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96" r:id="rId3"/>
    <p:sldMasterId id="2147483708" r:id="rId4"/>
    <p:sldMasterId id="2147483720" r:id="rId5"/>
    <p:sldMasterId id="2147483733" r:id="rId6"/>
    <p:sldMasterId id="2147483745" r:id="rId7"/>
    <p:sldMasterId id="2147483757" r:id="rId8"/>
  </p:sldMasterIdLst>
  <p:notesMasterIdLst>
    <p:notesMasterId r:id="rId44"/>
  </p:notesMasterIdLst>
  <p:handoutMasterIdLst>
    <p:handoutMasterId r:id="rId45"/>
  </p:handoutMasterIdLst>
  <p:sldIdLst>
    <p:sldId id="273" r:id="rId9"/>
    <p:sldId id="286" r:id="rId10"/>
    <p:sldId id="284" r:id="rId11"/>
    <p:sldId id="290" r:id="rId12"/>
    <p:sldId id="288" r:id="rId13"/>
    <p:sldId id="256" r:id="rId14"/>
    <p:sldId id="258" r:id="rId15"/>
    <p:sldId id="257" r:id="rId16"/>
    <p:sldId id="259" r:id="rId17"/>
    <p:sldId id="260" r:id="rId18"/>
    <p:sldId id="262" r:id="rId19"/>
    <p:sldId id="263" r:id="rId20"/>
    <p:sldId id="264" r:id="rId21"/>
    <p:sldId id="266" r:id="rId22"/>
    <p:sldId id="291" r:id="rId23"/>
    <p:sldId id="292" r:id="rId24"/>
    <p:sldId id="293" r:id="rId25"/>
    <p:sldId id="294" r:id="rId26"/>
    <p:sldId id="295" r:id="rId27"/>
    <p:sldId id="296" r:id="rId28"/>
    <p:sldId id="297" r:id="rId29"/>
    <p:sldId id="298" r:id="rId30"/>
    <p:sldId id="299" r:id="rId31"/>
    <p:sldId id="300" r:id="rId32"/>
    <p:sldId id="301" r:id="rId33"/>
    <p:sldId id="287" r:id="rId34"/>
    <p:sldId id="276" r:id="rId35"/>
    <p:sldId id="277" r:id="rId36"/>
    <p:sldId id="282" r:id="rId37"/>
    <p:sldId id="283" r:id="rId38"/>
    <p:sldId id="280" r:id="rId39"/>
    <p:sldId id="281" r:id="rId40"/>
    <p:sldId id="278" r:id="rId41"/>
    <p:sldId id="279" r:id="rId42"/>
    <p:sldId id="289"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879" autoAdjust="0"/>
  </p:normalViewPr>
  <p:slideViewPr>
    <p:cSldViewPr>
      <p:cViewPr varScale="1">
        <p:scale>
          <a:sx n="80" d="100"/>
          <a:sy n="80" d="100"/>
        </p:scale>
        <p:origin x="12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8" d="100"/>
          <a:sy n="118" d="100"/>
        </p:scale>
        <p:origin x="-187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charset="0"/>
                <a:cs typeface="Arial" charset="0"/>
              </a:defRPr>
            </a:lvl1pPr>
          </a:lstStyle>
          <a:p>
            <a:pPr>
              <a:defRPr/>
            </a:pPr>
            <a:endParaRPr lang="en-US"/>
          </a:p>
        </p:txBody>
      </p:sp>
      <p:sp>
        <p:nvSpPr>
          <p:cNvPr id="1433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0"/>
                <a:cs typeface="Arial" charset="0"/>
              </a:defRPr>
            </a:lvl1pPr>
          </a:lstStyle>
          <a:p>
            <a:pPr>
              <a:defRPr/>
            </a:pPr>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charset="0"/>
                <a:cs typeface="Arial" charset="0"/>
              </a:defRPr>
            </a:lvl1pPr>
          </a:lstStyle>
          <a:p>
            <a:pPr>
              <a:defRPr/>
            </a:pPr>
            <a:endParaRPr lang="en-US"/>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AB5BB4A8-F414-4A8C-81F5-15C0F1F7C719}" type="slidenum">
              <a:rPr lang="en-US" altLang="en-US"/>
              <a:pPr/>
              <a:t>‹#›</a:t>
            </a:fld>
            <a:endParaRPr lang="en-US" altLang="en-US"/>
          </a:p>
        </p:txBody>
      </p:sp>
    </p:spTree>
    <p:extLst>
      <p:ext uri="{BB962C8B-B14F-4D97-AF65-F5344CB8AC3E}">
        <p14:creationId xmlns:p14="http://schemas.microsoft.com/office/powerpoint/2010/main" val="272384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0"/>
                <a:cs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05E974A8-C619-41FD-9CFA-D4E437E26B5E}" type="slidenum">
              <a:rPr lang="en-US" altLang="en-US"/>
              <a:pPr/>
              <a:t>‹#›</a:t>
            </a:fld>
            <a:endParaRPr lang="en-US" altLang="en-US"/>
          </a:p>
        </p:txBody>
      </p:sp>
    </p:spTree>
    <p:extLst>
      <p:ext uri="{BB962C8B-B14F-4D97-AF65-F5344CB8AC3E}">
        <p14:creationId xmlns:p14="http://schemas.microsoft.com/office/powerpoint/2010/main" val="1410136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mean.com/11/lasagna.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n.wikipedia.org/wiki/Louis_Lasagn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pmean.com/11/lasagna.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en.wikipedia.org/wiki/Louis_Lasagna"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pmean.com/11/lasagna.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en.wikipedia.org/wiki/Louis_Lasagna"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mean.com/11/lasagna.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en.wikipedia.org/wiki/Louis_Lasagn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a:p>
            <a:pPr>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23297-F68D-4682-BFB3-7AAACDDA65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36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fontAlgn="auto" hangingPunct="1">
              <a:lnSpc>
                <a:spcPct val="90000"/>
              </a:lnSpc>
              <a:spcBef>
                <a:spcPts val="500"/>
              </a:spcBef>
              <a:spcAft>
                <a:spcPts val="0"/>
              </a:spcAft>
              <a:buFont typeface="Arial" panose="020B0604020202020204" pitchFamily="34" charset="0"/>
              <a:buNone/>
            </a:pPr>
            <a:endParaRPr kumimoji="0" lang="en-US" sz="2000" b="0" i="0" u="none" strike="noStrike" kern="1200" cap="none" spc="0" normalizeH="0" baseline="0" noProof="0" dirty="0">
              <a:ln>
                <a:noFill/>
              </a:ln>
              <a:solidFill>
                <a:prstClr val="black"/>
              </a:solidFill>
              <a:effectLst/>
              <a:uLnTx/>
              <a:uFillTx/>
              <a:latin typeface="Calibri" panose="020F0502020204030204"/>
              <a:ea typeface="Arial" charset="0"/>
              <a:cs typeface="Arial" charset="0"/>
            </a:endParaRPr>
          </a:p>
        </p:txBody>
      </p:sp>
      <p:sp>
        <p:nvSpPr>
          <p:cNvPr id="4" name="Slide Number Placeholder 3"/>
          <p:cNvSpPr>
            <a:spLocks noGrp="1"/>
          </p:cNvSpPr>
          <p:nvPr>
            <p:ph type="sldNum" sz="quarter" idx="10"/>
          </p:nvPr>
        </p:nvSpPr>
        <p:spPr/>
        <p:txBody>
          <a:bodyPr/>
          <a:lstStyle/>
          <a:p>
            <a:fld id="{05E974A8-C619-41FD-9CFA-D4E437E26B5E}" type="slidenum">
              <a:rPr lang="en-US" altLang="en-US" smtClean="0"/>
              <a:pPr/>
              <a:t>14</a:t>
            </a:fld>
            <a:endParaRPr lang="en-US" altLang="en-US"/>
          </a:p>
        </p:txBody>
      </p:sp>
    </p:spTree>
    <p:extLst>
      <p:ext uri="{BB962C8B-B14F-4D97-AF65-F5344CB8AC3E}">
        <p14:creationId xmlns:p14="http://schemas.microsoft.com/office/powerpoint/2010/main" val="374853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Our charge today is to talk about recruitment challenges, in particular some of the challenges we have experienced in our own respective pilot projects, one of which we have worked together on</a:t>
            </a:r>
            <a:r>
              <a:rPr lang="mr-IN" altLang="en-US" smtClean="0">
                <a:ea typeface="Mangal"/>
              </a:rPr>
              <a:t>…</a:t>
            </a:r>
            <a:r>
              <a:rPr lang="en-US" altLang="en-US" smtClean="0"/>
              <a:t>Incorporating</a:t>
            </a:r>
            <a:r>
              <a:rPr lang="mr-IN" altLang="en-US" smtClean="0">
                <a:ea typeface="Mangal"/>
              </a:rPr>
              <a:t>…</a:t>
            </a:r>
            <a:endParaRPr lang="en-US" altLang="en-US" smtClean="0"/>
          </a:p>
          <a:p>
            <a:endParaRPr lang="en-US" altLang="en-US" smtClean="0"/>
          </a:p>
          <a:p>
            <a:r>
              <a:rPr lang="en-US" altLang="en-US" smtClean="0"/>
              <a:t>Intro self (dyed in wool PT whose rehabilitation research spans &gt; 3 decades) and Katie (clinical psychologist whose interests lie in couples relationships)</a:t>
            </a:r>
          </a:p>
          <a:p>
            <a:endParaRPr lang="en-US" altLang="en-US" smtClean="0"/>
          </a:p>
          <a:p>
            <a:r>
              <a:rPr lang="en-US" altLang="en-US" smtClean="0"/>
              <a:t>Capitalize on pt/partner pairs ”dyads”, i.e., the support of a partner, might increase the likelihood a TKR patient will engage in a healthy lifestyle program</a:t>
            </a:r>
          </a:p>
          <a:p>
            <a:endParaRPr lang="en-US" altLang="en-US" smtClean="0"/>
          </a:p>
          <a:p>
            <a:endParaRPr lang="en-US" altLang="en-US"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fld id="{08D3429C-B138-4E91-9C2D-2B999D8E251A}" type="slidenum">
              <a:rPr lang="en-US" altLang="en-US" sz="1200"/>
              <a:pPr/>
              <a:t>15</a:t>
            </a:fld>
            <a:endParaRPr lang="en-US" altLang="en-US" sz="1200"/>
          </a:p>
        </p:txBody>
      </p:sp>
    </p:spTree>
    <p:extLst>
      <p:ext uri="{BB962C8B-B14F-4D97-AF65-F5344CB8AC3E}">
        <p14:creationId xmlns:p14="http://schemas.microsoft.com/office/powerpoint/2010/main" val="175674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x-none" dirty="0" smtClean="0"/>
              <a:t>TKR is wildly successful in eliminating knee pain and </a:t>
            </a:r>
            <a:r>
              <a:rPr lang="en-US" altLang="x-none" dirty="0"/>
              <a:t>it is growing exponentially.  Greater than 6 fold increases are expected by </a:t>
            </a:r>
            <a:r>
              <a:rPr lang="en-US" altLang="x-none" dirty="0" smtClean="0"/>
              <a:t>2030</a:t>
            </a:r>
            <a:endParaRPr lang="en-US" altLang="x-none" dirty="0"/>
          </a:p>
          <a:p>
            <a:pPr>
              <a:defRPr/>
            </a:pPr>
            <a:endParaRPr lang="en-US" altLang="x-none" dirty="0" smtClean="0"/>
          </a:p>
          <a:p>
            <a:pPr>
              <a:defRPr/>
            </a:pPr>
            <a:r>
              <a:rPr lang="en-US" altLang="x-none" dirty="0" smtClean="0"/>
              <a:t>What we do know is:</a:t>
            </a:r>
          </a:p>
          <a:p>
            <a:pPr marL="228600" indent="-228600">
              <a:buFontTx/>
              <a:buAutoNum type="arabicParenR"/>
              <a:defRPr/>
            </a:pPr>
            <a:r>
              <a:rPr lang="en-US" altLang="x-none" dirty="0" smtClean="0"/>
              <a:t>Standard rehabilitation with patients following TKA is NOT mitigating post-operative weight gain and the physical inactivity and health deficits that persist in a majority of patients. </a:t>
            </a:r>
          </a:p>
          <a:p>
            <a:pPr marL="228600" indent="-228600">
              <a:buFontTx/>
              <a:buAutoNum type="arabicParenR"/>
              <a:defRPr/>
            </a:pPr>
            <a:endParaRPr lang="en-US" altLang="x-none" dirty="0" smtClean="0"/>
          </a:p>
          <a:p>
            <a:pPr>
              <a:defRPr/>
            </a:pPr>
            <a:r>
              <a:rPr lang="en-US" altLang="x-none" dirty="0" smtClean="0"/>
              <a:t>With Katie’s help we expected the inclusion of partners in a lifestyle intervention will increase their support of patients, and that TKA recipients will be better able to translate the pain relief of TKA into lasting healthy lifestyle changes. </a:t>
            </a:r>
          </a:p>
          <a:p>
            <a:pPr>
              <a:defRPr/>
            </a:pPr>
            <a:endParaRPr lang="en-US" altLang="x-none" dirty="0" smtClean="0"/>
          </a:p>
          <a:p>
            <a:pPr>
              <a:defRPr/>
            </a:pPr>
            <a:endParaRPr lang="en-US" altLang="x-none" dirty="0"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fld id="{0D847E93-3825-4530-9BAF-C1C6567B9E5B}" type="slidenum">
              <a:rPr lang="en-US" altLang="en-US" sz="1200"/>
              <a:pPr/>
              <a:t>16</a:t>
            </a:fld>
            <a:endParaRPr lang="en-US" altLang="en-US" sz="1200"/>
          </a:p>
        </p:txBody>
      </p:sp>
    </p:spTree>
    <p:extLst>
      <p:ext uri="{BB962C8B-B14F-4D97-AF65-F5344CB8AC3E}">
        <p14:creationId xmlns:p14="http://schemas.microsoft.com/office/powerpoint/2010/main" val="503396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Partner: anyone considered a romantic partner, a relative, or friend</a:t>
            </a:r>
          </a:p>
          <a:p>
            <a:pPr eaLnBrk="1" hangingPunct="1"/>
            <a:endParaRPr lang="en-US" altLang="en-US" smtClean="0"/>
          </a:p>
          <a:p>
            <a:pPr eaLnBrk="1" hangingPunct="1"/>
            <a:r>
              <a:rPr lang="en-US" altLang="en-US" smtClean="0"/>
              <a:t>History of:</a:t>
            </a:r>
          </a:p>
          <a:p>
            <a:pPr eaLnBrk="1" hangingPunct="1"/>
            <a:r>
              <a:rPr lang="en-US" altLang="en-US" smtClean="0"/>
              <a:t>Working with ortho and TKA- </a:t>
            </a:r>
          </a:p>
          <a:p>
            <a:pPr eaLnBrk="1" hangingPunct="1"/>
            <a:r>
              <a:rPr lang="en-US" altLang="en-US" smtClean="0"/>
              <a:t>Funding + Recruitment (infiltrating clinics)</a:t>
            </a:r>
          </a:p>
          <a:p>
            <a:pPr eaLnBrk="1" hangingPunct="1"/>
            <a:r>
              <a:rPr lang="en-US" altLang="en-US" smtClean="0"/>
              <a:t>Papers with TKA</a:t>
            </a:r>
          </a:p>
          <a:p>
            <a:pPr eaLnBrk="1" hangingPunct="1"/>
            <a:r>
              <a:rPr lang="en-US" altLang="en-US" smtClean="0"/>
              <a:t>Collaborative experiences across campus</a:t>
            </a:r>
          </a:p>
          <a:p>
            <a:pPr eaLnBrk="1" hangingPunct="1"/>
            <a:r>
              <a:rPr lang="en-US" altLang="en-US" smtClean="0"/>
              <a:t>Katie-patient/partner dyad</a:t>
            </a:r>
          </a:p>
          <a:p>
            <a:pPr eaLnBrk="1" hangingPunct="1"/>
            <a:endParaRPr lang="en-US" altLang="en-US" smtClean="0"/>
          </a:p>
          <a:p>
            <a:endParaRPr lang="en-US" altLang="en-US"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fld id="{2399E229-4C96-4D9D-8853-499CF4384CC8}" type="slidenum">
              <a:rPr lang="en-US" altLang="en-US" sz="1200"/>
              <a:pPr/>
              <a:t>17</a:t>
            </a:fld>
            <a:endParaRPr lang="en-US" altLang="en-US" sz="1200"/>
          </a:p>
        </p:txBody>
      </p:sp>
    </p:spTree>
    <p:extLst>
      <p:ext uri="{BB962C8B-B14F-4D97-AF65-F5344CB8AC3E}">
        <p14:creationId xmlns:p14="http://schemas.microsoft.com/office/powerpoint/2010/main" val="428686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After adding THR we made contact with at least 1 patient per day</a:t>
            </a:r>
            <a:r>
              <a:rPr lang="mr-IN" altLang="en-US" smtClean="0">
                <a:ea typeface="Mangal"/>
              </a:rPr>
              <a:t>…</a:t>
            </a:r>
            <a:r>
              <a:rPr lang="en-US" altLang="en-US" smtClean="0"/>
              <a:t>.6 mos we had our 6 pairs for Cohort #1, i.e., 12 adults with (only the patients needed to be at risk for prediabetes per CDC screen).  So our ~6% accrual rate is within our historical rates of 5% we have experienced, and the 10% which is out there as a general rule of thumb. “In the NDPP the percentage entering screening who were ultimately randomized was similar for the minority groups (2.0%) and the nonminority group (2.7%).” </a:t>
            </a:r>
          </a:p>
          <a:p>
            <a:pPr eaLnBrk="1" hangingPunct="1">
              <a:spcBef>
                <a:spcPct val="0"/>
              </a:spcBef>
            </a:pPr>
            <a:endParaRPr lang="en-US" altLang="en-US" smtClean="0"/>
          </a:p>
          <a:p>
            <a:pPr eaLnBrk="1" hangingPunct="1">
              <a:spcBef>
                <a:spcPct val="0"/>
              </a:spcBef>
            </a:pPr>
            <a:r>
              <a:rPr lang="en-US" altLang="en-US" b="1" smtClean="0">
                <a:hlinkClick r:id="rId3"/>
              </a:rPr>
              <a:t>Lasagna’s Law</a:t>
            </a:r>
            <a:r>
              <a:rPr lang="en-US" altLang="en-US" smtClean="0"/>
              <a:t> (first described by </a:t>
            </a:r>
            <a:r>
              <a:rPr lang="en-US" altLang="en-US" b="1" smtClean="0">
                <a:hlinkClick r:id="rId4"/>
              </a:rPr>
              <a:t>Louis Lasagna</a:t>
            </a:r>
            <a:r>
              <a:rPr lang="en-US" altLang="en-US" smtClean="0"/>
              <a:t> in 1970) or the idea that </a:t>
            </a:r>
            <a:r>
              <a:rPr lang="en-US" altLang="en-US" b="1" smtClean="0"/>
              <a:t>the number of patients who might participate in a research study falls dramatically as soon as the research commences. </a:t>
            </a:r>
            <a:r>
              <a:rPr lang="en-US" altLang="en-US" smtClean="0"/>
              <a:t> </a:t>
            </a:r>
          </a:p>
          <a:p>
            <a:pPr eaLnBrk="1" hangingPunct="1">
              <a:spcBef>
                <a:spcPct val="0"/>
              </a:spcBef>
            </a:pPr>
            <a:endParaRPr lang="en-US" altLang="en-US" smtClean="0"/>
          </a:p>
          <a:p>
            <a:pPr eaLnBrk="1" hangingPunct="1">
              <a:spcBef>
                <a:spcPct val="0"/>
              </a:spcBef>
            </a:pPr>
            <a:r>
              <a:rPr lang="en-US" altLang="en-US" smtClean="0"/>
              <a:t>Needed a cohort to start a DPP</a:t>
            </a:r>
          </a:p>
          <a:p>
            <a:pPr eaLnBrk="1" hangingPunct="1">
              <a:spcBef>
                <a:spcPct val="0"/>
              </a:spcBef>
            </a:pPr>
            <a:endParaRPr lang="en-US" altLang="en-US" smtClean="0"/>
          </a:p>
          <a:p>
            <a:pPr eaLnBrk="1" hangingPunct="1">
              <a:spcBef>
                <a:spcPct val="0"/>
              </a:spcBef>
            </a:pPr>
            <a:r>
              <a:rPr lang="en-US" altLang="en-US" smtClean="0"/>
              <a:t>Used car salesman analogy:  Often need pt to go home to ask a partner (leaving the lot); Cant start tehg DPP until we get more people (wont sell car till we get 5 other pairs to also want this car.</a:t>
            </a:r>
          </a:p>
          <a:p>
            <a:pPr eaLnBrk="1" hangingPunct="1">
              <a:spcBef>
                <a:spcPct val="0"/>
              </a:spcBef>
            </a:pPr>
            <a:endParaRPr lang="en-US" altLang="en-US" smtClean="0"/>
          </a:p>
          <a:p>
            <a:pPr eaLnBrk="1" hangingPunct="1">
              <a:spcBef>
                <a:spcPct val="0"/>
              </a:spcBef>
            </a:pPr>
            <a:r>
              <a:rPr lang="en-US" altLang="en-US" smtClean="0"/>
              <a:t>EPIC amendment:</a:t>
            </a:r>
          </a:p>
          <a:p>
            <a:r>
              <a:rPr lang="en-US" altLang="en-US" smtClean="0"/>
              <a:t>*how many patients at the PA's clinic are 2 weeks following surgery since we are only enrolling patients who have recently undergone a knee or hip replacement</a:t>
            </a:r>
          </a:p>
          <a:p>
            <a:r>
              <a:rPr lang="en-US" altLang="en-US" smtClean="0"/>
              <a:t>*how many of these patients  that are 2 weeks following surgery live in the Salt Lake valley region</a:t>
            </a:r>
          </a:p>
          <a:p>
            <a:r>
              <a:rPr lang="en-US" altLang="en-US" smtClean="0"/>
              <a:t>*how many of these patients have a body mass index greater than or equal to 25 (aka overweight)</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fld id="{AEC13EAB-CBC3-4B59-BCC9-59768CAC12A6}" type="slidenum">
              <a:rPr lang="en-US" altLang="en-US" sz="1200"/>
              <a:pPr/>
              <a:t>18</a:t>
            </a:fld>
            <a:endParaRPr lang="en-US" altLang="en-US" sz="1200"/>
          </a:p>
        </p:txBody>
      </p:sp>
    </p:spTree>
    <p:extLst>
      <p:ext uri="{BB962C8B-B14F-4D97-AF65-F5344CB8AC3E}">
        <p14:creationId xmlns:p14="http://schemas.microsoft.com/office/powerpoint/2010/main" val="159609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Learned to recruit as we accrued in ½ the time with a doubling of our accrual rate</a:t>
            </a:r>
          </a:p>
          <a:p>
            <a:r>
              <a:rPr lang="en-US" altLang="en-US" smtClean="0"/>
              <a:t>But we learned nothing about retention as 50% dropped out in first 2 sessions again</a:t>
            </a:r>
          </a:p>
          <a:p>
            <a:endParaRPr lang="en-US" altLang="en-US" smtClean="0"/>
          </a:p>
          <a:p>
            <a:pPr eaLnBrk="1" hangingPunct="1"/>
            <a:r>
              <a:rPr lang="en-US" altLang="en-US" b="1" u="sng" smtClean="0">
                <a:solidFill>
                  <a:srgbClr val="FFFFFF"/>
                </a:solidFill>
              </a:rPr>
              <a:t>12 patient/partner dyads with an equal mix of:</a:t>
            </a:r>
          </a:p>
          <a:p>
            <a:pPr eaLnBrk="1" hangingPunct="1"/>
            <a:r>
              <a:rPr lang="en-US" altLang="en-US" sz="1600" smtClean="0">
                <a:solidFill>
                  <a:srgbClr val="FFFFFF"/>
                </a:solidFill>
              </a:rPr>
              <a:t>partner types, </a:t>
            </a:r>
          </a:p>
          <a:p>
            <a:pPr eaLnBrk="1" hangingPunct="1"/>
            <a:r>
              <a:rPr lang="en-US" altLang="en-US" sz="1600" smtClean="0">
                <a:solidFill>
                  <a:srgbClr val="FFFFFF"/>
                </a:solidFill>
              </a:rPr>
              <a:t>males/females</a:t>
            </a:r>
          </a:p>
          <a:p>
            <a:pPr eaLnBrk="1" hangingPunct="1"/>
            <a:r>
              <a:rPr lang="en-US" altLang="en-US" sz="1600" smtClean="0">
                <a:solidFill>
                  <a:srgbClr val="FFFFFF"/>
                </a:solidFill>
              </a:rPr>
              <a:t>age and BMI</a:t>
            </a:r>
          </a:p>
          <a:p>
            <a:endParaRPr lang="en-US" altLang="en-US" smtClean="0"/>
          </a:p>
          <a:p>
            <a:endParaRPr lang="en-US" altLang="en-US" smtClean="0"/>
          </a:p>
          <a:p>
            <a:r>
              <a:rPr lang="en-US" altLang="en-US" smtClean="0"/>
              <a:t>Further</a:t>
            </a:r>
            <a:r>
              <a:rPr lang="mr-IN" altLang="en-US" smtClean="0">
                <a:ea typeface="Mangal"/>
              </a:rPr>
              <a:t>…</a:t>
            </a:r>
            <a:r>
              <a:rPr lang="en-US" altLang="en-US" smtClean="0"/>
              <a:t>the main metrics of the NDPP did not move</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fld id="{2F82592E-10A9-41BB-96A2-A8FB125EA805}" type="slidenum">
              <a:rPr lang="en-US" altLang="en-US" sz="1200"/>
              <a:pPr/>
              <a:t>19</a:t>
            </a:fld>
            <a:endParaRPr lang="en-US" altLang="en-US" sz="1200"/>
          </a:p>
        </p:txBody>
      </p:sp>
    </p:spTree>
    <p:extLst>
      <p:ext uri="{BB962C8B-B14F-4D97-AF65-F5344CB8AC3E}">
        <p14:creationId xmlns:p14="http://schemas.microsoft.com/office/powerpoint/2010/main" val="1616374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fld id="{CBC1D628-CBFC-4AE7-B81F-9B7F3819D326}" type="slidenum">
              <a:rPr lang="en-US" altLang="en-US" sz="1200"/>
              <a:pPr/>
              <a:t>20</a:t>
            </a:fld>
            <a:endParaRPr lang="en-US" altLang="en-US" sz="1200"/>
          </a:p>
        </p:txBody>
      </p:sp>
    </p:spTree>
    <p:extLst>
      <p:ext uri="{BB962C8B-B14F-4D97-AF65-F5344CB8AC3E}">
        <p14:creationId xmlns:p14="http://schemas.microsoft.com/office/powerpoint/2010/main" val="2033983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hlinkClick r:id="rId3"/>
              </a:rPr>
              <a:t>Lasagna’s Law</a:t>
            </a:r>
            <a:r>
              <a:rPr lang="en-US" altLang="en-US" smtClean="0"/>
              <a:t> (first described by </a:t>
            </a:r>
            <a:r>
              <a:rPr lang="en-US" altLang="en-US" b="1" smtClean="0">
                <a:hlinkClick r:id="rId4"/>
              </a:rPr>
              <a:t>Louis Lasagna</a:t>
            </a:r>
            <a:r>
              <a:rPr lang="en-US" altLang="en-US" smtClean="0"/>
              <a:t> in 1970) or the idea that </a:t>
            </a:r>
            <a:r>
              <a:rPr lang="en-US" altLang="en-US" b="1" smtClean="0"/>
              <a:t>the number of patients who might participate in a research study falls dramatically as soon as the research commences. </a:t>
            </a:r>
            <a:r>
              <a:rPr lang="en-US" altLang="en-US" smtClean="0"/>
              <a:t> </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fld id="{B830003B-1310-45D6-9D44-EE86218AEBE5}" type="slidenum">
              <a:rPr lang="en-US" altLang="en-US" sz="1200"/>
              <a:pPr/>
              <a:t>22</a:t>
            </a:fld>
            <a:endParaRPr lang="en-US" altLang="en-US" sz="1200"/>
          </a:p>
        </p:txBody>
      </p:sp>
    </p:spTree>
    <p:extLst>
      <p:ext uri="{BB962C8B-B14F-4D97-AF65-F5344CB8AC3E}">
        <p14:creationId xmlns:p14="http://schemas.microsoft.com/office/powerpoint/2010/main" val="3549626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Sample size expectations and</a:t>
            </a:r>
            <a:r>
              <a:rPr lang="mr-IN" altLang="en-US" smtClean="0">
                <a:ea typeface="Mangal"/>
              </a:rPr>
              <a:t>…</a:t>
            </a:r>
            <a:r>
              <a:rPr lang="en-US" altLang="en-US" smtClean="0"/>
              <a:t>.plan for 1) more time than you think you need to recruit;  and 2) oversample </a:t>
            </a:r>
          </a:p>
          <a:p>
            <a:endParaRPr lang="en-US" altLang="en-US" smtClean="0"/>
          </a:p>
          <a:p>
            <a:r>
              <a:rPr lang="en-US" altLang="en-US" b="1" smtClean="0">
                <a:hlinkClick r:id="rId3"/>
              </a:rPr>
              <a:t>Lasagna’s Law</a:t>
            </a:r>
            <a:r>
              <a:rPr lang="en-US" altLang="en-US" smtClean="0"/>
              <a:t> (first described by </a:t>
            </a:r>
            <a:r>
              <a:rPr lang="en-US" altLang="en-US" b="1" smtClean="0">
                <a:hlinkClick r:id="rId4"/>
              </a:rPr>
              <a:t>Louis Lasagna</a:t>
            </a:r>
            <a:r>
              <a:rPr lang="en-US" altLang="en-US" smtClean="0"/>
              <a:t> in 1970) or the idea that </a:t>
            </a:r>
            <a:r>
              <a:rPr lang="en-US" altLang="en-US" b="1" smtClean="0"/>
              <a:t>the number of patients who might participate in a research study falls dramatically as soon as the research commences. </a:t>
            </a:r>
            <a:r>
              <a:rPr lang="en-US" altLang="en-US" smtClean="0"/>
              <a:t> </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fld id="{E8CC9509-0561-40F1-AEA9-C08C82470E25}" type="slidenum">
              <a:rPr lang="en-US" altLang="en-US" sz="1200"/>
              <a:pPr/>
              <a:t>24</a:t>
            </a:fld>
            <a:endParaRPr lang="en-US" altLang="en-US" sz="1200"/>
          </a:p>
        </p:txBody>
      </p:sp>
    </p:spTree>
    <p:extLst>
      <p:ext uri="{BB962C8B-B14F-4D97-AF65-F5344CB8AC3E}">
        <p14:creationId xmlns:p14="http://schemas.microsoft.com/office/powerpoint/2010/main" val="2996942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hlinkClick r:id="rId3"/>
              </a:rPr>
              <a:t>Many challenges: 1) Dyads require 2 people; 2) Busy clinic; 3) patients focused on surgery; 4) Health is a hard sell</a:t>
            </a:r>
            <a:r>
              <a:rPr lang="mr-IN" b="1" dirty="0" smtClean="0">
                <a:hlinkClick r:id="rId3"/>
              </a:rPr>
              <a:t>…</a:t>
            </a:r>
            <a:r>
              <a:rPr lang="en-US" b="1" dirty="0" smtClean="0">
                <a:hlinkClick r:id="rId3"/>
              </a:rPr>
              <a:t>esp when they did not know that had a fomralized health risk, e.g., diabetes</a:t>
            </a:r>
          </a:p>
          <a:p>
            <a:pPr>
              <a:defRPr/>
            </a:pPr>
            <a:endParaRPr lang="en-US" b="1" dirty="0" smtClean="0">
              <a:hlinkClick r:id="rId3"/>
            </a:endParaRPr>
          </a:p>
          <a:p>
            <a:pPr>
              <a:defRPr/>
            </a:pPr>
            <a:r>
              <a:rPr lang="en-US" b="1" dirty="0" smtClean="0">
                <a:hlinkClick r:id="rId3"/>
              </a:rPr>
              <a:t>Lasagna’s Law</a:t>
            </a:r>
            <a:r>
              <a:rPr lang="en-US" dirty="0" smtClean="0"/>
              <a:t> (first described by </a:t>
            </a:r>
            <a:r>
              <a:rPr lang="en-US" b="1" dirty="0" smtClean="0">
                <a:hlinkClick r:id="rId4"/>
              </a:rPr>
              <a:t>Louis Lasagna</a:t>
            </a:r>
            <a:r>
              <a:rPr lang="en-US" dirty="0" smtClean="0"/>
              <a:t> in 1970) or the idea that </a:t>
            </a:r>
            <a:r>
              <a:rPr lang="en-US" sz="1400" b="1" dirty="0" smtClean="0"/>
              <a:t>the number of patients who might participate in a research study falls dramatically as soon as the research commences. </a:t>
            </a:r>
            <a:r>
              <a:rPr lang="en-US" dirty="0" smtClean="0"/>
              <a:t> </a:t>
            </a:r>
          </a:p>
          <a:p>
            <a:pPr marL="228600" indent="-228600">
              <a:buFontTx/>
              <a:buAutoNum type="arabicPeriod"/>
              <a:defRPr/>
            </a:pPr>
            <a:endParaRPr lang="en-US" dirty="0" smtClean="0"/>
          </a:p>
          <a:p>
            <a:pPr marL="228600" indent="-228600">
              <a:buFontTx/>
              <a:buAutoNum type="arabicPeriod"/>
              <a:defRPr/>
            </a:pPr>
            <a:endParaRPr lang="en-US" dirty="0" smtClean="0"/>
          </a:p>
          <a:p>
            <a:pPr>
              <a:defRPr/>
            </a:pPr>
            <a:endParaRPr lang="en-US" dirty="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fld id="{1E629D2F-7ECC-465F-9F0C-A242882457E6}" type="slidenum">
              <a:rPr lang="en-US" altLang="en-US" sz="1200"/>
              <a:pPr/>
              <a:t>25</a:t>
            </a:fld>
            <a:endParaRPr lang="en-US" altLang="en-US" sz="1200"/>
          </a:p>
        </p:txBody>
      </p:sp>
    </p:spTree>
    <p:extLst>
      <p:ext uri="{BB962C8B-B14F-4D97-AF65-F5344CB8AC3E}">
        <p14:creationId xmlns:p14="http://schemas.microsoft.com/office/powerpoint/2010/main" val="152851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74A8-C619-41FD-9CFA-D4E437E26B5E}" type="slidenum">
              <a:rPr lang="en-US" altLang="en-US"/>
              <a:pPr/>
              <a:t>4</a:t>
            </a:fld>
            <a:endParaRPr lang="en-US" altLang="en-US"/>
          </a:p>
        </p:txBody>
      </p:sp>
    </p:spTree>
    <p:extLst>
      <p:ext uri="{BB962C8B-B14F-4D97-AF65-F5344CB8AC3E}">
        <p14:creationId xmlns:p14="http://schemas.microsoft.com/office/powerpoint/2010/main" val="4070321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2210" name="Rectangle 2"/>
          <p:cNvSpPr>
            <a:spLocks noGrp="1" noChangeArrowheads="1"/>
          </p:cNvSpPr>
          <p:nvPr>
            <p:ph type="body" idx="1"/>
          </p:nvPr>
        </p:nvSpPr>
        <p:spPr>
          <a:xfrm>
            <a:off x="1112838" y="2754313"/>
            <a:ext cx="5364162" cy="4319587"/>
          </a:xfrm>
        </p:spPr>
        <p:txBody>
          <a:bodyPr/>
          <a:lstStyle/>
          <a:p>
            <a:endParaRPr lang="en-US" dirty="0"/>
          </a:p>
        </p:txBody>
      </p:sp>
    </p:spTree>
    <p:extLst>
      <p:ext uri="{BB962C8B-B14F-4D97-AF65-F5344CB8AC3E}">
        <p14:creationId xmlns:p14="http://schemas.microsoft.com/office/powerpoint/2010/main" val="3423536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2210" name="Rectangle 2"/>
          <p:cNvSpPr>
            <a:spLocks noGrp="1" noChangeArrowheads="1"/>
          </p:cNvSpPr>
          <p:nvPr>
            <p:ph type="body" idx="1"/>
          </p:nvPr>
        </p:nvSpPr>
        <p:spPr>
          <a:xfrm>
            <a:off x="1112838" y="2754313"/>
            <a:ext cx="5364162" cy="4319587"/>
          </a:xfrm>
        </p:spPr>
        <p:txBody>
          <a:bodyPr/>
          <a:lstStyle/>
          <a:p>
            <a:endParaRPr lang="en-US" dirty="0"/>
          </a:p>
        </p:txBody>
      </p:sp>
    </p:spTree>
    <p:extLst>
      <p:ext uri="{BB962C8B-B14F-4D97-AF65-F5344CB8AC3E}">
        <p14:creationId xmlns:p14="http://schemas.microsoft.com/office/powerpoint/2010/main" val="680121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Our focus</a:t>
            </a:r>
            <a:r>
              <a:rPr lang="en-US" sz="1200" baseline="0" dirty="0"/>
              <a:t> is on</a:t>
            </a:r>
            <a:r>
              <a:rPr lang="en-US" sz="1200" dirty="0"/>
              <a:t> elderly patients with multiple chronic conditions</a:t>
            </a:r>
          </a:p>
          <a:p>
            <a:r>
              <a:rPr lang="en-US" sz="1200" dirty="0"/>
              <a:t>Family caregivers who spend 20+ hours/week</a:t>
            </a:r>
            <a:r>
              <a:rPr lang="en-US" sz="1200" baseline="0" dirty="0"/>
              <a:t> in caregiving tasks</a:t>
            </a:r>
          </a:p>
          <a:p>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qualitative methods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a:t>
            </a:r>
            <a:r>
              <a:rPr lang="en-US" sz="1200" baseline="0" dirty="0"/>
              <a:t> ASA, met family physician at U of Penn who is training residents to incorporate family caregivers into practice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Referral to clinic at Scott &amp; White Healthcare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Clinics at U, including Cognitive Disorders, UNI Home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Working on IRB protocol for in-clinic observations </a:t>
            </a:r>
            <a:r>
              <a:rPr lang="en-US" sz="1200" baseline="0"/>
              <a:t>and interviews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373DD-A4E2-418B-A843-9F7F1DD60F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460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a:p>
            <a:pPr>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23297-F68D-4682-BFB3-7AAACDDA65F5}" type="slidenum">
              <a:rPr kumimoji="0" 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19837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evidence based treatment for relationship distress,</a:t>
            </a:r>
            <a:r>
              <a:rPr lang="en-US" baseline="0" dirty="0"/>
              <a:t> goal was to test whether focusing exclusively on the relationship would lead to health as well as relationship improvements</a:t>
            </a:r>
          </a:p>
          <a:p>
            <a:r>
              <a:rPr lang="en-US" dirty="0"/>
              <a:t>Lifestyle intervention is the first line of treatment for </a:t>
            </a:r>
            <a:r>
              <a:rPr lang="en-US" dirty="0" err="1"/>
              <a:t>MetS</a:t>
            </a:r>
            <a:r>
              <a:rPr lang="en-US" dirty="0"/>
              <a:t> – but likely hard</a:t>
            </a:r>
            <a:r>
              <a:rPr lang="en-US" baseline="0" dirty="0"/>
              <a:t> to make health behavior changes in the context of the stress of an unhappy relationship</a:t>
            </a:r>
            <a:endParaRPr lang="en-US" dirty="0"/>
          </a:p>
        </p:txBody>
      </p:sp>
      <p:sp>
        <p:nvSpPr>
          <p:cNvPr id="4" name="Slide Number Placeholder 3"/>
          <p:cNvSpPr>
            <a:spLocks noGrp="1"/>
          </p:cNvSpPr>
          <p:nvPr>
            <p:ph type="sldNum" sz="quarter" idx="10"/>
          </p:nvPr>
        </p:nvSpPr>
        <p:spPr/>
        <p:txBody>
          <a:bodyPr/>
          <a:lstStyle/>
          <a:p>
            <a:fld id="{05E974A8-C619-41FD-9CFA-D4E437E26B5E}" type="slidenum">
              <a:rPr lang="en-US" altLang="en-US" smtClean="0"/>
              <a:pPr/>
              <a:t>7</a:t>
            </a:fld>
            <a:endParaRPr lang="en-US" altLang="en-US"/>
          </a:p>
        </p:txBody>
      </p:sp>
    </p:spTree>
    <p:extLst>
      <p:ext uri="{BB962C8B-B14F-4D97-AF65-F5344CB8AC3E}">
        <p14:creationId xmlns:p14="http://schemas.microsoft.com/office/powerpoint/2010/main" val="16701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 1 year of participation</a:t>
            </a:r>
          </a:p>
          <a:p>
            <a:r>
              <a:rPr lang="en-US" baseline="0" dirty="0"/>
              <a:t>Therapy was up to 26 weekly therapy sessions.</a:t>
            </a:r>
            <a:endParaRPr lang="en-US" dirty="0"/>
          </a:p>
          <a:p>
            <a:r>
              <a:rPr lang="en-US" dirty="0"/>
              <a:t>Before and after treatment had 1-2 week periods of wearing </a:t>
            </a:r>
            <a:r>
              <a:rPr lang="en-US" baseline="0" dirty="0"/>
              <a:t>activity monitors 24/7 &amp; completing daily online questionnaires; they also came into the lab for a long assessment of their relationship and health</a:t>
            </a:r>
            <a:endParaRPr lang="en-US" dirty="0"/>
          </a:p>
          <a:p>
            <a:endParaRPr lang="en-US" dirty="0"/>
          </a:p>
          <a:p>
            <a:endParaRPr lang="en-US" dirty="0"/>
          </a:p>
          <a:p>
            <a:r>
              <a:rPr lang="en-US" dirty="0"/>
              <a:t>Couples were compensated</a:t>
            </a:r>
            <a:r>
              <a:rPr lang="en-US" baseline="0" dirty="0"/>
              <a:t> for the assessments and received up to 26 sessions of free couple therapy</a:t>
            </a:r>
            <a:endParaRPr lang="en-US" dirty="0"/>
          </a:p>
        </p:txBody>
      </p:sp>
      <p:sp>
        <p:nvSpPr>
          <p:cNvPr id="4" name="Slide Number Placeholder 3"/>
          <p:cNvSpPr>
            <a:spLocks noGrp="1"/>
          </p:cNvSpPr>
          <p:nvPr>
            <p:ph type="sldNum" sz="quarter" idx="10"/>
          </p:nvPr>
        </p:nvSpPr>
        <p:spPr/>
        <p:txBody>
          <a:bodyPr/>
          <a:lstStyle/>
          <a:p>
            <a:fld id="{05E974A8-C619-41FD-9CFA-D4E437E26B5E}" type="slidenum">
              <a:rPr lang="en-US" altLang="en-US" smtClean="0"/>
              <a:pPr/>
              <a:t>8</a:t>
            </a:fld>
            <a:endParaRPr lang="en-US" altLang="en-US"/>
          </a:p>
        </p:txBody>
      </p:sp>
    </p:spTree>
    <p:extLst>
      <p:ext uri="{BB962C8B-B14F-4D97-AF65-F5344CB8AC3E}">
        <p14:creationId xmlns:p14="http://schemas.microsoft.com/office/powerpoint/2010/main" val="251132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a:t>
            </a:r>
            <a:r>
              <a:rPr lang="en-US" baseline="0" dirty="0"/>
              <a:t>anted unhappy couples who wanted to work on their relationship (since it was a couple intervention), but we sought to ID people through visits to health provider. </a:t>
            </a:r>
          </a:p>
          <a:p>
            <a:endParaRPr lang="en-US" dirty="0"/>
          </a:p>
          <a:p>
            <a:r>
              <a:rPr lang="en-US" dirty="0"/>
              <a:t>Planned to collect health data from medical records, and to review them to determine</a:t>
            </a:r>
            <a:r>
              <a:rPr lang="en-US" baseline="0" dirty="0"/>
              <a:t> eligibility – didn’t expect to need to do that much</a:t>
            </a:r>
            <a:endParaRPr lang="en-US" dirty="0"/>
          </a:p>
          <a:p>
            <a:endParaRPr lang="en-US" dirty="0"/>
          </a:p>
          <a:p>
            <a:r>
              <a:rPr lang="en-US" dirty="0"/>
              <a:t>CSI</a:t>
            </a:r>
            <a:r>
              <a:rPr lang="en-US" baseline="0" dirty="0"/>
              <a:t> screening items:</a:t>
            </a:r>
            <a:endParaRPr lang="en-US" dirty="0"/>
          </a:p>
          <a:p>
            <a:r>
              <a:rPr lang="en-US" dirty="0"/>
              <a:t>Indicate the degree of happiness,</a:t>
            </a:r>
            <a:r>
              <a:rPr lang="en-US" baseline="0" dirty="0"/>
              <a:t> all things considered, of your relationship.</a:t>
            </a:r>
          </a:p>
          <a:p>
            <a:r>
              <a:rPr lang="en-US" baseline="0" dirty="0"/>
              <a:t>I have a warm &amp; comfortable relationship w my partner.</a:t>
            </a:r>
          </a:p>
          <a:p>
            <a:r>
              <a:rPr lang="en-US" baseline="0" dirty="0"/>
              <a:t>How rewarding is your relationship w your partner?</a:t>
            </a:r>
          </a:p>
          <a:p>
            <a:r>
              <a:rPr lang="en-US" baseline="0" dirty="0"/>
              <a:t>In general, how satisfied are you w your relationship?</a:t>
            </a:r>
            <a:endParaRPr lang="en-US" dirty="0"/>
          </a:p>
        </p:txBody>
      </p:sp>
      <p:sp>
        <p:nvSpPr>
          <p:cNvPr id="4" name="Slide Number Placeholder 3"/>
          <p:cNvSpPr>
            <a:spLocks noGrp="1"/>
          </p:cNvSpPr>
          <p:nvPr>
            <p:ph type="sldNum" sz="quarter" idx="10"/>
          </p:nvPr>
        </p:nvSpPr>
        <p:spPr/>
        <p:txBody>
          <a:bodyPr/>
          <a:lstStyle/>
          <a:p>
            <a:fld id="{05E974A8-C619-41FD-9CFA-D4E437E26B5E}" type="slidenum">
              <a:rPr lang="en-US" altLang="en-US" smtClean="0"/>
              <a:pPr/>
              <a:t>9</a:t>
            </a:fld>
            <a:endParaRPr lang="en-US" altLang="en-US"/>
          </a:p>
        </p:txBody>
      </p:sp>
    </p:spTree>
    <p:extLst>
      <p:ext uri="{BB962C8B-B14F-4D97-AF65-F5344CB8AC3E}">
        <p14:creationId xmlns:p14="http://schemas.microsoft.com/office/powerpoint/2010/main" val="252800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 of individuals who completed the screening responded “I don’t know” to at least one </a:t>
            </a:r>
            <a:r>
              <a:rPr lang="en-US" dirty="0" err="1"/>
              <a:t>MetS</a:t>
            </a:r>
            <a:r>
              <a:rPr lang="en-US" dirty="0"/>
              <a:t> criterion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 records weren’t as informative as we hoped - no lipid panels, recently moved to area so no prior lab data (couldn’t always determine eligibility) </a:t>
            </a:r>
          </a:p>
          <a:p>
            <a:endParaRPr lang="en-US" dirty="0"/>
          </a:p>
        </p:txBody>
      </p:sp>
      <p:sp>
        <p:nvSpPr>
          <p:cNvPr id="4" name="Slide Number Placeholder 3"/>
          <p:cNvSpPr>
            <a:spLocks noGrp="1"/>
          </p:cNvSpPr>
          <p:nvPr>
            <p:ph type="sldNum" sz="quarter" idx="10"/>
          </p:nvPr>
        </p:nvSpPr>
        <p:spPr/>
        <p:txBody>
          <a:bodyPr/>
          <a:lstStyle/>
          <a:p>
            <a:fld id="{05E974A8-C619-41FD-9CFA-D4E437E26B5E}" type="slidenum">
              <a:rPr lang="en-US" altLang="en-US" smtClean="0"/>
              <a:pPr/>
              <a:t>10</a:t>
            </a:fld>
            <a:endParaRPr lang="en-US" altLang="en-US"/>
          </a:p>
        </p:txBody>
      </p:sp>
    </p:spTree>
    <p:extLst>
      <p:ext uri="{BB962C8B-B14F-4D97-AF65-F5344CB8AC3E}">
        <p14:creationId xmlns:p14="http://schemas.microsoft.com/office/powerpoint/2010/main" val="210256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Dropped out: Family reasons + too much to participate, lost contact after initial scheduling challenges</a:t>
            </a:r>
          </a:p>
          <a:p>
            <a:pPr lvl="0" eaLnBrk="1" fontAlgn="auto" hangingPunct="1">
              <a:lnSpc>
                <a:spcPct val="90000"/>
              </a:lnSpc>
              <a:spcBef>
                <a:spcPts val="500"/>
              </a:spcBef>
              <a:spcAft>
                <a:spcPts val="0"/>
              </a:spcAft>
              <a:buFont typeface="Arial" panose="020B0604020202020204" pitchFamily="34" charset="0"/>
              <a:buNone/>
            </a:pPr>
            <a:endParaRPr kumimoji="0" lang="en-US" sz="2000" b="0" i="0" u="none" strike="noStrike" kern="1200" cap="none" spc="0" normalizeH="0" baseline="0" noProof="0" dirty="0">
              <a:ln>
                <a:noFill/>
              </a:ln>
              <a:solidFill>
                <a:prstClr val="black"/>
              </a:solidFill>
              <a:effectLst/>
              <a:uLnTx/>
              <a:uFillTx/>
              <a:latin typeface="Calibri" panose="020F0502020204030204"/>
              <a:ea typeface="Arial" charset="0"/>
              <a:cs typeface="Arial" charset="0"/>
            </a:endParaRPr>
          </a:p>
          <a:p>
            <a:pPr lvl="0" eaLnBrk="1" fontAlgn="auto" hangingPunct="1">
              <a:lnSpc>
                <a:spcPct val="90000"/>
              </a:lnSpc>
              <a:spcBef>
                <a:spcPts val="500"/>
              </a:spcBef>
              <a:spcAft>
                <a:spcPts val="0"/>
              </a:spcAft>
              <a:buFont typeface="Arial" panose="020B0604020202020204" pitchFamily="34" charset="0"/>
              <a:buNone/>
            </a:pPr>
            <a:r>
              <a:rPr kumimoji="0" lang="en-US" sz="2000" b="0" i="0" u="none" strike="noStrike" kern="1200" cap="none" spc="0" normalizeH="0" baseline="0" noProof="0" dirty="0">
                <a:ln>
                  <a:noFill/>
                </a:ln>
                <a:solidFill>
                  <a:prstClr val="black"/>
                </a:solidFill>
                <a:effectLst/>
                <a:uLnTx/>
                <a:uFillTx/>
                <a:latin typeface="Calibri" panose="020F0502020204030204"/>
                <a:ea typeface="Arial" charset="0"/>
                <a:cs typeface="Arial" charset="0"/>
              </a:rPr>
              <a:t>Some people weren’t in UUHC system</a:t>
            </a:r>
          </a:p>
        </p:txBody>
      </p:sp>
      <p:sp>
        <p:nvSpPr>
          <p:cNvPr id="4" name="Slide Number Placeholder 3"/>
          <p:cNvSpPr>
            <a:spLocks noGrp="1"/>
          </p:cNvSpPr>
          <p:nvPr>
            <p:ph type="sldNum" sz="quarter" idx="10"/>
          </p:nvPr>
        </p:nvSpPr>
        <p:spPr/>
        <p:txBody>
          <a:bodyPr/>
          <a:lstStyle/>
          <a:p>
            <a:fld id="{05E974A8-C619-41FD-9CFA-D4E437E26B5E}" type="slidenum">
              <a:rPr lang="en-US" altLang="en-US" smtClean="0"/>
              <a:pPr/>
              <a:t>11</a:t>
            </a:fld>
            <a:endParaRPr lang="en-US" altLang="en-US"/>
          </a:p>
        </p:txBody>
      </p:sp>
    </p:spTree>
    <p:extLst>
      <p:ext uri="{BB962C8B-B14F-4D97-AF65-F5344CB8AC3E}">
        <p14:creationId xmlns:p14="http://schemas.microsoft.com/office/powerpoint/2010/main" val="189365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Based on </a:t>
            </a:r>
            <a:r>
              <a:rPr lang="en-US" dirty="0" err="1"/>
              <a:t>MetS</a:t>
            </a:r>
            <a:r>
              <a:rPr lang="en-US" dirty="0"/>
              <a:t> risk factors and Census data for Salt Lake City, would have expected </a:t>
            </a:r>
            <a:r>
              <a:rPr lang="en-US" baseline="0" dirty="0"/>
              <a:t>older, slightly more diverse sample than the one we recruited</a:t>
            </a:r>
          </a:p>
          <a:p>
            <a:endParaRPr lang="en-US" baseline="0" dirty="0"/>
          </a:p>
          <a:p>
            <a:r>
              <a:rPr lang="en-US" baseline="0" dirty="0"/>
              <a:t>Sample is young, well-educated, almost exclusively White, non-Hispanic, and has annual household incomes well above the </a:t>
            </a:r>
            <a:r>
              <a:rPr lang="en-US" baseline="0" dirty="0" err="1"/>
              <a:t>Mdn</a:t>
            </a:r>
            <a:endParaRPr lang="en-US" baseline="0" dirty="0"/>
          </a:p>
          <a:p>
            <a:endParaRPr lang="en-US" dirty="0"/>
          </a:p>
          <a:p>
            <a:r>
              <a:rPr lang="en-US" dirty="0"/>
              <a:t>Census data (2015) for Salt Lake City (https://www.census.gov/quickfacts/table/PST045215/4967000):</a:t>
            </a:r>
          </a:p>
          <a:p>
            <a:r>
              <a:rPr lang="en-US" dirty="0"/>
              <a:t>43.1% Bachelor’s degree or higher</a:t>
            </a:r>
          </a:p>
          <a:p>
            <a:r>
              <a:rPr lang="en-US" dirty="0"/>
              <a:t>$47K </a:t>
            </a:r>
            <a:r>
              <a:rPr lang="en-US" dirty="0" err="1"/>
              <a:t>Mdn</a:t>
            </a:r>
            <a:r>
              <a:rPr lang="en-US" dirty="0"/>
              <a:t> HHI</a:t>
            </a:r>
          </a:p>
          <a:p>
            <a:r>
              <a:rPr lang="en-US" dirty="0"/>
              <a:t>75% White</a:t>
            </a:r>
          </a:p>
          <a:p>
            <a:r>
              <a:rPr lang="en-US" dirty="0"/>
              <a:t>66% White,</a:t>
            </a:r>
            <a:r>
              <a:rPr lang="en-US" baseline="0" dirty="0"/>
              <a:t> non-Hispanic</a:t>
            </a:r>
          </a:p>
        </p:txBody>
      </p:sp>
      <p:sp>
        <p:nvSpPr>
          <p:cNvPr id="4" name="Slide Number Placeholder 3"/>
          <p:cNvSpPr>
            <a:spLocks noGrp="1"/>
          </p:cNvSpPr>
          <p:nvPr>
            <p:ph type="sldNum" sz="quarter" idx="10"/>
          </p:nvPr>
        </p:nvSpPr>
        <p:spPr/>
        <p:txBody>
          <a:bodyPr/>
          <a:lstStyle/>
          <a:p>
            <a:fld id="{05E974A8-C619-41FD-9CFA-D4E437E26B5E}" type="slidenum">
              <a:rPr lang="en-US" altLang="en-US" smtClean="0"/>
              <a:pPr/>
              <a:t>12</a:t>
            </a:fld>
            <a:endParaRPr lang="en-US" altLang="en-US"/>
          </a:p>
        </p:txBody>
      </p:sp>
    </p:spTree>
    <p:extLst>
      <p:ext uri="{BB962C8B-B14F-4D97-AF65-F5344CB8AC3E}">
        <p14:creationId xmlns:p14="http://schemas.microsoft.com/office/powerpoint/2010/main" val="249567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Didn’t think about 2 possible subgroups that would meet</a:t>
            </a:r>
            <a:r>
              <a:rPr lang="en-US" baseline="0" dirty="0"/>
              <a:t> eligibility criteria – targeted 2</a:t>
            </a:r>
            <a:r>
              <a:rPr lang="en-US" baseline="30000" dirty="0"/>
              <a:t>nd</a:t>
            </a:r>
            <a:r>
              <a:rPr lang="en-US" baseline="0" dirty="0"/>
              <a:t> group but likely would have been more effective recruiting 1</a:t>
            </a:r>
            <a:r>
              <a:rPr lang="en-US" baseline="30000" dirty="0"/>
              <a:t>st</a:t>
            </a:r>
            <a:r>
              <a:rPr lang="en-US" baseline="0" dirty="0"/>
              <a:t> group</a:t>
            </a:r>
            <a:endParaRPr lang="en-US" dirty="0"/>
          </a:p>
          <a:p>
            <a:endParaRPr lang="en-US" dirty="0"/>
          </a:p>
          <a:p>
            <a:r>
              <a:rPr lang="en-US" dirty="0"/>
              <a:t>2. D</a:t>
            </a:r>
            <a:r>
              <a:rPr lang="en-US" baseline="0" dirty="0"/>
              <a:t>idn’t think about this piece in enough detail. Assumed patients would know &amp; assumed info would be easy to determine from med records. It wasn’t.</a:t>
            </a:r>
          </a:p>
          <a:p>
            <a:endParaRPr lang="en-US" baseline="0" dirty="0"/>
          </a:p>
          <a:p>
            <a:r>
              <a:rPr lang="en-US" baseline="0" dirty="0"/>
              <a:t>3. In case of </a:t>
            </a:r>
            <a:r>
              <a:rPr lang="en-US" baseline="0" dirty="0" err="1"/>
              <a:t>MetS</a:t>
            </a:r>
            <a:r>
              <a:rPr lang="en-US" baseline="0" dirty="0"/>
              <a:t>, which is most prevalent in older adults, we may have missed a lot of people based on our methods (Facebook, primary care). </a:t>
            </a:r>
          </a:p>
          <a:p>
            <a:r>
              <a:rPr lang="en-US" baseline="0" dirty="0"/>
              <a:t>-Our race/ethnicity data were similar to the population served at these Family Med Clinics, but likely collaboration with diverse communities on study design would be beneficial to expand reach.</a:t>
            </a:r>
          </a:p>
          <a:p>
            <a:r>
              <a:rPr lang="en-US" baseline="0" dirty="0"/>
              <a:t>-Possible older adults who have </a:t>
            </a:r>
            <a:r>
              <a:rPr lang="en-US" baseline="0" dirty="0" err="1"/>
              <a:t>MetS</a:t>
            </a:r>
            <a:r>
              <a:rPr lang="en-US" baseline="0" dirty="0"/>
              <a:t> aren’t presenting to family medicine clinics due to multiple health conditions, or are going to these clinics but don’t see working on relationship as priority (related to multiple conditions or not)</a:t>
            </a:r>
          </a:p>
        </p:txBody>
      </p:sp>
      <p:sp>
        <p:nvSpPr>
          <p:cNvPr id="4" name="Slide Number Placeholder 3"/>
          <p:cNvSpPr>
            <a:spLocks noGrp="1"/>
          </p:cNvSpPr>
          <p:nvPr>
            <p:ph type="sldNum" sz="quarter" idx="10"/>
          </p:nvPr>
        </p:nvSpPr>
        <p:spPr/>
        <p:txBody>
          <a:bodyPr/>
          <a:lstStyle/>
          <a:p>
            <a:fld id="{05E974A8-C619-41FD-9CFA-D4E437E26B5E}" type="slidenum">
              <a:rPr lang="en-US" altLang="en-US" smtClean="0"/>
              <a:pPr/>
              <a:t>13</a:t>
            </a:fld>
            <a:endParaRPr lang="en-US" altLang="en-US"/>
          </a:p>
        </p:txBody>
      </p:sp>
    </p:spTree>
    <p:extLst>
      <p:ext uri="{BB962C8B-B14F-4D97-AF65-F5344CB8AC3E}">
        <p14:creationId xmlns:p14="http://schemas.microsoft.com/office/powerpoint/2010/main" val="2686888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85800" y="1524000"/>
            <a:ext cx="7772400" cy="1905000"/>
          </a:xfrm>
        </p:spPr>
        <p:txBody>
          <a:bodyPr/>
          <a:lstStyle>
            <a:lvl1pPr algn="ctr">
              <a:defRPr>
                <a:solidFill>
                  <a:schemeClr val="bg1"/>
                </a:solidFill>
              </a:defRPr>
            </a:lvl1pPr>
          </a:lstStyle>
          <a:p>
            <a:pPr lvl="0"/>
            <a:r>
              <a:rPr lang="en-US" noProof="0" dirty="0"/>
              <a:t>Click to edit Master title style</a:t>
            </a:r>
          </a:p>
        </p:txBody>
      </p:sp>
      <p:sp>
        <p:nvSpPr>
          <p:cNvPr id="7172" name="Rectangle 4"/>
          <p:cNvSpPr>
            <a:spLocks noGrp="1" noChangeArrowheads="1"/>
          </p:cNvSpPr>
          <p:nvPr>
            <p:ph type="subTitle" idx="1"/>
          </p:nvPr>
        </p:nvSpPr>
        <p:spPr>
          <a:xfrm>
            <a:off x="1371600" y="3810000"/>
            <a:ext cx="6400800" cy="2286000"/>
          </a:xfrm>
        </p:spPr>
        <p:txBody>
          <a:bodyPr/>
          <a:lstStyle>
            <a:lvl1pPr marL="0" indent="0" algn="ctr">
              <a:buFontTx/>
              <a:buNone/>
              <a:defRPr>
                <a:solidFill>
                  <a:schemeClr val="bg1">
                    <a:lumMod val="85000"/>
                  </a:schemeClr>
                </a:solidFill>
              </a:defRPr>
            </a:lvl1pPr>
          </a:lstStyle>
          <a:p>
            <a:pPr lvl="0"/>
            <a:r>
              <a:rPr lang="en-US" noProof="0" dirty="0"/>
              <a:t>Click to edit Master subtitle style</a:t>
            </a:r>
          </a:p>
        </p:txBody>
      </p:sp>
      <p:sp>
        <p:nvSpPr>
          <p:cNvPr id="6" name="Rectangle 5"/>
          <p:cNvSpPr>
            <a:spLocks noGrp="1" noChangeArrowheads="1"/>
          </p:cNvSpPr>
          <p:nvPr>
            <p:ph type="dt" sz="half" idx="10"/>
          </p:nvPr>
        </p:nvSpPr>
        <p:spPr>
          <a:xfrm>
            <a:off x="685800" y="6477000"/>
            <a:ext cx="1905000" cy="228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smtClean="0"/>
            </a:lvl1pPr>
          </a:lstStyle>
          <a:p>
            <a:pPr>
              <a:defRPr/>
            </a:pPr>
            <a:endParaRPr lang="en-US"/>
          </a:p>
        </p:txBody>
      </p:sp>
      <p:sp>
        <p:nvSpPr>
          <p:cNvPr id="7" name="Rectangle 6"/>
          <p:cNvSpPr>
            <a:spLocks noGrp="1" noChangeArrowheads="1"/>
          </p:cNvSpPr>
          <p:nvPr>
            <p:ph type="ftr" sz="quarter" idx="11"/>
          </p:nvPr>
        </p:nvSpPr>
        <p:spPr>
          <a:xfrm>
            <a:off x="3124200" y="6477000"/>
            <a:ext cx="2895600" cy="228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smtClean="0"/>
            </a:lvl1pPr>
          </a:lstStyle>
          <a:p>
            <a:pPr>
              <a:defRPr/>
            </a:pPr>
            <a:endParaRPr lang="en-US"/>
          </a:p>
        </p:txBody>
      </p:sp>
      <p:sp>
        <p:nvSpPr>
          <p:cNvPr id="8" name="Rectangle 7"/>
          <p:cNvSpPr>
            <a:spLocks noGrp="1" noChangeArrowheads="1"/>
          </p:cNvSpPr>
          <p:nvPr>
            <p:ph type="sldNum" sz="quarter" idx="12"/>
          </p:nvPr>
        </p:nvSpPr>
        <p:spPr>
          <a:xfrm>
            <a:off x="6553200" y="6477000"/>
            <a:ext cx="1905000" cy="228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fld id="{09ED7F21-6251-4D30-BDDF-C4E432C4B214}" type="slidenum">
              <a:rPr lang="en-US" altLang="en-US"/>
              <a:pPr/>
              <a:t>‹#›</a:t>
            </a:fld>
            <a:endParaRPr lang="en-US" altLang="en-US"/>
          </a:p>
        </p:txBody>
      </p:sp>
    </p:spTree>
    <p:extLst>
      <p:ext uri="{BB962C8B-B14F-4D97-AF65-F5344CB8AC3E}">
        <p14:creationId xmlns:p14="http://schemas.microsoft.com/office/powerpoint/2010/main" val="104157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C15498-7309-4405-A43B-C7015BEB31B4}" type="slidenum">
              <a:rPr lang="en-US" altLang="en-US"/>
              <a:pPr/>
              <a:t>‹#›</a:t>
            </a:fld>
            <a:endParaRPr lang="en-US" altLang="en-US"/>
          </a:p>
        </p:txBody>
      </p:sp>
    </p:spTree>
    <p:extLst>
      <p:ext uri="{BB962C8B-B14F-4D97-AF65-F5344CB8AC3E}">
        <p14:creationId xmlns:p14="http://schemas.microsoft.com/office/powerpoint/2010/main" val="26097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219200"/>
            <a:ext cx="20383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59626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4BE65F-388E-4883-A766-145DDDD49F13}" type="slidenum">
              <a:rPr lang="en-US" altLang="en-US"/>
              <a:pPr/>
              <a:t>‹#›</a:t>
            </a:fld>
            <a:endParaRPr lang="en-US" altLang="en-US"/>
          </a:p>
        </p:txBody>
      </p:sp>
    </p:spTree>
    <p:extLst>
      <p:ext uri="{BB962C8B-B14F-4D97-AF65-F5344CB8AC3E}">
        <p14:creationId xmlns:p14="http://schemas.microsoft.com/office/powerpoint/2010/main" val="2270063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33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13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021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94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68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137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88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4CF24F-664E-4A4E-A782-CB6892C37EAD}" type="slidenum">
              <a:rPr lang="en-US" altLang="en-US"/>
              <a:pPr/>
              <a:t>‹#›</a:t>
            </a:fld>
            <a:endParaRPr lang="en-US" altLang="en-US"/>
          </a:p>
        </p:txBody>
      </p:sp>
    </p:spTree>
    <p:extLst>
      <p:ext uri="{BB962C8B-B14F-4D97-AF65-F5344CB8AC3E}">
        <p14:creationId xmlns:p14="http://schemas.microsoft.com/office/powerpoint/2010/main" val="345448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226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605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14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EA0D69-3367-4C73-9535-DB225301979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A24DC-49F3-4E44-9FB2-CF4365D7CE0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2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EA0D69-3367-4C73-9535-DB225301979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A24DC-49F3-4E44-9FB2-CF4365D7CE0E}" type="slidenum">
              <a:rPr lang="en-US" smtClean="0"/>
              <a:t>‹#›</a:t>
            </a:fld>
            <a:endParaRPr lang="en-US"/>
          </a:p>
        </p:txBody>
      </p:sp>
    </p:spTree>
    <p:extLst>
      <p:ext uri="{BB962C8B-B14F-4D97-AF65-F5344CB8AC3E}">
        <p14:creationId xmlns:p14="http://schemas.microsoft.com/office/powerpoint/2010/main" val="3669354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EA0D69-3367-4C73-9535-DB225301979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A24DC-49F3-4E44-9FB2-CF4365D7CE0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830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EA0D69-3367-4C73-9535-DB225301979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A24DC-49F3-4E44-9FB2-CF4365D7CE0E}" type="slidenum">
              <a:rPr lang="en-US" smtClean="0"/>
              <a:t>‹#›</a:t>
            </a:fld>
            <a:endParaRPr lang="en-US"/>
          </a:p>
        </p:txBody>
      </p:sp>
    </p:spTree>
    <p:extLst>
      <p:ext uri="{BB962C8B-B14F-4D97-AF65-F5344CB8AC3E}">
        <p14:creationId xmlns:p14="http://schemas.microsoft.com/office/powerpoint/2010/main" val="1440524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EA0D69-3367-4C73-9535-DB2253019793}"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2A24DC-49F3-4E44-9FB2-CF4365D7CE0E}" type="slidenum">
              <a:rPr lang="en-US" smtClean="0"/>
              <a:t>‹#›</a:t>
            </a:fld>
            <a:endParaRPr lang="en-US"/>
          </a:p>
        </p:txBody>
      </p:sp>
    </p:spTree>
    <p:extLst>
      <p:ext uri="{BB962C8B-B14F-4D97-AF65-F5344CB8AC3E}">
        <p14:creationId xmlns:p14="http://schemas.microsoft.com/office/powerpoint/2010/main" val="15197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EA0D69-3367-4C73-9535-DB2253019793}"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A24DC-49F3-4E44-9FB2-CF4365D7CE0E}" type="slidenum">
              <a:rPr lang="en-US" smtClean="0"/>
              <a:t>‹#›</a:t>
            </a:fld>
            <a:endParaRPr lang="en-US"/>
          </a:p>
        </p:txBody>
      </p:sp>
    </p:spTree>
    <p:extLst>
      <p:ext uri="{BB962C8B-B14F-4D97-AF65-F5344CB8AC3E}">
        <p14:creationId xmlns:p14="http://schemas.microsoft.com/office/powerpoint/2010/main" val="1767689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EA0D69-3367-4C73-9535-DB2253019793}" type="datetimeFigureOut">
              <a:rPr lang="en-US" smtClean="0"/>
              <a:t>3/27/2017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42A24DC-49F3-4E44-9FB2-CF4365D7CE0E}" type="slidenum">
              <a:rPr lang="en-US" smtClean="0"/>
              <a:t>‹#›</a:t>
            </a:fld>
            <a:endParaRPr lang="en-US"/>
          </a:p>
        </p:txBody>
      </p:sp>
    </p:spTree>
    <p:extLst>
      <p:ext uri="{BB962C8B-B14F-4D97-AF65-F5344CB8AC3E}">
        <p14:creationId xmlns:p14="http://schemas.microsoft.com/office/powerpoint/2010/main" val="299203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D8462B-FC81-46E2-BB27-64DA951D8AE8}" type="slidenum">
              <a:rPr lang="en-US" altLang="en-US"/>
              <a:pPr/>
              <a:t>‹#›</a:t>
            </a:fld>
            <a:endParaRPr lang="en-US" altLang="en-US"/>
          </a:p>
        </p:txBody>
      </p:sp>
    </p:spTree>
    <p:extLst>
      <p:ext uri="{BB962C8B-B14F-4D97-AF65-F5344CB8AC3E}">
        <p14:creationId xmlns:p14="http://schemas.microsoft.com/office/powerpoint/2010/main" val="366480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EA0D69-3367-4C73-9535-DB2253019793}" type="datetimeFigureOut">
              <a:rPr lang="en-US" smtClean="0"/>
              <a:t>3/27/2017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42A24DC-49F3-4E44-9FB2-CF4365D7CE0E}" type="slidenum">
              <a:rPr lang="en-US" smtClean="0"/>
              <a:t>‹#›</a:t>
            </a:fld>
            <a:endParaRPr lang="en-US"/>
          </a:p>
        </p:txBody>
      </p:sp>
    </p:spTree>
    <p:extLst>
      <p:ext uri="{BB962C8B-B14F-4D97-AF65-F5344CB8AC3E}">
        <p14:creationId xmlns:p14="http://schemas.microsoft.com/office/powerpoint/2010/main" val="208598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32EA0D69-3367-4C73-9535-DB225301979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A24DC-49F3-4E44-9FB2-CF4365D7CE0E}" type="slidenum">
              <a:rPr lang="en-US" smtClean="0"/>
              <a:t>‹#›</a:t>
            </a:fld>
            <a:endParaRPr lang="en-US"/>
          </a:p>
        </p:txBody>
      </p:sp>
    </p:spTree>
    <p:extLst>
      <p:ext uri="{BB962C8B-B14F-4D97-AF65-F5344CB8AC3E}">
        <p14:creationId xmlns:p14="http://schemas.microsoft.com/office/powerpoint/2010/main" val="2719926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EA0D69-3367-4C73-9535-DB225301979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A24DC-49F3-4E44-9FB2-CF4365D7CE0E}" type="slidenum">
              <a:rPr lang="en-US" smtClean="0"/>
              <a:t>‹#›</a:t>
            </a:fld>
            <a:endParaRPr lang="en-US"/>
          </a:p>
        </p:txBody>
      </p:sp>
    </p:spTree>
    <p:extLst>
      <p:ext uri="{BB962C8B-B14F-4D97-AF65-F5344CB8AC3E}">
        <p14:creationId xmlns:p14="http://schemas.microsoft.com/office/powerpoint/2010/main" val="2000288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EA0D69-3367-4C73-9535-DB225301979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A24DC-49F3-4E44-9FB2-CF4365D7CE0E}" type="slidenum">
              <a:rPr lang="en-US" smtClean="0"/>
              <a:t>‹#›</a:t>
            </a:fld>
            <a:endParaRPr lang="en-US"/>
          </a:p>
        </p:txBody>
      </p:sp>
    </p:spTree>
    <p:extLst>
      <p:ext uri="{BB962C8B-B14F-4D97-AF65-F5344CB8AC3E}">
        <p14:creationId xmlns:p14="http://schemas.microsoft.com/office/powerpoint/2010/main" val="375277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39444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169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51440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929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4087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509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976E18F-1287-4F20-AA7D-8B2E433DEEEB}" type="slidenum">
              <a:rPr lang="en-US" altLang="en-US"/>
              <a:pPr/>
              <a:t>‹#›</a:t>
            </a:fld>
            <a:endParaRPr lang="en-US" altLang="en-US"/>
          </a:p>
        </p:txBody>
      </p:sp>
    </p:spTree>
    <p:extLst>
      <p:ext uri="{BB962C8B-B14F-4D97-AF65-F5344CB8AC3E}">
        <p14:creationId xmlns:p14="http://schemas.microsoft.com/office/powerpoint/2010/main" val="50952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997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308051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675211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812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966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1405101"/>
      </p:ext>
    </p:extLst>
  </p:cSld>
  <p:clrMapOvr>
    <a:masterClrMapping/>
  </p:clrMapOvr>
  <p:transitio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048336"/>
      </p:ext>
    </p:extLst>
  </p:cSld>
  <p:clrMapOvr>
    <a:masterClrMapping/>
  </p:clrMapOvr>
  <p:transitio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04884566"/>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56596"/>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1529473"/>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2B31E-1459-48CA-A8C4-9CC53E3EFEF6}" type="slidenum">
              <a:rPr lang="en-US" altLang="en-US"/>
              <a:pPr/>
              <a:t>‹#›</a:t>
            </a:fld>
            <a:endParaRPr lang="en-US" altLang="en-US"/>
          </a:p>
        </p:txBody>
      </p:sp>
    </p:spTree>
    <p:extLst>
      <p:ext uri="{BB962C8B-B14F-4D97-AF65-F5344CB8AC3E}">
        <p14:creationId xmlns:p14="http://schemas.microsoft.com/office/powerpoint/2010/main" val="460881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099418"/>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136638"/>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3854190"/>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9485994"/>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0449573"/>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95250"/>
            <a:ext cx="2266950" cy="6000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95250"/>
            <a:ext cx="6648450" cy="600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316191"/>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95250"/>
            <a:ext cx="9067800" cy="127635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Tree>
    <p:extLst>
      <p:ext uri="{BB962C8B-B14F-4D97-AF65-F5344CB8AC3E}">
        <p14:creationId xmlns:p14="http://schemas.microsoft.com/office/powerpoint/2010/main" val="2433067891"/>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908"/>
            <a:ext cx="6858000" cy="2387576"/>
          </a:xfrm>
        </p:spPr>
        <p:txBody>
          <a:bodyPr/>
          <a:lstStyle>
            <a:lvl1pPr algn="ctr">
              <a:defRPr sz="4219"/>
            </a:lvl1pPr>
          </a:lstStyle>
          <a:p>
            <a:r>
              <a:rPr lang="en-US" smtClean="0"/>
              <a:t>Click to edit Master title style</a:t>
            </a:r>
            <a:endParaRPr lang="en-US"/>
          </a:p>
        </p:txBody>
      </p:sp>
      <p:sp>
        <p:nvSpPr>
          <p:cNvPr id="3" name="Subtitle 2"/>
          <p:cNvSpPr>
            <a:spLocks noGrp="1"/>
          </p:cNvSpPr>
          <p:nvPr>
            <p:ph type="subTitle" idx="1"/>
          </p:nvPr>
        </p:nvSpPr>
        <p:spPr>
          <a:xfrm>
            <a:off x="1143000" y="3602013"/>
            <a:ext cx="6858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smtClean="0"/>
              <a:t>Click to edit Master subtitle style</a:t>
            </a:r>
            <a:endParaRPr lang="en-US"/>
          </a:p>
        </p:txBody>
      </p:sp>
    </p:spTree>
    <p:extLst>
      <p:ext uri="{BB962C8B-B14F-4D97-AF65-F5344CB8AC3E}">
        <p14:creationId xmlns:p14="http://schemas.microsoft.com/office/powerpoint/2010/main" val="143196333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622866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63" y="1710036"/>
            <a:ext cx="7887146" cy="2851919"/>
          </a:xfrm>
        </p:spPr>
        <p:txBody>
          <a:bodyPr/>
          <a:lstStyle>
            <a:lvl1pPr>
              <a:defRPr sz="4219"/>
            </a:lvl1pPr>
          </a:lstStyle>
          <a:p>
            <a:r>
              <a:rPr lang="en-US" smtClean="0"/>
              <a:t>Click to edit Master title style</a:t>
            </a:r>
            <a:endParaRPr lang="en-US"/>
          </a:p>
        </p:txBody>
      </p:sp>
      <p:sp>
        <p:nvSpPr>
          <p:cNvPr id="3" name="Text Placeholder 2"/>
          <p:cNvSpPr>
            <a:spLocks noGrp="1"/>
          </p:cNvSpPr>
          <p:nvPr>
            <p:ph type="body" idx="1"/>
          </p:nvPr>
        </p:nvSpPr>
        <p:spPr>
          <a:xfrm>
            <a:off x="623963" y="4589859"/>
            <a:ext cx="7887146"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smtClean="0"/>
              <a:t>Click to edit Master text styles</a:t>
            </a:r>
          </a:p>
        </p:txBody>
      </p:sp>
    </p:spTree>
    <p:extLst>
      <p:ext uri="{BB962C8B-B14F-4D97-AF65-F5344CB8AC3E}">
        <p14:creationId xmlns:p14="http://schemas.microsoft.com/office/powerpoint/2010/main" val="30561328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6D64771-E683-4F59-BB16-1A7FA48AA288}" type="slidenum">
              <a:rPr lang="en-US" altLang="en-US"/>
              <a:pPr/>
              <a:t>‹#›</a:t>
            </a:fld>
            <a:endParaRPr lang="en-US" altLang="en-US"/>
          </a:p>
        </p:txBody>
      </p:sp>
    </p:spTree>
    <p:extLst>
      <p:ext uri="{BB962C8B-B14F-4D97-AF65-F5344CB8AC3E}">
        <p14:creationId xmlns:p14="http://schemas.microsoft.com/office/powerpoint/2010/main" val="2827262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3536156"/>
            <a:ext cx="3625453" cy="794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72312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544" y="365001"/>
            <a:ext cx="7887146" cy="13260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543" y="1681014"/>
            <a:ext cx="3868787"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629543" y="2504777"/>
            <a:ext cx="3868787"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8927" y="1681014"/>
            <a:ext cx="3887762"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28927" y="2504777"/>
            <a:ext cx="3887762"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469633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046020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90963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43" y="457646"/>
            <a:ext cx="2949029" cy="1599531"/>
          </a:xfrm>
        </p:spPr>
        <p:txBody>
          <a:bodyPr/>
          <a:lstStyle>
            <a:lvl1pPr>
              <a:defRPr sz="2250"/>
            </a:lvl1pPr>
          </a:lstStyle>
          <a:p>
            <a:r>
              <a:rPr lang="en-US" smtClean="0"/>
              <a:t>Click to edit Master title style</a:t>
            </a:r>
            <a:endParaRPr lang="en-US"/>
          </a:p>
        </p:txBody>
      </p:sp>
      <p:sp>
        <p:nvSpPr>
          <p:cNvPr id="3" name="Content Placeholder 2"/>
          <p:cNvSpPr>
            <a:spLocks noGrp="1"/>
          </p:cNvSpPr>
          <p:nvPr>
            <p:ph idx="1"/>
          </p:nvPr>
        </p:nvSpPr>
        <p:spPr>
          <a:xfrm>
            <a:off x="3887763" y="987847"/>
            <a:ext cx="4628926"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139374482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43" y="457646"/>
            <a:ext cx="2949029" cy="1599531"/>
          </a:xfrm>
        </p:spPr>
        <p:txBody>
          <a:bodyPr/>
          <a:lstStyle>
            <a:lvl1pPr>
              <a:defRPr sz="2250"/>
            </a:lvl1pPr>
          </a:lstStyle>
          <a:p>
            <a:r>
              <a:rPr lang="en-US" smtClean="0"/>
              <a:t>Click to edit Master title style</a:t>
            </a:r>
            <a:endParaRPr lang="en-US"/>
          </a:p>
        </p:txBody>
      </p:sp>
      <p:sp>
        <p:nvSpPr>
          <p:cNvPr id="3" name="Picture Placeholder 2"/>
          <p:cNvSpPr>
            <a:spLocks noGrp="1"/>
          </p:cNvSpPr>
          <p:nvPr>
            <p:ph type="pic" idx="1"/>
          </p:nvPr>
        </p:nvSpPr>
        <p:spPr>
          <a:xfrm>
            <a:off x="3887763" y="987847"/>
            <a:ext cx="4628926"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smtClean="0">
              <a:sym typeface="Gill Sans" charset="0"/>
            </a:endParaRPr>
          </a:p>
        </p:txBody>
      </p:sp>
      <p:sp>
        <p:nvSpPr>
          <p:cNvPr id="4" name="Text Placeholder 3"/>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79743072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088145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24933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908"/>
            <a:ext cx="6858000" cy="2387576"/>
          </a:xfrm>
        </p:spPr>
        <p:txBody>
          <a:bodyPr/>
          <a:lstStyle>
            <a:lvl1pPr algn="ctr">
              <a:defRPr sz="4219"/>
            </a:lvl1pPr>
          </a:lstStyle>
          <a:p>
            <a:r>
              <a:rPr lang="en-US" smtClean="0"/>
              <a:t>Click to edit Master title style</a:t>
            </a:r>
            <a:endParaRPr lang="en-US"/>
          </a:p>
        </p:txBody>
      </p:sp>
      <p:sp>
        <p:nvSpPr>
          <p:cNvPr id="3" name="Subtitle 2"/>
          <p:cNvSpPr>
            <a:spLocks noGrp="1"/>
          </p:cNvSpPr>
          <p:nvPr>
            <p:ph type="subTitle" idx="1"/>
          </p:nvPr>
        </p:nvSpPr>
        <p:spPr>
          <a:xfrm>
            <a:off x="1143000" y="3602013"/>
            <a:ext cx="6858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smtClean="0"/>
              <a:t>Click to edit Master subtitle style</a:t>
            </a:r>
            <a:endParaRPr lang="en-US"/>
          </a:p>
        </p:txBody>
      </p:sp>
    </p:spTree>
    <p:extLst>
      <p:ext uri="{BB962C8B-B14F-4D97-AF65-F5344CB8AC3E}">
        <p14:creationId xmlns:p14="http://schemas.microsoft.com/office/powerpoint/2010/main" val="23282961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 descr="U Health_horizontal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906" y="321469"/>
            <a:ext cx="4487168"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0642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5F738DF-D69E-48B1-A9E3-B700D9522F2F}" type="slidenum">
              <a:rPr lang="en-US" altLang="en-US"/>
              <a:pPr/>
              <a:t>‹#›</a:t>
            </a:fld>
            <a:endParaRPr lang="en-US" altLang="en-US"/>
          </a:p>
        </p:txBody>
      </p:sp>
    </p:spTree>
    <p:extLst>
      <p:ext uri="{BB962C8B-B14F-4D97-AF65-F5344CB8AC3E}">
        <p14:creationId xmlns:p14="http://schemas.microsoft.com/office/powerpoint/2010/main" val="3484986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63" y="1710036"/>
            <a:ext cx="7887146" cy="2851919"/>
          </a:xfrm>
        </p:spPr>
        <p:txBody>
          <a:bodyPr/>
          <a:lstStyle>
            <a:lvl1pPr>
              <a:defRPr sz="4219"/>
            </a:lvl1pPr>
          </a:lstStyle>
          <a:p>
            <a:r>
              <a:rPr lang="en-US" smtClean="0"/>
              <a:t>Click to edit Master title style</a:t>
            </a:r>
            <a:endParaRPr lang="en-US"/>
          </a:p>
        </p:txBody>
      </p:sp>
      <p:sp>
        <p:nvSpPr>
          <p:cNvPr id="3" name="Text Placeholder 2"/>
          <p:cNvSpPr>
            <a:spLocks noGrp="1"/>
          </p:cNvSpPr>
          <p:nvPr>
            <p:ph type="body" idx="1"/>
          </p:nvPr>
        </p:nvSpPr>
        <p:spPr>
          <a:xfrm>
            <a:off x="623963" y="4589859"/>
            <a:ext cx="7887146"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smtClean="0"/>
              <a:t>Click to edit Master text styles</a:t>
            </a:r>
          </a:p>
        </p:txBody>
      </p:sp>
    </p:spTree>
    <p:extLst>
      <p:ext uri="{BB962C8B-B14F-4D97-AF65-F5344CB8AC3E}">
        <p14:creationId xmlns:p14="http://schemas.microsoft.com/office/powerpoint/2010/main" val="343020697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3536156"/>
            <a:ext cx="3625453" cy="794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890778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544" y="365001"/>
            <a:ext cx="7887146" cy="13260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543" y="1681014"/>
            <a:ext cx="3868787"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629543" y="2504777"/>
            <a:ext cx="3868787"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8927" y="1681014"/>
            <a:ext cx="3887762"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28927" y="2504777"/>
            <a:ext cx="3887762"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10045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177576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79932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43" y="457646"/>
            <a:ext cx="2949029" cy="1599531"/>
          </a:xfrm>
        </p:spPr>
        <p:txBody>
          <a:bodyPr/>
          <a:lstStyle>
            <a:lvl1pPr>
              <a:defRPr sz="2250"/>
            </a:lvl1pPr>
          </a:lstStyle>
          <a:p>
            <a:r>
              <a:rPr lang="en-US" smtClean="0"/>
              <a:t>Click to edit Master title style</a:t>
            </a:r>
            <a:endParaRPr lang="en-US"/>
          </a:p>
        </p:txBody>
      </p:sp>
      <p:sp>
        <p:nvSpPr>
          <p:cNvPr id="3" name="Content Placeholder 2"/>
          <p:cNvSpPr>
            <a:spLocks noGrp="1"/>
          </p:cNvSpPr>
          <p:nvPr>
            <p:ph idx="1"/>
          </p:nvPr>
        </p:nvSpPr>
        <p:spPr>
          <a:xfrm>
            <a:off x="3887763" y="987847"/>
            <a:ext cx="4628926"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137168999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43" y="457646"/>
            <a:ext cx="2949029" cy="1599531"/>
          </a:xfrm>
        </p:spPr>
        <p:txBody>
          <a:bodyPr/>
          <a:lstStyle>
            <a:lvl1pPr>
              <a:defRPr sz="2250"/>
            </a:lvl1pPr>
          </a:lstStyle>
          <a:p>
            <a:r>
              <a:rPr lang="en-US" smtClean="0"/>
              <a:t>Click to edit Master title style</a:t>
            </a:r>
            <a:endParaRPr lang="en-US"/>
          </a:p>
        </p:txBody>
      </p:sp>
      <p:sp>
        <p:nvSpPr>
          <p:cNvPr id="3" name="Picture Placeholder 2"/>
          <p:cNvSpPr>
            <a:spLocks noGrp="1"/>
          </p:cNvSpPr>
          <p:nvPr>
            <p:ph type="pic" idx="1"/>
          </p:nvPr>
        </p:nvSpPr>
        <p:spPr>
          <a:xfrm>
            <a:off x="3887763" y="987847"/>
            <a:ext cx="4628926"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smtClean="0">
              <a:sym typeface="Gill Sans" charset="0"/>
            </a:endParaRPr>
          </a:p>
        </p:txBody>
      </p:sp>
      <p:sp>
        <p:nvSpPr>
          <p:cNvPr id="4" name="Text Placeholder 3"/>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310690435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059285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531893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908"/>
            <a:ext cx="6858000" cy="2387576"/>
          </a:xfrm>
        </p:spPr>
        <p:txBody>
          <a:bodyPr anchor="b"/>
          <a:lstStyle>
            <a:lvl1pPr algn="ctr">
              <a:defRPr sz="4219"/>
            </a:lvl1pPr>
          </a:lstStyle>
          <a:p>
            <a:r>
              <a:rPr lang="en-US" smtClean="0"/>
              <a:t>Click to edit Master title style</a:t>
            </a:r>
            <a:endParaRPr lang="en-US"/>
          </a:p>
        </p:txBody>
      </p:sp>
      <p:sp>
        <p:nvSpPr>
          <p:cNvPr id="3" name="Subtitle 2"/>
          <p:cNvSpPr>
            <a:spLocks noGrp="1"/>
          </p:cNvSpPr>
          <p:nvPr>
            <p:ph type="subTitle" idx="1"/>
          </p:nvPr>
        </p:nvSpPr>
        <p:spPr>
          <a:xfrm>
            <a:off x="1143000" y="3602013"/>
            <a:ext cx="6858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smtClean="0"/>
              <a:t>Click to edit Master subtitle style</a:t>
            </a:r>
            <a:endParaRPr lang="en-US"/>
          </a:p>
        </p:txBody>
      </p:sp>
    </p:spTree>
    <p:extLst>
      <p:ext uri="{BB962C8B-B14F-4D97-AF65-F5344CB8AC3E}">
        <p14:creationId xmlns:p14="http://schemas.microsoft.com/office/powerpoint/2010/main" val="20204920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8C25A3-777A-4DA1-9222-C13B69B7E68F}" type="slidenum">
              <a:rPr lang="en-US" altLang="en-US"/>
              <a:pPr/>
              <a:t>‹#›</a:t>
            </a:fld>
            <a:endParaRPr lang="en-US" altLang="en-US"/>
          </a:p>
        </p:txBody>
      </p:sp>
    </p:spTree>
    <p:extLst>
      <p:ext uri="{BB962C8B-B14F-4D97-AF65-F5344CB8AC3E}">
        <p14:creationId xmlns:p14="http://schemas.microsoft.com/office/powerpoint/2010/main" val="11389934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34529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63" y="1710036"/>
            <a:ext cx="7887146" cy="2851919"/>
          </a:xfrm>
        </p:spPr>
        <p:txBody>
          <a:bodyPr anchor="b"/>
          <a:lstStyle>
            <a:lvl1pPr>
              <a:defRPr sz="4219"/>
            </a:lvl1pPr>
          </a:lstStyle>
          <a:p>
            <a:r>
              <a:rPr lang="en-US" smtClean="0"/>
              <a:t>Click to edit Master title style</a:t>
            </a:r>
            <a:endParaRPr lang="en-US"/>
          </a:p>
        </p:txBody>
      </p:sp>
      <p:sp>
        <p:nvSpPr>
          <p:cNvPr id="3" name="Text Placeholder 2"/>
          <p:cNvSpPr>
            <a:spLocks noGrp="1"/>
          </p:cNvSpPr>
          <p:nvPr>
            <p:ph type="body" idx="1"/>
          </p:nvPr>
        </p:nvSpPr>
        <p:spPr>
          <a:xfrm>
            <a:off x="623963" y="4589859"/>
            <a:ext cx="7887146"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smtClean="0"/>
              <a:t>Click to edit Master text styles</a:t>
            </a:r>
          </a:p>
        </p:txBody>
      </p:sp>
    </p:spTree>
    <p:extLst>
      <p:ext uri="{BB962C8B-B14F-4D97-AF65-F5344CB8AC3E}">
        <p14:creationId xmlns:p14="http://schemas.microsoft.com/office/powerpoint/2010/main" val="53243782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248311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544" y="365001"/>
            <a:ext cx="7887146" cy="13260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543" y="1681014"/>
            <a:ext cx="3868787"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629543" y="2504777"/>
            <a:ext cx="3868787"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8927" y="1681014"/>
            <a:ext cx="3887762"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28927" y="2504777"/>
            <a:ext cx="3887762"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451048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521773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24692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43" y="457646"/>
            <a:ext cx="2949029" cy="1599531"/>
          </a:xfrm>
        </p:spPr>
        <p:txBody>
          <a:bodyPr anchor="b"/>
          <a:lstStyle>
            <a:lvl1pPr>
              <a:defRPr sz="2250"/>
            </a:lvl1pPr>
          </a:lstStyle>
          <a:p>
            <a:r>
              <a:rPr lang="en-US" smtClean="0"/>
              <a:t>Click to edit Master title style</a:t>
            </a:r>
            <a:endParaRPr lang="en-US"/>
          </a:p>
        </p:txBody>
      </p:sp>
      <p:sp>
        <p:nvSpPr>
          <p:cNvPr id="3" name="Content Placeholder 2"/>
          <p:cNvSpPr>
            <a:spLocks noGrp="1"/>
          </p:cNvSpPr>
          <p:nvPr>
            <p:ph idx="1"/>
          </p:nvPr>
        </p:nvSpPr>
        <p:spPr>
          <a:xfrm>
            <a:off x="3887763" y="987847"/>
            <a:ext cx="4628926"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77004978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43" y="457646"/>
            <a:ext cx="2949029" cy="1599531"/>
          </a:xfrm>
        </p:spPr>
        <p:txBody>
          <a:bodyPr anchor="b"/>
          <a:lstStyle>
            <a:lvl1pPr>
              <a:defRPr sz="2250"/>
            </a:lvl1pPr>
          </a:lstStyle>
          <a:p>
            <a:r>
              <a:rPr lang="en-US" smtClean="0"/>
              <a:t>Click to edit Master title style</a:t>
            </a:r>
            <a:endParaRPr lang="en-US"/>
          </a:p>
        </p:txBody>
      </p:sp>
      <p:sp>
        <p:nvSpPr>
          <p:cNvPr id="3" name="Picture Placeholder 2"/>
          <p:cNvSpPr>
            <a:spLocks noGrp="1"/>
          </p:cNvSpPr>
          <p:nvPr>
            <p:ph type="pic" idx="1"/>
          </p:nvPr>
        </p:nvSpPr>
        <p:spPr>
          <a:xfrm>
            <a:off x="3887763" y="987847"/>
            <a:ext cx="4628926"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smtClean="0">
              <a:sym typeface="Gill Sans" charset="0"/>
            </a:endParaRPr>
          </a:p>
        </p:txBody>
      </p:sp>
      <p:sp>
        <p:nvSpPr>
          <p:cNvPr id="4" name="Text Placeholder 3"/>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158093859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33659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553640"/>
            <a:ext cx="1839516" cy="541139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553640"/>
            <a:ext cx="5411391" cy="54113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23233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C2EA13-4770-461B-943F-26591257D63C}" type="slidenum">
              <a:rPr lang="en-US" altLang="en-US"/>
              <a:pPr/>
              <a:t>‹#›</a:t>
            </a:fld>
            <a:endParaRPr lang="en-US" altLang="en-US"/>
          </a:p>
        </p:txBody>
      </p:sp>
    </p:spTree>
    <p:extLst>
      <p:ext uri="{BB962C8B-B14F-4D97-AF65-F5344CB8AC3E}">
        <p14:creationId xmlns:p14="http://schemas.microsoft.com/office/powerpoint/2010/main" val="254352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7.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6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219200"/>
            <a:ext cx="8153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2286000"/>
            <a:ext cx="8153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838200" y="6477000"/>
            <a:ext cx="1905000" cy="22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276600" y="6477000"/>
            <a:ext cx="2895600" cy="22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solidFill>
                  <a:schemeClr val="bg1"/>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705600" y="6477000"/>
            <a:ext cx="1905000" cy="22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8D4B1D28-A6C1-493C-ABC4-4ED009804D7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800">
          <a:solidFill>
            <a:srgbClr val="545454"/>
          </a:solidFill>
          <a:latin typeface="+mj-lt"/>
          <a:ea typeface="ＭＳ Ｐゴシック" panose="020B0600070205080204" pitchFamily="34" charset="-128"/>
          <a:cs typeface="+mj-cs"/>
        </a:defRPr>
      </a:lvl1pPr>
      <a:lvl2pPr algn="l" rtl="0" eaLnBrk="0" fontAlgn="base" hangingPunct="0">
        <a:spcBef>
          <a:spcPct val="0"/>
        </a:spcBef>
        <a:spcAft>
          <a:spcPct val="0"/>
        </a:spcAft>
        <a:defRPr sz="4800">
          <a:solidFill>
            <a:srgbClr val="545454"/>
          </a:solidFill>
          <a:latin typeface="Arial" panose="020B0604020202020204" pitchFamily="34" charset="0"/>
          <a:ea typeface="ＭＳ Ｐゴシック" charset="0"/>
          <a:cs typeface="Arial" charset="0"/>
        </a:defRPr>
      </a:lvl2pPr>
      <a:lvl3pPr algn="l" rtl="0" eaLnBrk="0" fontAlgn="base" hangingPunct="0">
        <a:spcBef>
          <a:spcPct val="0"/>
        </a:spcBef>
        <a:spcAft>
          <a:spcPct val="0"/>
        </a:spcAft>
        <a:defRPr sz="4800">
          <a:solidFill>
            <a:srgbClr val="545454"/>
          </a:solidFill>
          <a:latin typeface="Arial" panose="020B0604020202020204" pitchFamily="34" charset="0"/>
          <a:ea typeface="ＭＳ Ｐゴシック" charset="0"/>
          <a:cs typeface="Arial" charset="0"/>
        </a:defRPr>
      </a:lvl3pPr>
      <a:lvl4pPr algn="l" rtl="0" eaLnBrk="0" fontAlgn="base" hangingPunct="0">
        <a:spcBef>
          <a:spcPct val="0"/>
        </a:spcBef>
        <a:spcAft>
          <a:spcPct val="0"/>
        </a:spcAft>
        <a:defRPr sz="4800">
          <a:solidFill>
            <a:srgbClr val="545454"/>
          </a:solidFill>
          <a:latin typeface="Arial" panose="020B0604020202020204" pitchFamily="34" charset="0"/>
          <a:ea typeface="ＭＳ Ｐゴシック" charset="0"/>
          <a:cs typeface="Arial" charset="0"/>
        </a:defRPr>
      </a:lvl4pPr>
      <a:lvl5pPr algn="l" rtl="0" eaLnBrk="0" fontAlgn="base" hangingPunct="0">
        <a:spcBef>
          <a:spcPct val="0"/>
        </a:spcBef>
        <a:spcAft>
          <a:spcPct val="0"/>
        </a:spcAft>
        <a:defRPr sz="4800">
          <a:solidFill>
            <a:srgbClr val="545454"/>
          </a:solidFill>
          <a:latin typeface="Arial" panose="020B0604020202020204" pitchFamily="34" charset="0"/>
          <a:ea typeface="ＭＳ Ｐゴシック" charset="0"/>
          <a:cs typeface="Arial" charset="0"/>
        </a:defRPr>
      </a:lvl5pPr>
      <a:lvl6pPr marL="457200" algn="l" rtl="0" fontAlgn="base">
        <a:spcBef>
          <a:spcPct val="0"/>
        </a:spcBef>
        <a:spcAft>
          <a:spcPct val="0"/>
        </a:spcAft>
        <a:defRPr sz="4800">
          <a:solidFill>
            <a:srgbClr val="545454"/>
          </a:solidFill>
          <a:latin typeface="Times" charset="0"/>
          <a:ea typeface="ＭＳ Ｐゴシック" charset="0"/>
          <a:cs typeface="Arial" charset="0"/>
        </a:defRPr>
      </a:lvl6pPr>
      <a:lvl7pPr marL="914400" algn="l" rtl="0" fontAlgn="base">
        <a:spcBef>
          <a:spcPct val="0"/>
        </a:spcBef>
        <a:spcAft>
          <a:spcPct val="0"/>
        </a:spcAft>
        <a:defRPr sz="4800">
          <a:solidFill>
            <a:srgbClr val="545454"/>
          </a:solidFill>
          <a:latin typeface="Times" charset="0"/>
          <a:ea typeface="ＭＳ Ｐゴシック" charset="0"/>
          <a:cs typeface="Arial" charset="0"/>
        </a:defRPr>
      </a:lvl7pPr>
      <a:lvl8pPr marL="1371600" algn="l" rtl="0" fontAlgn="base">
        <a:spcBef>
          <a:spcPct val="0"/>
        </a:spcBef>
        <a:spcAft>
          <a:spcPct val="0"/>
        </a:spcAft>
        <a:defRPr sz="4800">
          <a:solidFill>
            <a:srgbClr val="545454"/>
          </a:solidFill>
          <a:latin typeface="Times" charset="0"/>
          <a:ea typeface="ＭＳ Ｐゴシック" charset="0"/>
          <a:cs typeface="Arial" charset="0"/>
        </a:defRPr>
      </a:lvl8pPr>
      <a:lvl9pPr marL="1828800" algn="l" rtl="0" fontAlgn="base">
        <a:spcBef>
          <a:spcPct val="0"/>
        </a:spcBef>
        <a:spcAft>
          <a:spcPct val="0"/>
        </a:spcAft>
        <a:defRPr sz="4800">
          <a:solidFill>
            <a:srgbClr val="545454"/>
          </a:solidFill>
          <a:latin typeface="Times"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rgbClr val="545454"/>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rgbClr val="545454"/>
          </a:solidFill>
          <a:latin typeface="+mn-lt"/>
          <a:ea typeface="ＭＳ Ｐゴシック" panose="020B0600070205080204"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rgbClr val="545454"/>
          </a:solidFill>
          <a:latin typeface="+mn-lt"/>
          <a:ea typeface="ＭＳ Ｐゴシック" panose="020B0600070205080204" pitchFamily="34" charset="-128"/>
          <a:cs typeface="Arial" panose="020B0604020202020204" pitchFamily="34" charset="0"/>
        </a:defRPr>
      </a:lvl3pPr>
      <a:lvl4pPr marL="1600200" indent="-228600" algn="l" rtl="0" eaLnBrk="0" fontAlgn="base" hangingPunct="0">
        <a:spcBef>
          <a:spcPct val="20000"/>
        </a:spcBef>
        <a:spcAft>
          <a:spcPct val="0"/>
        </a:spcAft>
        <a:buChar char="–"/>
        <a:defRPr sz="2000">
          <a:solidFill>
            <a:srgbClr val="545454"/>
          </a:solidFill>
          <a:latin typeface="+mn-lt"/>
          <a:ea typeface="ＭＳ Ｐゴシック" panose="020B0600070205080204" pitchFamily="34" charset="-128"/>
          <a:cs typeface="Arial" panose="020B0604020202020204" pitchFamily="34" charset="0"/>
        </a:defRPr>
      </a:lvl4pPr>
      <a:lvl5pPr marL="2057400" indent="-228600" algn="l" rtl="0" eaLnBrk="0" fontAlgn="base" hangingPunct="0">
        <a:spcBef>
          <a:spcPct val="20000"/>
        </a:spcBef>
        <a:spcAft>
          <a:spcPct val="0"/>
        </a:spcAft>
        <a:buChar char="»"/>
        <a:defRPr sz="2000">
          <a:solidFill>
            <a:srgbClr val="545454"/>
          </a:solidFill>
          <a:latin typeface="+mn-lt"/>
          <a:ea typeface="ＭＳ Ｐゴシック" panose="020B0600070205080204" pitchFamily="34" charset="-128"/>
          <a:cs typeface="Arial" panose="020B0604020202020204" pitchFamily="34" charset="0"/>
        </a:defRPr>
      </a:lvl5pPr>
      <a:lvl6pPr marL="2514600" indent="-228600" algn="l" rtl="0" fontAlgn="base">
        <a:spcBef>
          <a:spcPct val="20000"/>
        </a:spcBef>
        <a:spcAft>
          <a:spcPct val="0"/>
        </a:spcAft>
        <a:buChar char="»"/>
        <a:defRPr sz="2000">
          <a:solidFill>
            <a:srgbClr val="545454"/>
          </a:solidFill>
          <a:latin typeface="+mn-lt"/>
          <a:ea typeface="Arial" charset="0"/>
          <a:cs typeface="+mn-cs"/>
        </a:defRPr>
      </a:lvl6pPr>
      <a:lvl7pPr marL="2971800" indent="-228600" algn="l" rtl="0" fontAlgn="base">
        <a:spcBef>
          <a:spcPct val="20000"/>
        </a:spcBef>
        <a:spcAft>
          <a:spcPct val="0"/>
        </a:spcAft>
        <a:buChar char="»"/>
        <a:defRPr sz="2000">
          <a:solidFill>
            <a:srgbClr val="545454"/>
          </a:solidFill>
          <a:latin typeface="+mn-lt"/>
          <a:ea typeface="Arial" charset="0"/>
          <a:cs typeface="+mn-cs"/>
        </a:defRPr>
      </a:lvl7pPr>
      <a:lvl8pPr marL="3429000" indent="-228600" algn="l" rtl="0" fontAlgn="base">
        <a:spcBef>
          <a:spcPct val="20000"/>
        </a:spcBef>
        <a:spcAft>
          <a:spcPct val="0"/>
        </a:spcAft>
        <a:buChar char="»"/>
        <a:defRPr sz="2000">
          <a:solidFill>
            <a:srgbClr val="545454"/>
          </a:solidFill>
          <a:latin typeface="+mn-lt"/>
          <a:ea typeface="Arial" charset="0"/>
          <a:cs typeface="+mn-cs"/>
        </a:defRPr>
      </a:lvl8pPr>
      <a:lvl9pPr marL="3886200" indent="-228600" algn="l" rtl="0" fontAlgn="base">
        <a:spcBef>
          <a:spcPct val="20000"/>
        </a:spcBef>
        <a:spcAft>
          <a:spcPct val="0"/>
        </a:spcAft>
        <a:buChar char="»"/>
        <a:defRPr sz="2000">
          <a:solidFill>
            <a:srgbClr val="545454"/>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F6BB1-4070-4254-8569-BC49C398BE4B}" type="datetimeFigureOut">
              <a:rPr lang="en-US" smtClean="0">
                <a:solidFill>
                  <a:prstClr val="black">
                    <a:tint val="75000"/>
                  </a:prstClr>
                </a:solidFill>
              </a:rPr>
              <a:pPr/>
              <a:t>3/27/2017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871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32EA0D69-3367-4C73-9535-DB2253019793}" type="datetimeFigureOut">
              <a:rPr lang="en-US" smtClean="0"/>
              <a:t>3/27/2017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D42A24DC-49F3-4E44-9FB2-CF4365D7CE0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7892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0380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5250"/>
            <a:ext cx="90678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397135"/>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randomBar dir="vert"/>
  </p:transition>
  <p:txStyles>
    <p:titleStyle>
      <a:lvl1pPr algn="ctr" rtl="0" eaLnBrk="0" fontAlgn="base" hangingPunct="0">
        <a:spcBef>
          <a:spcPct val="0"/>
        </a:spcBef>
        <a:spcAft>
          <a:spcPct val="0"/>
        </a:spcAft>
        <a:defRPr sz="5400" i="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5400" i="1">
          <a:solidFill>
            <a:schemeClr val="tx2"/>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5400" i="1">
          <a:solidFill>
            <a:schemeClr val="tx2"/>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5400" i="1">
          <a:solidFill>
            <a:schemeClr val="tx2"/>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5400" i="1">
          <a:solidFill>
            <a:schemeClr val="tx2"/>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5400" i="1">
          <a:solidFill>
            <a:schemeClr val="tx2"/>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5400" i="1">
          <a:solidFill>
            <a:schemeClr val="tx2"/>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5400" i="1">
          <a:solidFill>
            <a:schemeClr val="tx2"/>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5400" i="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Monotype Sorts" pitchFamily="2" charset="2"/>
        <a:buChar char="u"/>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8930"/>
            <a:ext cx="9144000" cy="686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892969" y="1151930"/>
            <a:ext cx="7358063"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x-none">
                <a:sym typeface="Gill Sans" charset="0"/>
              </a:rPr>
              <a:t>Click to edit Master title style</a:t>
            </a:r>
          </a:p>
        </p:txBody>
      </p:sp>
      <p:sp>
        <p:nvSpPr>
          <p:cNvPr id="1027" name="Rectangle 3"/>
          <p:cNvSpPr>
            <a:spLocks noGrp="1" noChangeArrowheads="1"/>
          </p:cNvSpPr>
          <p:nvPr>
            <p:ph type="body" idx="1"/>
          </p:nvPr>
        </p:nvSpPr>
        <p:spPr bwMode="auto">
          <a:xfrm>
            <a:off x="892969" y="3536156"/>
            <a:ext cx="7358063" cy="79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x-none">
                <a:sym typeface="Gill Sans" charset="0"/>
              </a:rPr>
              <a:t>Click to edit Master text styles</a:t>
            </a:r>
          </a:p>
          <a:p>
            <a:pPr lvl="1"/>
            <a:r>
              <a:rPr lang="en-US" altLang="x-none">
                <a:sym typeface="Gill Sans" charset="0"/>
              </a:rPr>
              <a:t>Second level</a:t>
            </a:r>
          </a:p>
          <a:p>
            <a:pPr lvl="2"/>
            <a:r>
              <a:rPr lang="en-US" altLang="x-none">
                <a:sym typeface="Gill Sans" charset="0"/>
              </a:rPr>
              <a:t>Third level</a:t>
            </a:r>
          </a:p>
          <a:p>
            <a:pPr lvl="3"/>
            <a:r>
              <a:rPr lang="en-US" altLang="x-none">
                <a:sym typeface="Gill Sans" charset="0"/>
              </a:rPr>
              <a:t>Fourth level</a:t>
            </a:r>
          </a:p>
          <a:p>
            <a:pPr lvl="4"/>
            <a:r>
              <a:rPr lang="en-US" altLang="x-none">
                <a:sym typeface="Gill Sans" charset="0"/>
              </a:rPr>
              <a:t>Fifth level</a:t>
            </a:r>
          </a:p>
        </p:txBody>
      </p:sp>
    </p:spTree>
    <p:extLst>
      <p:ext uri="{BB962C8B-B14F-4D97-AF65-F5344CB8AC3E}">
        <p14:creationId xmlns:p14="http://schemas.microsoft.com/office/powerpoint/2010/main" val="4029246083"/>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5906" kern="1200">
          <a:solidFill>
            <a:schemeClr val="tx1"/>
          </a:solidFill>
          <a:latin typeface="+mj-lt"/>
          <a:ea typeface="+mj-ea"/>
          <a:cs typeface="+mj-cs"/>
          <a:sym typeface="Gill Sans" charset="0"/>
        </a:defRPr>
      </a:lvl1pPr>
      <a:lvl2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5pPr>
      <a:lvl6pPr marL="321457"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6pPr>
      <a:lvl7pPr marL="642915"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7pPr>
      <a:lvl8pPr marL="964372"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8pPr>
      <a:lvl9pPr marL="1285829"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9pPr>
    </p:titleStyle>
    <p:bodyStyle>
      <a:lvl1pPr algn="ctr" rtl="0" eaLnBrk="0" fontAlgn="base" hangingPunct="0">
        <a:spcBef>
          <a:spcPct val="0"/>
        </a:spcBef>
        <a:spcAft>
          <a:spcPct val="0"/>
        </a:spcAft>
        <a:defRPr sz="2531" kern="1200">
          <a:solidFill>
            <a:schemeClr val="tx1"/>
          </a:solidFill>
          <a:latin typeface="+mn-lt"/>
          <a:ea typeface="+mn-ea"/>
          <a:cs typeface="+mn-cs"/>
          <a:sym typeface="Gill Sans" charset="0"/>
        </a:defRPr>
      </a:lvl1pPr>
      <a:lvl2pPr algn="ctr" rtl="0" eaLnBrk="0" fontAlgn="base" hangingPunct="0">
        <a:spcBef>
          <a:spcPct val="0"/>
        </a:spcBef>
        <a:spcAft>
          <a:spcPct val="0"/>
        </a:spcAft>
        <a:defRPr sz="2531" kern="1200">
          <a:solidFill>
            <a:schemeClr val="tx1"/>
          </a:solidFill>
          <a:latin typeface="+mn-lt"/>
          <a:ea typeface="+mn-ea"/>
          <a:cs typeface="+mn-cs"/>
          <a:sym typeface="Gill Sans" charset="0"/>
        </a:defRPr>
      </a:lvl2pPr>
      <a:lvl3pPr algn="ctr" rtl="0" eaLnBrk="0" fontAlgn="base" hangingPunct="0">
        <a:spcBef>
          <a:spcPct val="0"/>
        </a:spcBef>
        <a:spcAft>
          <a:spcPct val="0"/>
        </a:spcAft>
        <a:defRPr sz="2531" kern="1200">
          <a:solidFill>
            <a:schemeClr val="tx1"/>
          </a:solidFill>
          <a:latin typeface="+mn-lt"/>
          <a:ea typeface="+mn-ea"/>
          <a:cs typeface="+mn-cs"/>
          <a:sym typeface="Gill Sans" charset="0"/>
        </a:defRPr>
      </a:lvl3pPr>
      <a:lvl4pPr algn="ctr" rtl="0" eaLnBrk="0" fontAlgn="base" hangingPunct="0">
        <a:spcBef>
          <a:spcPct val="0"/>
        </a:spcBef>
        <a:spcAft>
          <a:spcPct val="0"/>
        </a:spcAft>
        <a:defRPr sz="2531" kern="1200">
          <a:solidFill>
            <a:schemeClr val="tx1"/>
          </a:solidFill>
          <a:latin typeface="+mn-lt"/>
          <a:ea typeface="+mn-ea"/>
          <a:cs typeface="+mn-cs"/>
          <a:sym typeface="Gill Sans" charset="0"/>
        </a:defRPr>
      </a:lvl4pPr>
      <a:lvl5pPr algn="ctr" rtl="0" eaLnBrk="0" fontAlgn="base" hangingPunct="0">
        <a:spcBef>
          <a:spcPct val="0"/>
        </a:spcBef>
        <a:spcAft>
          <a:spcPct val="0"/>
        </a:spcAft>
        <a:defRPr sz="2531" kern="1200">
          <a:solidFill>
            <a:schemeClr val="tx1"/>
          </a:solidFill>
          <a:latin typeface="+mn-lt"/>
          <a:ea typeface="+mn-ea"/>
          <a:cs typeface="+mn-cs"/>
          <a:sym typeface="Gill Sans" charset="0"/>
        </a:defRPr>
      </a:lvl5pPr>
      <a:lvl6pPr marL="1768015"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8930"/>
            <a:ext cx="9144000" cy="686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892969" y="1151930"/>
            <a:ext cx="7358063"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x-none">
                <a:sym typeface="Gill Sans" charset="0"/>
              </a:rPr>
              <a:t>Click to edit Master title style</a:t>
            </a:r>
          </a:p>
        </p:txBody>
      </p:sp>
      <p:sp>
        <p:nvSpPr>
          <p:cNvPr id="1027" name="Rectangle 3"/>
          <p:cNvSpPr>
            <a:spLocks noGrp="1" noChangeArrowheads="1"/>
          </p:cNvSpPr>
          <p:nvPr>
            <p:ph type="body" idx="1"/>
          </p:nvPr>
        </p:nvSpPr>
        <p:spPr bwMode="auto">
          <a:xfrm>
            <a:off x="892969" y="3536156"/>
            <a:ext cx="7358063" cy="79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x-none">
                <a:sym typeface="Gill Sans" charset="0"/>
              </a:rPr>
              <a:t>Click to edit Master text styles</a:t>
            </a:r>
          </a:p>
          <a:p>
            <a:pPr lvl="1"/>
            <a:r>
              <a:rPr lang="en-US" altLang="x-none">
                <a:sym typeface="Gill Sans" charset="0"/>
              </a:rPr>
              <a:t>Second level</a:t>
            </a:r>
          </a:p>
          <a:p>
            <a:pPr lvl="2"/>
            <a:r>
              <a:rPr lang="en-US" altLang="x-none">
                <a:sym typeface="Gill Sans" charset="0"/>
              </a:rPr>
              <a:t>Third level</a:t>
            </a:r>
          </a:p>
          <a:p>
            <a:pPr lvl="3"/>
            <a:r>
              <a:rPr lang="en-US" altLang="x-none">
                <a:sym typeface="Gill Sans" charset="0"/>
              </a:rPr>
              <a:t>Fourth level</a:t>
            </a:r>
          </a:p>
          <a:p>
            <a:pPr lvl="4"/>
            <a:r>
              <a:rPr lang="en-US" altLang="x-none">
                <a:sym typeface="Gill Sans" charset="0"/>
              </a:rPr>
              <a:t>Fifth level</a:t>
            </a:r>
          </a:p>
        </p:txBody>
      </p:sp>
    </p:spTree>
    <p:extLst>
      <p:ext uri="{BB962C8B-B14F-4D97-AF65-F5344CB8AC3E}">
        <p14:creationId xmlns:p14="http://schemas.microsoft.com/office/powerpoint/2010/main" val="1085470112"/>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txStyles>
    <p:titleStyle>
      <a:lvl1pPr algn="ctr" rtl="0" eaLnBrk="0" fontAlgn="base" hangingPunct="0">
        <a:spcBef>
          <a:spcPct val="0"/>
        </a:spcBef>
        <a:spcAft>
          <a:spcPct val="0"/>
        </a:spcAft>
        <a:defRPr sz="5906" kern="1200">
          <a:solidFill>
            <a:schemeClr val="tx1"/>
          </a:solidFill>
          <a:latin typeface="+mj-lt"/>
          <a:ea typeface="+mj-ea"/>
          <a:cs typeface="+mj-cs"/>
          <a:sym typeface="Gill Sans" charset="0"/>
        </a:defRPr>
      </a:lvl1pPr>
      <a:lvl2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5pPr>
      <a:lvl6pPr marL="321457"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6pPr>
      <a:lvl7pPr marL="642915"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7pPr>
      <a:lvl8pPr marL="964372"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8pPr>
      <a:lvl9pPr marL="1285829"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9pPr>
    </p:titleStyle>
    <p:bodyStyle>
      <a:lvl1pPr algn="ctr" rtl="0" eaLnBrk="0" fontAlgn="base" hangingPunct="0">
        <a:spcBef>
          <a:spcPct val="0"/>
        </a:spcBef>
        <a:spcAft>
          <a:spcPct val="0"/>
        </a:spcAft>
        <a:defRPr sz="2531" kern="1200">
          <a:solidFill>
            <a:schemeClr val="tx1"/>
          </a:solidFill>
          <a:latin typeface="+mn-lt"/>
          <a:ea typeface="+mn-ea"/>
          <a:cs typeface="+mn-cs"/>
          <a:sym typeface="Gill Sans" charset="0"/>
        </a:defRPr>
      </a:lvl1pPr>
      <a:lvl2pPr algn="ctr" rtl="0" eaLnBrk="0" fontAlgn="base" hangingPunct="0">
        <a:spcBef>
          <a:spcPct val="0"/>
        </a:spcBef>
        <a:spcAft>
          <a:spcPct val="0"/>
        </a:spcAft>
        <a:defRPr sz="2531" kern="1200">
          <a:solidFill>
            <a:schemeClr val="tx1"/>
          </a:solidFill>
          <a:latin typeface="+mn-lt"/>
          <a:ea typeface="+mn-ea"/>
          <a:cs typeface="+mn-cs"/>
          <a:sym typeface="Gill Sans" charset="0"/>
        </a:defRPr>
      </a:lvl2pPr>
      <a:lvl3pPr algn="ctr" rtl="0" eaLnBrk="0" fontAlgn="base" hangingPunct="0">
        <a:spcBef>
          <a:spcPct val="0"/>
        </a:spcBef>
        <a:spcAft>
          <a:spcPct val="0"/>
        </a:spcAft>
        <a:defRPr sz="2531" kern="1200">
          <a:solidFill>
            <a:schemeClr val="tx1"/>
          </a:solidFill>
          <a:latin typeface="+mn-lt"/>
          <a:ea typeface="+mn-ea"/>
          <a:cs typeface="+mn-cs"/>
          <a:sym typeface="Gill Sans" charset="0"/>
        </a:defRPr>
      </a:lvl3pPr>
      <a:lvl4pPr algn="ctr" rtl="0" eaLnBrk="0" fontAlgn="base" hangingPunct="0">
        <a:spcBef>
          <a:spcPct val="0"/>
        </a:spcBef>
        <a:spcAft>
          <a:spcPct val="0"/>
        </a:spcAft>
        <a:defRPr sz="2531" kern="1200">
          <a:solidFill>
            <a:schemeClr val="tx1"/>
          </a:solidFill>
          <a:latin typeface="+mn-lt"/>
          <a:ea typeface="+mn-ea"/>
          <a:cs typeface="+mn-cs"/>
          <a:sym typeface="Gill Sans" charset="0"/>
        </a:defRPr>
      </a:lvl4pPr>
      <a:lvl5pPr algn="ctr" rtl="0" eaLnBrk="0" fontAlgn="base" hangingPunct="0">
        <a:spcBef>
          <a:spcPct val="0"/>
        </a:spcBef>
        <a:spcAft>
          <a:spcPct val="0"/>
        </a:spcAft>
        <a:defRPr sz="2531" kern="1200">
          <a:solidFill>
            <a:schemeClr val="tx1"/>
          </a:solidFill>
          <a:latin typeface="+mn-lt"/>
          <a:ea typeface="+mn-ea"/>
          <a:cs typeface="+mn-cs"/>
          <a:sym typeface="Gill Sans" charset="0"/>
        </a:defRPr>
      </a:lvl5pPr>
      <a:lvl6pPr marL="1768015"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8930"/>
            <a:ext cx="9144000" cy="686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2"/>
          <p:cNvSpPr>
            <a:spLocks noGrp="1" noChangeArrowheads="1"/>
          </p:cNvSpPr>
          <p:nvPr>
            <p:ph type="title"/>
          </p:nvPr>
        </p:nvSpPr>
        <p:spPr bwMode="auto">
          <a:xfrm>
            <a:off x="892969" y="553641"/>
            <a:ext cx="7358063" cy="1339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x-none">
                <a:sym typeface="Gill Sans" charset="0"/>
              </a:rPr>
              <a:t>Click to edit Master title style</a:t>
            </a:r>
          </a:p>
        </p:txBody>
      </p:sp>
      <p:sp>
        <p:nvSpPr>
          <p:cNvPr id="2051" name="Rectangle 3"/>
          <p:cNvSpPr>
            <a:spLocks noGrp="1" noChangeArrowheads="1"/>
          </p:cNvSpPr>
          <p:nvPr>
            <p:ph type="body" idx="1"/>
          </p:nvPr>
        </p:nvSpPr>
        <p:spPr bwMode="auto">
          <a:xfrm>
            <a:off x="892969" y="1946672"/>
            <a:ext cx="7358063"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x-none">
                <a:sym typeface="Gill Sans" charset="0"/>
              </a:rPr>
              <a:t>Click to edit Master text styles</a:t>
            </a:r>
          </a:p>
          <a:p>
            <a:pPr lvl="1"/>
            <a:r>
              <a:rPr lang="en-US" altLang="x-none">
                <a:sym typeface="Gill Sans" charset="0"/>
              </a:rPr>
              <a:t>Second level</a:t>
            </a:r>
          </a:p>
          <a:p>
            <a:pPr lvl="2"/>
            <a:r>
              <a:rPr lang="en-US" altLang="x-none">
                <a:sym typeface="Gill Sans" charset="0"/>
              </a:rPr>
              <a:t>Third level</a:t>
            </a:r>
          </a:p>
          <a:p>
            <a:pPr lvl="3"/>
            <a:r>
              <a:rPr lang="en-US" altLang="x-none">
                <a:sym typeface="Gill Sans" charset="0"/>
              </a:rPr>
              <a:t>Fourth level</a:t>
            </a:r>
          </a:p>
          <a:p>
            <a:pPr lvl="4"/>
            <a:r>
              <a:rPr lang="en-US" altLang="x-none">
                <a:sym typeface="Gill Sans" charset="0"/>
              </a:rPr>
              <a:t>Fifth level</a:t>
            </a:r>
          </a:p>
        </p:txBody>
      </p:sp>
    </p:spTree>
    <p:extLst>
      <p:ext uri="{BB962C8B-B14F-4D97-AF65-F5344CB8AC3E}">
        <p14:creationId xmlns:p14="http://schemas.microsoft.com/office/powerpoint/2010/main" val="1441417532"/>
      </p:ext>
    </p:extLst>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txStyles>
    <p:titleStyle>
      <a:lvl1pPr algn="ctr" rtl="0" eaLnBrk="0" fontAlgn="base" hangingPunct="0">
        <a:spcBef>
          <a:spcPct val="0"/>
        </a:spcBef>
        <a:spcAft>
          <a:spcPct val="0"/>
        </a:spcAft>
        <a:defRPr sz="5906" kern="1200">
          <a:solidFill>
            <a:schemeClr val="tx1"/>
          </a:solidFill>
          <a:latin typeface="+mj-lt"/>
          <a:ea typeface="+mj-ea"/>
          <a:cs typeface="+mj-cs"/>
          <a:sym typeface="Gill Sans" charset="0"/>
        </a:defRPr>
      </a:lvl1pPr>
      <a:lvl2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5pPr>
      <a:lvl6pPr marL="321457"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6pPr>
      <a:lvl7pPr marL="642915"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7pPr>
      <a:lvl8pPr marL="964372"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8pPr>
      <a:lvl9pPr marL="1285829" algn="ctr" rtl="0" fontAlgn="base">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9pPr>
    </p:titleStyle>
    <p:bodyStyle>
      <a:lvl1pPr marL="589338" indent="-401822" algn="l" rtl="0" eaLnBrk="0" fontAlgn="base" hangingPunct="0">
        <a:spcBef>
          <a:spcPts val="1687"/>
        </a:spcBef>
        <a:spcAft>
          <a:spcPct val="0"/>
        </a:spcAft>
        <a:buSzPct val="171000"/>
        <a:buFont typeface="Gill Sans" charset="0"/>
        <a:buChar char="•"/>
        <a:defRPr sz="2953" kern="1200">
          <a:solidFill>
            <a:schemeClr val="tx1"/>
          </a:solidFill>
          <a:latin typeface="+mn-lt"/>
          <a:ea typeface="+mn-ea"/>
          <a:cs typeface="+mn-cs"/>
          <a:sym typeface="Gill Sans" charset="0"/>
        </a:defRPr>
      </a:lvl1pPr>
      <a:lvl2pPr marL="901866" indent="-401822" algn="l" rtl="0" eaLnBrk="0" fontAlgn="base" hangingPunct="0">
        <a:spcBef>
          <a:spcPts val="1687"/>
        </a:spcBef>
        <a:spcAft>
          <a:spcPct val="0"/>
        </a:spcAft>
        <a:buSzPct val="171000"/>
        <a:buFont typeface="Gill Sans" charset="0"/>
        <a:buChar char="•"/>
        <a:defRPr sz="2953" kern="1200">
          <a:solidFill>
            <a:schemeClr val="tx1"/>
          </a:solidFill>
          <a:latin typeface="+mn-lt"/>
          <a:ea typeface="+mn-ea"/>
          <a:cs typeface="+mn-cs"/>
          <a:sym typeface="Gill Sans" charset="0"/>
        </a:defRPr>
      </a:lvl2pPr>
      <a:lvl3pPr marL="1214394" indent="-401822" algn="l" rtl="0" eaLnBrk="0" fontAlgn="base" hangingPunct="0">
        <a:spcBef>
          <a:spcPts val="1687"/>
        </a:spcBef>
        <a:spcAft>
          <a:spcPct val="0"/>
        </a:spcAft>
        <a:buSzPct val="171000"/>
        <a:buFont typeface="Gill Sans" charset="0"/>
        <a:buChar char="•"/>
        <a:defRPr sz="2953" kern="1200">
          <a:solidFill>
            <a:schemeClr val="tx1"/>
          </a:solidFill>
          <a:latin typeface="+mn-lt"/>
          <a:ea typeface="+mn-ea"/>
          <a:cs typeface="+mn-cs"/>
          <a:sym typeface="Gill Sans" charset="0"/>
        </a:defRPr>
      </a:lvl3pPr>
      <a:lvl4pPr marL="1526922" indent="-401822" algn="l" rtl="0" eaLnBrk="0" fontAlgn="base" hangingPunct="0">
        <a:spcBef>
          <a:spcPts val="1687"/>
        </a:spcBef>
        <a:spcAft>
          <a:spcPct val="0"/>
        </a:spcAft>
        <a:buSzPct val="171000"/>
        <a:buFont typeface="Gill Sans" charset="0"/>
        <a:buChar char="•"/>
        <a:defRPr sz="2953" kern="1200">
          <a:solidFill>
            <a:schemeClr val="tx1"/>
          </a:solidFill>
          <a:latin typeface="+mn-lt"/>
          <a:ea typeface="+mn-ea"/>
          <a:cs typeface="+mn-cs"/>
          <a:sym typeface="Gill Sans" charset="0"/>
        </a:defRPr>
      </a:lvl4pPr>
      <a:lvl5pPr marL="1839450" indent="-401822" algn="l" rtl="0" eaLnBrk="0" fontAlgn="base" hangingPunct="0">
        <a:spcBef>
          <a:spcPts val="1687"/>
        </a:spcBef>
        <a:spcAft>
          <a:spcPct val="0"/>
        </a:spcAft>
        <a:buSzPct val="171000"/>
        <a:buFont typeface="Gill Sans" charset="0"/>
        <a:buChar char="•"/>
        <a:defRPr sz="2953" kern="1200">
          <a:solidFill>
            <a:schemeClr val="tx1"/>
          </a:solidFill>
          <a:latin typeface="+mn-lt"/>
          <a:ea typeface="+mn-ea"/>
          <a:cs typeface="+mn-cs"/>
          <a:sym typeface="Gill Sans" charset="0"/>
        </a:defRPr>
      </a:lvl5pPr>
      <a:lvl6pPr marL="1768015"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8.xml"/><Relationship Id="rId5" Type="http://schemas.openxmlformats.org/officeDocument/2006/relationships/image" Target="../media/image16.jpe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9.xml"/><Relationship Id="rId5" Type="http://schemas.openxmlformats.org/officeDocument/2006/relationships/image" Target="../media/image18.png"/><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80.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80.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5.jpeg"/><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80.x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80.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sortium banner"/>
          <p:cNvPicPr>
            <a:picLocks noChangeAspect="1" noChangeArrowheads="1"/>
          </p:cNvPicPr>
          <p:nvPr/>
        </p:nvPicPr>
        <p:blipFill>
          <a:blip r:embed="rId3" cstate="print"/>
          <a:srcRect/>
          <a:stretch>
            <a:fillRect/>
          </a:stretch>
        </p:blipFill>
        <p:spPr bwMode="auto">
          <a:xfrm>
            <a:off x="140970" y="1066800"/>
            <a:ext cx="8858250" cy="2857500"/>
          </a:xfrm>
          <a:prstGeom prst="rect">
            <a:avLst/>
          </a:prstGeom>
          <a:noFill/>
          <a:ln w="38100">
            <a:solidFill>
              <a:schemeClr val="tx1"/>
            </a:solidFill>
          </a:ln>
        </p:spPr>
      </p:pic>
      <p:pic>
        <p:nvPicPr>
          <p:cNvPr id="2" name="Picture 1"/>
          <p:cNvPicPr>
            <a:picLocks noChangeAspect="1"/>
          </p:cNvPicPr>
          <p:nvPr/>
        </p:nvPicPr>
        <p:blipFill>
          <a:blip r:embed="rId4"/>
          <a:stretch>
            <a:fillRect/>
          </a:stretch>
        </p:blipFill>
        <p:spPr>
          <a:xfrm>
            <a:off x="7322820" y="5029200"/>
            <a:ext cx="1676400" cy="1676400"/>
          </a:xfrm>
          <a:prstGeom prst="rect">
            <a:avLst/>
          </a:prstGeom>
        </p:spPr>
      </p:pic>
      <p:sp>
        <p:nvSpPr>
          <p:cNvPr id="3" name="TextBox 2"/>
          <p:cNvSpPr txBox="1"/>
          <p:nvPr/>
        </p:nvSpPr>
        <p:spPr>
          <a:xfrm>
            <a:off x="762000" y="5029200"/>
            <a:ext cx="6324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Spring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Poster Session &amp; Symposium</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73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8816" y="1298032"/>
            <a:ext cx="8486368" cy="4797968"/>
          </a:xfrm>
          <a:prstGeom prst="rect">
            <a:avLst/>
          </a:prstGeom>
        </p:spPr>
      </p:pic>
    </p:spTree>
    <p:extLst>
      <p:ext uri="{BB962C8B-B14F-4D97-AF65-F5344CB8AC3E}">
        <p14:creationId xmlns:p14="http://schemas.microsoft.com/office/powerpoint/2010/main" val="180093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Recruitment outcomes</a:t>
            </a:r>
          </a:p>
        </p:txBody>
      </p:sp>
      <p:sp>
        <p:nvSpPr>
          <p:cNvPr id="3" name="Content Placeholder 2"/>
          <p:cNvSpPr>
            <a:spLocks noGrp="1"/>
          </p:cNvSpPr>
          <p:nvPr>
            <p:ph idx="1"/>
          </p:nvPr>
        </p:nvSpPr>
        <p:spPr>
          <a:xfrm>
            <a:off x="457200" y="2133600"/>
            <a:ext cx="8153400" cy="3962400"/>
          </a:xfrm>
        </p:spPr>
        <p:txBody>
          <a:bodyPr/>
          <a:lstStyle/>
          <a:p>
            <a:pPr marL="228600" lvl="0" indent="-228600" eaLnBrk="1" fontAlgn="auto" hangingPunct="1">
              <a:lnSpc>
                <a:spcPct val="90000"/>
              </a:lnSpc>
              <a:spcBef>
                <a:spcPts val="1000"/>
              </a:spcBef>
              <a:spcAft>
                <a:spcPts val="0"/>
              </a:spcAft>
              <a:buFont typeface="Arial" panose="020B0604020202020204" pitchFamily="34" charset="0"/>
              <a:buChar char="•"/>
            </a:pPr>
            <a:r>
              <a:rPr lang="en-US" sz="2800" kern="1200" dirty="0">
                <a:solidFill>
                  <a:prstClr val="black"/>
                </a:solidFill>
                <a:latin typeface="Calibri" panose="020F0502020204030204"/>
              </a:rPr>
              <a:t>Enrolled 9 couples (5 from clinics, 3 Facebook, 1 other)</a:t>
            </a:r>
          </a:p>
          <a:p>
            <a:pPr marL="685800" lvl="1" indent="-228600" eaLnBrk="1" fontAlgn="auto" hangingPunct="1">
              <a:lnSpc>
                <a:spcPct val="90000"/>
              </a:lnSpc>
              <a:spcBef>
                <a:spcPts val="500"/>
              </a:spcBef>
              <a:spcAft>
                <a:spcPts val="0"/>
              </a:spcAft>
              <a:buFont typeface="Arial" panose="020B0604020202020204" pitchFamily="34" charset="0"/>
              <a:buChar char="•"/>
            </a:pPr>
            <a:r>
              <a:rPr lang="en-US" sz="2400" kern="1200" dirty="0">
                <a:solidFill>
                  <a:prstClr val="black"/>
                </a:solidFill>
                <a:latin typeface="Calibri" panose="020F0502020204030204"/>
              </a:rPr>
              <a:t>4 couples completed study</a:t>
            </a:r>
          </a:p>
          <a:p>
            <a:pPr marL="685800" lvl="1" indent="-228600" eaLnBrk="1" fontAlgn="auto" hangingPunct="1">
              <a:lnSpc>
                <a:spcPct val="90000"/>
              </a:lnSpc>
              <a:spcBef>
                <a:spcPts val="500"/>
              </a:spcBef>
              <a:spcAft>
                <a:spcPts val="0"/>
              </a:spcAft>
              <a:buFont typeface="Arial" panose="020B0604020202020204" pitchFamily="34" charset="0"/>
              <a:buChar char="•"/>
            </a:pPr>
            <a:r>
              <a:rPr lang="en-US" sz="2400" kern="1200" dirty="0">
                <a:solidFill>
                  <a:prstClr val="black"/>
                </a:solidFill>
                <a:latin typeface="Calibri" panose="020F0502020204030204"/>
              </a:rPr>
              <a:t>3 couples receiving therapy</a:t>
            </a:r>
          </a:p>
          <a:p>
            <a:pPr marL="685800" lvl="1" indent="-228600" eaLnBrk="1" fontAlgn="auto" hangingPunct="1">
              <a:lnSpc>
                <a:spcPct val="90000"/>
              </a:lnSpc>
              <a:spcBef>
                <a:spcPts val="500"/>
              </a:spcBef>
              <a:spcAft>
                <a:spcPts val="0"/>
              </a:spcAft>
              <a:buFont typeface="Arial" panose="020B0604020202020204" pitchFamily="34" charset="0"/>
              <a:buChar char="•"/>
            </a:pPr>
            <a:r>
              <a:rPr lang="en-US" sz="2400" kern="1200" dirty="0">
                <a:solidFill>
                  <a:prstClr val="black"/>
                </a:solidFill>
                <a:latin typeface="Calibri" panose="020F0502020204030204"/>
              </a:rPr>
              <a:t>2 couples dropped out before beginning therapy</a:t>
            </a:r>
          </a:p>
          <a:p>
            <a:pPr marL="228600" lvl="0" indent="-228600" eaLnBrk="1" fontAlgn="auto" hangingPunct="1">
              <a:lnSpc>
                <a:spcPct val="90000"/>
              </a:lnSpc>
              <a:spcBef>
                <a:spcPts val="1000"/>
              </a:spcBef>
              <a:spcAft>
                <a:spcPts val="0"/>
              </a:spcAft>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Slow recruitment, made some adjustments:</a:t>
            </a:r>
          </a:p>
          <a:p>
            <a:pPr marL="685800" lvl="1" indent="-228600" eaLnBrk="1" fontAlgn="auto" hangingPunct="1">
              <a:lnSpc>
                <a:spcPct val="90000"/>
              </a:lnSpc>
              <a:spcBef>
                <a:spcPts val="500"/>
              </a:spcBef>
              <a:spcAft>
                <a:spcPts val="0"/>
              </a:spcAft>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Facebook recruitment (12/2015) </a:t>
            </a:r>
            <a:endParaRPr lang="en-US" sz="2400" kern="1200" dirty="0">
              <a:solidFill>
                <a:prstClr val="black"/>
              </a:solidFill>
              <a:latin typeface="Calibri" panose="020F0502020204030204"/>
              <a:ea typeface="+mn-ea"/>
              <a:cs typeface="+mn-cs"/>
            </a:endParaRPr>
          </a:p>
          <a:p>
            <a:pPr marL="1085850" lvl="2" eaLnBrk="1" fontAlgn="auto" hangingPunct="1">
              <a:lnSpc>
                <a:spcPct val="90000"/>
              </a:lnSpc>
              <a:spcBef>
                <a:spcPts val="500"/>
              </a:spcBef>
              <a:spcAft>
                <a:spcPts val="0"/>
              </a:spcAft>
              <a:buFont typeface="Arial" panose="020B0604020202020204" pitchFamily="34" charset="0"/>
              <a:buChar cha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Extended our reach but led to more med record challenges</a:t>
            </a:r>
          </a:p>
          <a:p>
            <a:pPr marL="685800" lvl="1" indent="-228600" eaLnBrk="1" fontAlgn="auto" hangingPunct="1">
              <a:lnSpc>
                <a:spcPct val="90000"/>
              </a:lnSpc>
              <a:spcBef>
                <a:spcPts val="500"/>
              </a:spcBef>
              <a:spcAft>
                <a:spcPts val="0"/>
              </a:spcAft>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Relaxed inclusion criteria (12/2016)</a:t>
            </a:r>
          </a:p>
          <a:p>
            <a:pPr marL="457200" lvl="1" indent="0" eaLnBrk="1" fontAlgn="auto" hangingPunct="1">
              <a:lnSpc>
                <a:spcPct val="90000"/>
              </a:lnSpc>
              <a:spcBef>
                <a:spcPts val="500"/>
              </a:spcBef>
              <a:spcAft>
                <a:spcPts val="0"/>
              </a:spcAft>
              <a:buNone/>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60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6474023"/>
            <a:ext cx="6422191" cy="307777"/>
          </a:xfrm>
          <a:prstGeom prst="rect">
            <a:avLst/>
          </a:prstGeom>
          <a:noFill/>
          <a:ln>
            <a:noFill/>
          </a:ln>
        </p:spPr>
        <p:txBody>
          <a:bodyPr wrap="square" rtlCol="0">
            <a:spAutoFit/>
          </a:bodyPr>
          <a:lstStyle/>
          <a:p>
            <a:pPr eaLnBrk="1" fontAlgn="auto" hangingPunct="1">
              <a:spcBef>
                <a:spcPts val="0"/>
              </a:spcBef>
              <a:spcAft>
                <a:spcPts val="0"/>
              </a:spcAft>
            </a:pPr>
            <a:r>
              <a:rPr lang="en-US" sz="1400" i="1" dirty="0">
                <a:solidFill>
                  <a:schemeClr val="bg1"/>
                </a:solidFill>
                <a:latin typeface="Calibri" panose="020F0502020204030204"/>
                <a:ea typeface="+mn-ea"/>
              </a:rPr>
              <a:t>n</a:t>
            </a:r>
            <a:r>
              <a:rPr lang="en-US" sz="1400" dirty="0">
                <a:solidFill>
                  <a:schemeClr val="bg1"/>
                </a:solidFill>
                <a:latin typeface="Calibri" panose="020F0502020204030204"/>
                <a:ea typeface="+mn-ea"/>
              </a:rPr>
              <a:t> = 8 couples who completed Pre-Therapy Assessment</a:t>
            </a:r>
          </a:p>
        </p:txBody>
      </p:sp>
      <p:graphicFrame>
        <p:nvGraphicFramePr>
          <p:cNvPr id="14" name="Content Placeholder 4"/>
          <p:cNvGraphicFramePr>
            <a:graphicFrameLocks/>
          </p:cNvGraphicFramePr>
          <p:nvPr>
            <p:extLst>
              <p:ext uri="{D42A27DB-BD31-4B8C-83A1-F6EECF244321}">
                <p14:modId xmlns:p14="http://schemas.microsoft.com/office/powerpoint/2010/main" val="2901104797"/>
              </p:ext>
            </p:extLst>
          </p:nvPr>
        </p:nvGraphicFramePr>
        <p:xfrm>
          <a:off x="304800" y="1872318"/>
          <a:ext cx="8534400" cy="4376082"/>
        </p:xfrm>
        <a:graphic>
          <a:graphicData uri="http://schemas.openxmlformats.org/drawingml/2006/table">
            <a:tbl>
              <a:tblPr firstRow="1" bandRow="1">
                <a:tableStyleId>{073A0DAA-6AF3-43AB-8588-CEC1D06C72B9}</a:tableStyleId>
              </a:tblPr>
              <a:tblGrid>
                <a:gridCol w="1557867">
                  <a:extLst>
                    <a:ext uri="{9D8B030D-6E8A-4147-A177-3AD203B41FA5}">
                      <a16:colId xmlns:a16="http://schemas.microsoft.com/office/drawing/2014/main" xmlns="" val="20000"/>
                    </a:ext>
                  </a:extLst>
                </a:gridCol>
                <a:gridCol w="3725333">
                  <a:extLst>
                    <a:ext uri="{9D8B030D-6E8A-4147-A177-3AD203B41FA5}">
                      <a16:colId xmlns:a16="http://schemas.microsoft.com/office/drawing/2014/main" xmlns="" val="20001"/>
                    </a:ext>
                  </a:extLst>
                </a:gridCol>
                <a:gridCol w="3251200">
                  <a:extLst>
                    <a:ext uri="{9D8B030D-6E8A-4147-A177-3AD203B41FA5}">
                      <a16:colId xmlns:a16="http://schemas.microsoft.com/office/drawing/2014/main" xmlns="" val="20002"/>
                    </a:ext>
                  </a:extLst>
                </a:gridCol>
              </a:tblGrid>
              <a:tr h="41849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700" dirty="0"/>
                        <a:t>Measure</a:t>
                      </a:r>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1700" dirty="0"/>
                        <a:t>Patients</a:t>
                      </a:r>
                    </a:p>
                  </a:txBody>
                  <a:tcPr/>
                </a:tc>
                <a:tc>
                  <a:txBody>
                    <a:bodyPr/>
                    <a:lstStyle/>
                    <a:p>
                      <a:r>
                        <a:rPr lang="en-US" sz="1700" dirty="0"/>
                        <a:t>Partners</a:t>
                      </a:r>
                    </a:p>
                  </a:txBody>
                  <a:tcPr/>
                </a:tc>
                <a:extLst>
                  <a:ext uri="{0D108BD9-81ED-4DB2-BD59-A6C34878D82A}">
                    <a16:rowId xmlns:a16="http://schemas.microsoft.com/office/drawing/2014/main" xmlns="" val="10000"/>
                  </a:ext>
                </a:extLst>
              </a:tr>
              <a:tr h="41849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rPr>
                        <a:t>Age</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700" dirty="0">
                          <a:latin typeface="Calibri" panose="020F0502020204030204" pitchFamily="34" charset="0"/>
                        </a:rPr>
                        <a:t>37.1 years (</a:t>
                      </a:r>
                      <a:r>
                        <a:rPr lang="en-US" sz="1700" i="1" dirty="0">
                          <a:latin typeface="Calibri" panose="020F0502020204030204" pitchFamily="34" charset="0"/>
                        </a:rPr>
                        <a:t>SD</a:t>
                      </a:r>
                      <a:r>
                        <a:rPr lang="en-US" sz="1700" dirty="0">
                          <a:latin typeface="Calibri" panose="020F0502020204030204" pitchFamily="34" charset="0"/>
                        </a:rPr>
                        <a:t> = 5.3)</a:t>
                      </a:r>
                    </a:p>
                  </a:txBody>
                  <a:tcPr/>
                </a:tc>
                <a:tc>
                  <a:txBody>
                    <a:bodyPr/>
                    <a:lstStyle/>
                    <a:p>
                      <a:pPr algn="ctr"/>
                      <a:r>
                        <a:rPr lang="en-US" sz="1700" dirty="0">
                          <a:latin typeface="Calibri" panose="020F0502020204030204" pitchFamily="34" charset="0"/>
                        </a:rPr>
                        <a:t>37.6 years</a:t>
                      </a:r>
                      <a:r>
                        <a:rPr lang="en-US" sz="1700" baseline="0" dirty="0">
                          <a:latin typeface="Calibri" panose="020F0502020204030204" pitchFamily="34" charset="0"/>
                        </a:rPr>
                        <a:t> </a:t>
                      </a:r>
                      <a:r>
                        <a:rPr lang="en-US" sz="1700" dirty="0">
                          <a:latin typeface="Calibri" panose="020F0502020204030204" pitchFamily="34" charset="0"/>
                        </a:rPr>
                        <a:t>(</a:t>
                      </a:r>
                      <a:r>
                        <a:rPr lang="en-US" sz="1700" i="1" dirty="0">
                          <a:latin typeface="Calibri" panose="020F0502020204030204" pitchFamily="34" charset="0"/>
                        </a:rPr>
                        <a:t>SD</a:t>
                      </a:r>
                      <a:r>
                        <a:rPr lang="en-US" sz="1700" dirty="0">
                          <a:latin typeface="Calibri" panose="020F0502020204030204" pitchFamily="34" charset="0"/>
                        </a:rPr>
                        <a:t> = 5.0)</a:t>
                      </a:r>
                    </a:p>
                  </a:txBody>
                  <a:tcPr/>
                </a:tc>
                <a:extLst>
                  <a:ext uri="{0D108BD9-81ED-4DB2-BD59-A6C34878D82A}">
                    <a16:rowId xmlns:a16="http://schemas.microsoft.com/office/drawing/2014/main" xmlns="" val="10001"/>
                  </a:ext>
                </a:extLst>
              </a:tr>
              <a:tr h="41849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rPr>
                        <a:t>Sex</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700" baseline="0" dirty="0">
                          <a:latin typeface="Calibri" panose="020F0502020204030204" pitchFamily="34" charset="0"/>
                        </a:rPr>
                        <a:t>50% female</a:t>
                      </a:r>
                      <a:endParaRPr lang="en-US" sz="1700" dirty="0">
                        <a:latin typeface="Calibri" panose="020F0502020204030204" pitchFamily="34" charset="0"/>
                      </a:endParaRPr>
                    </a:p>
                  </a:txBody>
                  <a:tcPr/>
                </a:tc>
                <a:tc>
                  <a:txBody>
                    <a:bodyPr/>
                    <a:lstStyle/>
                    <a:p>
                      <a:pPr algn="ctr"/>
                      <a:r>
                        <a:rPr lang="en-US" sz="1700" dirty="0">
                          <a:latin typeface="Calibri" panose="020F0502020204030204" pitchFamily="34" charset="0"/>
                        </a:rPr>
                        <a:t>62.5% female</a:t>
                      </a:r>
                    </a:p>
                  </a:txBody>
                  <a:tcPr/>
                </a:tc>
                <a:extLst>
                  <a:ext uri="{0D108BD9-81ED-4DB2-BD59-A6C34878D82A}">
                    <a16:rowId xmlns:a16="http://schemas.microsoft.com/office/drawing/2014/main" xmlns="" val="10002"/>
                  </a:ext>
                </a:extLst>
              </a:tr>
              <a:tr h="41849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rPr>
                        <a:t>BMI</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700" dirty="0">
                          <a:latin typeface="Calibri" panose="020F0502020204030204" pitchFamily="34" charset="0"/>
                        </a:rPr>
                        <a:t>34.8 (</a:t>
                      </a:r>
                      <a:r>
                        <a:rPr lang="en-US" sz="1700" i="1" dirty="0">
                          <a:latin typeface="Calibri" panose="020F0502020204030204" pitchFamily="34" charset="0"/>
                        </a:rPr>
                        <a:t>SD</a:t>
                      </a:r>
                      <a:r>
                        <a:rPr lang="en-US" sz="1700" dirty="0">
                          <a:latin typeface="Calibri" panose="020F0502020204030204" pitchFamily="34" charset="0"/>
                        </a:rPr>
                        <a:t> = 5.9)</a:t>
                      </a:r>
                    </a:p>
                  </a:txBody>
                  <a:tcPr/>
                </a:tc>
                <a:tc>
                  <a:txBody>
                    <a:bodyPr/>
                    <a:lstStyle/>
                    <a:p>
                      <a:pPr algn="ctr"/>
                      <a:r>
                        <a:rPr lang="en-US" sz="1700" dirty="0">
                          <a:latin typeface="Calibri" panose="020F0502020204030204" pitchFamily="34" charset="0"/>
                        </a:rPr>
                        <a:t>28.1 (</a:t>
                      </a:r>
                      <a:r>
                        <a:rPr lang="en-US" sz="1700" i="1" dirty="0">
                          <a:latin typeface="Calibri" panose="020F0502020204030204" pitchFamily="34" charset="0"/>
                        </a:rPr>
                        <a:t>SD</a:t>
                      </a:r>
                      <a:r>
                        <a:rPr lang="en-US" sz="1700" dirty="0">
                          <a:latin typeface="Calibri" panose="020F0502020204030204" pitchFamily="34" charset="0"/>
                        </a:rPr>
                        <a:t> = 3.6)</a:t>
                      </a:r>
                    </a:p>
                  </a:txBody>
                  <a:tcPr/>
                </a:tc>
                <a:extLst>
                  <a:ext uri="{0D108BD9-81ED-4DB2-BD59-A6C34878D82A}">
                    <a16:rowId xmlns:a16="http://schemas.microsoft.com/office/drawing/2014/main" xmlns="" val="10003"/>
                  </a:ext>
                </a:extLst>
              </a:tr>
              <a:tr h="41849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rPr>
                        <a:t>Years</a:t>
                      </a:r>
                      <a:r>
                        <a:rPr lang="en-US" sz="1700" baseline="0" dirty="0">
                          <a:latin typeface="Calibri" panose="020F0502020204030204" pitchFamily="34" charset="0"/>
                        </a:rPr>
                        <a:t> </a:t>
                      </a:r>
                      <a:r>
                        <a:rPr lang="en-US" sz="1700" dirty="0">
                          <a:latin typeface="Calibri" panose="020F0502020204030204" pitchFamily="34" charset="0"/>
                        </a:rPr>
                        <a:t>married</a:t>
                      </a:r>
                    </a:p>
                  </a:txBody>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700" i="1" dirty="0">
                          <a:latin typeface="Calibri" panose="020F0502020204030204" pitchFamily="34" charset="0"/>
                        </a:rPr>
                        <a:t>M</a:t>
                      </a:r>
                      <a:r>
                        <a:rPr lang="en-US" sz="1700" dirty="0">
                          <a:latin typeface="Calibri" panose="020F0502020204030204" pitchFamily="34" charset="0"/>
                        </a:rPr>
                        <a:t> = 5.9 </a:t>
                      </a:r>
                      <a:r>
                        <a:rPr lang="en-US" sz="1700" baseline="0" dirty="0">
                          <a:latin typeface="Calibri" panose="020F0502020204030204" pitchFamily="34" charset="0"/>
                        </a:rPr>
                        <a:t>(</a:t>
                      </a:r>
                      <a:r>
                        <a:rPr lang="en-US" sz="1700" i="1" baseline="0" dirty="0">
                          <a:latin typeface="Calibri" panose="020F0502020204030204" pitchFamily="34" charset="0"/>
                        </a:rPr>
                        <a:t>SD</a:t>
                      </a:r>
                      <a:r>
                        <a:rPr lang="en-US" sz="1700" baseline="0" dirty="0">
                          <a:latin typeface="Calibri" panose="020F0502020204030204" pitchFamily="34" charset="0"/>
                        </a:rPr>
                        <a:t> = 3.8)</a:t>
                      </a:r>
                      <a:endParaRPr lang="en-US" sz="17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xmlns="" val="10004"/>
                  </a:ext>
                </a:extLst>
              </a:tr>
              <a:tr h="41849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rPr>
                        <a:t>Children</a:t>
                      </a:r>
                    </a:p>
                  </a:txBody>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700" dirty="0">
                          <a:latin typeface="Calibri" panose="020F0502020204030204" pitchFamily="34" charset="0"/>
                        </a:rPr>
                        <a:t>75% had 1-3 kids living in the home</a:t>
                      </a:r>
                    </a:p>
                  </a:txBody>
                  <a:tcPr/>
                </a:tc>
                <a:tc hMerge="1">
                  <a:txBody>
                    <a:bodyPr/>
                    <a:lstStyle/>
                    <a:p>
                      <a:endParaRPr lang="en-US"/>
                    </a:p>
                  </a:txBody>
                  <a:tcPr/>
                </a:tc>
                <a:extLst>
                  <a:ext uri="{0D108BD9-81ED-4DB2-BD59-A6C34878D82A}">
                    <a16:rowId xmlns:a16="http://schemas.microsoft.com/office/drawing/2014/main" xmlns="" val="10005"/>
                  </a:ext>
                </a:extLst>
              </a:tr>
              <a:tr h="41849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rPr>
                        <a:t>Education</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rPr>
                        <a:t>87.5% bachelor’s or higher</a:t>
                      </a:r>
                    </a:p>
                  </a:txBody>
                  <a:tcPr/>
                </a:tc>
                <a:tc>
                  <a:txBody>
                    <a:bodyPr/>
                    <a:lstStyle/>
                    <a:p>
                      <a:pPr algn="ctr"/>
                      <a:r>
                        <a:rPr lang="en-US" sz="1700" dirty="0">
                          <a:latin typeface="Calibri" panose="020F0502020204030204" pitchFamily="34" charset="0"/>
                        </a:rPr>
                        <a:t>87.5% bachelor’s or higher</a:t>
                      </a:r>
                    </a:p>
                  </a:txBody>
                  <a:tcPr/>
                </a:tc>
                <a:extLst>
                  <a:ext uri="{0D108BD9-81ED-4DB2-BD59-A6C34878D82A}">
                    <a16:rowId xmlns:a16="http://schemas.microsoft.com/office/drawing/2014/main" xmlns="" val="10006"/>
                  </a:ext>
                </a:extLst>
              </a:tr>
              <a:tr h="41849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rPr>
                        <a:t>Religion</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700" dirty="0">
                          <a:latin typeface="Calibri" panose="020F0502020204030204" pitchFamily="34" charset="0"/>
                        </a:rPr>
                        <a:t>50% LDS, 37.5% none, 12.5% Catholic</a:t>
                      </a:r>
                    </a:p>
                  </a:txBody>
                  <a:tcPr/>
                </a:tc>
                <a:tc>
                  <a:txBody>
                    <a:bodyPr/>
                    <a:lstStyle/>
                    <a:p>
                      <a:pPr algn="ctr"/>
                      <a:r>
                        <a:rPr lang="en-US" sz="1700" dirty="0">
                          <a:latin typeface="Calibri" panose="020F0502020204030204" pitchFamily="34" charset="0"/>
                        </a:rPr>
                        <a:t>50% LDS, 50% none</a:t>
                      </a:r>
                    </a:p>
                  </a:txBody>
                  <a:tcPr/>
                </a:tc>
                <a:extLst>
                  <a:ext uri="{0D108BD9-81ED-4DB2-BD59-A6C34878D82A}">
                    <a16:rowId xmlns:a16="http://schemas.microsoft.com/office/drawing/2014/main" xmlns="" val="10007"/>
                  </a:ext>
                </a:extLst>
              </a:tr>
              <a:tr h="58899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rPr>
                        <a:t>Race/ethnicity</a:t>
                      </a: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700" dirty="0">
                          <a:latin typeface="Calibri" panose="020F0502020204030204" pitchFamily="34" charset="0"/>
                        </a:rPr>
                        <a:t>12.5% Native Hawaiian/PI</a:t>
                      </a:r>
                      <a:r>
                        <a:rPr lang="en-US" sz="1700" baseline="0" dirty="0">
                          <a:latin typeface="Calibri" panose="020F0502020204030204" pitchFamily="34" charset="0"/>
                        </a:rPr>
                        <a:t>, non-Hispanic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rPr>
                        <a:t>87.5% White, non-Hispanic</a:t>
                      </a:r>
                    </a:p>
                  </a:txBody>
                  <a:tcPr/>
                </a:tc>
                <a:tc>
                  <a:txBody>
                    <a:bodyPr/>
                    <a:lstStyle/>
                    <a:p>
                      <a:pPr algn="ctr"/>
                      <a:r>
                        <a:rPr lang="en-US" sz="1700" dirty="0">
                          <a:latin typeface="Calibri" panose="020F0502020204030204" pitchFamily="34" charset="0"/>
                        </a:rPr>
                        <a:t>12.5% White, Hispanic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rPr>
                        <a:t>87.5% White, non-Hispanic</a:t>
                      </a:r>
                    </a:p>
                  </a:txBody>
                  <a:tcPr/>
                </a:tc>
                <a:extLst>
                  <a:ext uri="{0D108BD9-81ED-4DB2-BD59-A6C34878D82A}">
                    <a16:rowId xmlns:a16="http://schemas.microsoft.com/office/drawing/2014/main" xmlns="" val="10008"/>
                  </a:ext>
                </a:extLst>
              </a:tr>
              <a:tr h="418498">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rPr>
                        <a:t>Income</a:t>
                      </a:r>
                    </a:p>
                  </a:txBody>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rPr>
                        <a:t>75% annual</a:t>
                      </a:r>
                      <a:r>
                        <a:rPr lang="en-US" sz="1700" baseline="0" dirty="0">
                          <a:latin typeface="Calibri" panose="020F0502020204030204" pitchFamily="34" charset="0"/>
                        </a:rPr>
                        <a:t> household income &gt; $90K</a:t>
                      </a:r>
                      <a:endParaRPr lang="en-US" sz="17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
        <p:nvSpPr>
          <p:cNvPr id="15" name="Title 14"/>
          <p:cNvSpPr>
            <a:spLocks noGrp="1"/>
          </p:cNvSpPr>
          <p:nvPr>
            <p:ph type="title"/>
          </p:nvPr>
        </p:nvSpPr>
        <p:spPr>
          <a:xfrm>
            <a:off x="304800" y="1066800"/>
            <a:ext cx="8153400" cy="762000"/>
          </a:xfrm>
        </p:spPr>
        <p:txBody>
          <a:bodyPr/>
          <a:lstStyle/>
          <a:p>
            <a:r>
              <a:rPr lang="en-US" sz="3600" dirty="0"/>
              <a:t>Baseline demographics</a:t>
            </a:r>
          </a:p>
        </p:txBody>
      </p:sp>
    </p:spTree>
    <p:extLst>
      <p:ext uri="{BB962C8B-B14F-4D97-AF65-F5344CB8AC3E}">
        <p14:creationId xmlns:p14="http://schemas.microsoft.com/office/powerpoint/2010/main" val="3476372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4"/>
          <p:cNvGraphicFramePr>
            <a:graphicFrameLocks/>
          </p:cNvGraphicFramePr>
          <p:nvPr>
            <p:extLst>
              <p:ext uri="{D42A27DB-BD31-4B8C-83A1-F6EECF244321}">
                <p14:modId xmlns:p14="http://schemas.microsoft.com/office/powerpoint/2010/main" val="3005282173"/>
              </p:ext>
            </p:extLst>
          </p:nvPr>
        </p:nvGraphicFramePr>
        <p:xfrm>
          <a:off x="381000" y="1911458"/>
          <a:ext cx="8305800" cy="4059654"/>
        </p:xfrm>
        <a:graphic>
          <a:graphicData uri="http://schemas.openxmlformats.org/drawingml/2006/table">
            <a:tbl>
              <a:tblPr firstRow="1" bandRow="1">
                <a:tableStyleId>{073A0DAA-6AF3-43AB-8588-CEC1D06C72B9}</a:tableStyleId>
              </a:tblPr>
              <a:tblGrid>
                <a:gridCol w="4152900">
                  <a:extLst>
                    <a:ext uri="{9D8B030D-6E8A-4147-A177-3AD203B41FA5}">
                      <a16:colId xmlns:a16="http://schemas.microsoft.com/office/drawing/2014/main" xmlns="" val="20000"/>
                    </a:ext>
                  </a:extLst>
                </a:gridCol>
                <a:gridCol w="4152900">
                  <a:extLst>
                    <a:ext uri="{9D8B030D-6E8A-4147-A177-3AD203B41FA5}">
                      <a16:colId xmlns:a16="http://schemas.microsoft.com/office/drawing/2014/main" xmlns="" val="20001"/>
                    </a:ext>
                  </a:extLst>
                </a:gridCol>
              </a:tblGrid>
              <a:tr h="493494">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2000" dirty="0">
                          <a:latin typeface="Calibri" panose="020F0502020204030204" pitchFamily="34" charset="0"/>
                        </a:rPr>
                        <a:t>Lesson</a:t>
                      </a:r>
                      <a:r>
                        <a:rPr lang="en-US" sz="2000" baseline="0" dirty="0">
                          <a:latin typeface="Calibri" panose="020F0502020204030204" pitchFamily="34" charset="0"/>
                        </a:rPr>
                        <a:t>s Learned</a:t>
                      </a:r>
                      <a:endParaRPr lang="en-US" sz="2000" dirty="0">
                        <a:latin typeface="Calibri" panose="020F0502020204030204" pitchFamily="34" charset="0"/>
                      </a:endParaRPr>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US" sz="2000" dirty="0">
                          <a:latin typeface="Calibri" panose="020F0502020204030204" pitchFamily="34" charset="0"/>
                        </a:rPr>
                        <a:t>Next Time</a:t>
                      </a:r>
                    </a:p>
                  </a:txBody>
                  <a:tcPr/>
                </a:tc>
                <a:extLst>
                  <a:ext uri="{0D108BD9-81ED-4DB2-BD59-A6C34878D82A}">
                    <a16:rowId xmlns:a16="http://schemas.microsoft.com/office/drawing/2014/main" xmlns="" val="10000"/>
                  </a:ext>
                </a:extLst>
              </a:tr>
              <a:tr h="811754">
                <a:tc>
                  <a:txBody>
                    <a:bodyPr/>
                    <a:lstStyle/>
                    <a:p>
                      <a:pPr marL="0" marR="0" lvl="0" indent="0">
                        <a:spcBef>
                          <a:spcPts val="0"/>
                        </a:spcBef>
                        <a:spcAft>
                          <a:spcPts val="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1. Prioritize potential participant perspectives</a:t>
                      </a:r>
                    </a:p>
                  </a:txBody>
                  <a:tcPr/>
                </a:tc>
                <a:tc>
                  <a:txBody>
                    <a:bodyPr/>
                    <a:lstStyle/>
                    <a:p>
                      <a:pPr lvl="0"/>
                      <a:r>
                        <a:rPr lang="en-US" sz="1800" kern="1200" dirty="0">
                          <a:solidFill>
                            <a:schemeClr val="dk1"/>
                          </a:solidFill>
                          <a:effectLst/>
                          <a:latin typeface="Calibri" panose="020F0502020204030204" pitchFamily="34" charset="0"/>
                          <a:ea typeface="+mn-ea"/>
                          <a:cs typeface="Arial" panose="020B0604020202020204" pitchFamily="34" charset="0"/>
                        </a:rPr>
                        <a:t>Unhappy</a:t>
                      </a:r>
                      <a:r>
                        <a:rPr lang="en-US" sz="1800" kern="1200" baseline="0" dirty="0">
                          <a:solidFill>
                            <a:schemeClr val="dk1"/>
                          </a:solidFill>
                          <a:effectLst/>
                          <a:latin typeface="Calibri" panose="020F0502020204030204" pitchFamily="34" charset="0"/>
                          <a:ea typeface="+mn-ea"/>
                          <a:cs typeface="Arial" panose="020B0604020202020204" pitchFamily="34" charset="0"/>
                        </a:rPr>
                        <a:t> c</a:t>
                      </a:r>
                      <a:r>
                        <a:rPr lang="en-US" sz="1800" kern="1200" dirty="0">
                          <a:solidFill>
                            <a:schemeClr val="dk1"/>
                          </a:solidFill>
                          <a:effectLst/>
                          <a:latin typeface="Calibri" panose="020F0502020204030204" pitchFamily="34" charset="0"/>
                          <a:ea typeface="+mn-ea"/>
                          <a:cs typeface="Arial" panose="020B0604020202020204" pitchFamily="34" charset="0"/>
                        </a:rPr>
                        <a:t>ouples who want to improve marriage</a:t>
                      </a:r>
                      <a:r>
                        <a:rPr lang="en-US" sz="1800" kern="1200" baseline="0" dirty="0">
                          <a:solidFill>
                            <a:schemeClr val="dk1"/>
                          </a:solidFill>
                          <a:effectLst/>
                          <a:latin typeface="Calibri" panose="020F0502020204030204" pitchFamily="34" charset="0"/>
                          <a:ea typeface="+mn-ea"/>
                          <a:cs typeface="Arial" panose="020B0604020202020204" pitchFamily="34" charset="0"/>
                        </a:rPr>
                        <a:t>, happen to have </a:t>
                      </a:r>
                      <a:r>
                        <a:rPr lang="en-US" sz="1800" kern="1200" baseline="0" dirty="0" err="1">
                          <a:solidFill>
                            <a:schemeClr val="dk1"/>
                          </a:solidFill>
                          <a:effectLst/>
                          <a:latin typeface="Calibri" panose="020F0502020204030204" pitchFamily="34" charset="0"/>
                          <a:ea typeface="+mn-ea"/>
                          <a:cs typeface="Arial" panose="020B0604020202020204" pitchFamily="34" charset="0"/>
                        </a:rPr>
                        <a:t>MetS</a:t>
                      </a:r>
                      <a:r>
                        <a:rPr lang="en-US" sz="1800" kern="1200" baseline="0" dirty="0">
                          <a:solidFill>
                            <a:schemeClr val="dk1"/>
                          </a:solidFill>
                          <a:effectLst/>
                          <a:latin typeface="Calibri" panose="020F0502020204030204" pitchFamily="34" charset="0"/>
                          <a:ea typeface="+mn-ea"/>
                          <a:cs typeface="Arial" panose="020B0604020202020204" pitchFamily="34" charset="0"/>
                        </a:rPr>
                        <a:t>.</a:t>
                      </a:r>
                    </a:p>
                    <a:p>
                      <a:pPr lvl="0"/>
                      <a:r>
                        <a:rPr lang="en-US" sz="1800" kern="1200" baseline="0" dirty="0">
                          <a:solidFill>
                            <a:schemeClr val="dk1"/>
                          </a:solidFill>
                          <a:effectLst/>
                          <a:latin typeface="Calibri" panose="020F0502020204030204" pitchFamily="34" charset="0"/>
                          <a:ea typeface="+mn-ea"/>
                          <a:cs typeface="Arial" panose="020B0604020202020204" pitchFamily="34" charset="0"/>
                        </a:rPr>
                        <a:t>                                   vs.</a:t>
                      </a:r>
                    </a:p>
                    <a:p>
                      <a:pPr lvl="0"/>
                      <a:r>
                        <a:rPr lang="en-US" sz="1800" u="none" kern="1200" dirty="0">
                          <a:solidFill>
                            <a:schemeClr val="dk1"/>
                          </a:solidFill>
                          <a:effectLst/>
                          <a:latin typeface="Calibri" panose="020F0502020204030204" pitchFamily="34" charset="0"/>
                          <a:ea typeface="+mn-ea"/>
                          <a:cs typeface="Arial" panose="020B0604020202020204" pitchFamily="34" charset="0"/>
                        </a:rPr>
                        <a:t>Individuals </a:t>
                      </a:r>
                      <a:r>
                        <a:rPr lang="en-US" sz="1800" kern="1200" baseline="0" dirty="0">
                          <a:solidFill>
                            <a:schemeClr val="dk1"/>
                          </a:solidFill>
                          <a:effectLst/>
                          <a:latin typeface="Calibri" panose="020F0502020204030204" pitchFamily="34" charset="0"/>
                          <a:ea typeface="+mn-ea"/>
                          <a:cs typeface="Arial" panose="020B0604020202020204" pitchFamily="34" charset="0"/>
                        </a:rPr>
                        <a:t>who have </a:t>
                      </a:r>
                      <a:r>
                        <a:rPr lang="en-US" sz="1800" kern="1200" baseline="0" dirty="0" err="1">
                          <a:solidFill>
                            <a:schemeClr val="dk1"/>
                          </a:solidFill>
                          <a:effectLst/>
                          <a:latin typeface="Calibri" panose="020F0502020204030204" pitchFamily="34" charset="0"/>
                          <a:ea typeface="+mn-ea"/>
                          <a:cs typeface="Arial" panose="020B0604020202020204" pitchFamily="34" charset="0"/>
                        </a:rPr>
                        <a:t>MetS</a:t>
                      </a:r>
                      <a:r>
                        <a:rPr lang="en-US" sz="1800" kern="1200" baseline="0" dirty="0">
                          <a:solidFill>
                            <a:schemeClr val="dk1"/>
                          </a:solidFill>
                          <a:effectLst/>
                          <a:latin typeface="Calibri" panose="020F0502020204030204" pitchFamily="34" charset="0"/>
                          <a:ea typeface="+mn-ea"/>
                          <a:cs typeface="Arial" panose="020B0604020202020204" pitchFamily="34" charset="0"/>
                        </a:rPr>
                        <a:t>, happen to be in unhappy marriages.</a:t>
                      </a:r>
                      <a:endParaRPr lang="en-US" sz="1800" kern="1200" dirty="0">
                        <a:solidFill>
                          <a:schemeClr val="dk1"/>
                        </a:solidFill>
                        <a:effectLst/>
                        <a:latin typeface="Calibri" panose="020F050202020403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r h="81175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2. Consider feasibility of eligibility assessment</a:t>
                      </a:r>
                      <a:r>
                        <a:rPr lang="en-US" sz="1800" baseline="0" dirty="0">
                          <a:effectLst/>
                          <a:latin typeface="Calibri" panose="020F0502020204030204" pitchFamily="34" charset="0"/>
                          <a:ea typeface="Calibri" panose="020F0502020204030204" pitchFamily="34" charset="0"/>
                          <a:cs typeface="Arial" panose="020B0604020202020204" pitchFamily="34" charset="0"/>
                        </a:rPr>
                        <a:t> (and </a:t>
                      </a:r>
                      <a:r>
                        <a:rPr lang="en-US" sz="1800" dirty="0">
                          <a:effectLst/>
                          <a:latin typeface="Calibri" panose="020F0502020204030204" pitchFamily="34" charset="0"/>
                          <a:ea typeface="Calibri" panose="020F0502020204030204" pitchFamily="34" charset="0"/>
                          <a:cs typeface="Arial" panose="020B0604020202020204" pitchFamily="34" charset="0"/>
                        </a:rPr>
                        <a:t>med record use more broadly)</a:t>
                      </a:r>
                    </a:p>
                    <a:p>
                      <a:pPr marL="0" marR="0" lvl="0" indent="0">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libri" panose="020F0502020204030204" pitchFamily="34" charset="0"/>
                          <a:ea typeface="+mn-ea"/>
                          <a:cs typeface="Arial" panose="020B0604020202020204" pitchFamily="34" charset="0"/>
                        </a:rPr>
                        <a:t>Consultation with providers &amp; patients during study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libri" panose="020F0502020204030204" pitchFamily="34" charset="0"/>
                          <a:ea typeface="+mn-ea"/>
                          <a:cs typeface="Arial" panose="020B0604020202020204" pitchFamily="34" charset="0"/>
                        </a:rPr>
                        <a:t>CCTS Clinical Services Core</a:t>
                      </a:r>
                    </a:p>
                  </a:txBody>
                  <a:tcPr/>
                </a:tc>
                <a:extLst>
                  <a:ext uri="{0D108BD9-81ED-4DB2-BD59-A6C34878D82A}">
                    <a16:rowId xmlns:a16="http://schemas.microsoft.com/office/drawing/2014/main" xmlns="" val="10002"/>
                  </a:ext>
                </a:extLst>
              </a:tr>
              <a:tr h="811754">
                <a:tc>
                  <a:txBody>
                    <a:bodyPr/>
                    <a:lstStyle/>
                    <a:p>
                      <a:pPr marL="0" marR="0" lvl="0" indent="0">
                        <a:spcBef>
                          <a:spcPts val="0"/>
                        </a:spcBef>
                        <a:spcAft>
                          <a:spcPts val="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Arial" panose="020B0604020202020204" pitchFamily="34" charset="0"/>
                        </a:rPr>
                        <a:t>3. Multiple recruitment sites/strategies are likely needed for representative</a:t>
                      </a:r>
                      <a:r>
                        <a:rPr lang="en-US" sz="1800" baseline="0" dirty="0">
                          <a:effectLst/>
                          <a:latin typeface="Calibri" panose="020F0502020204030204" pitchFamily="34" charset="0"/>
                          <a:ea typeface="Calibri" panose="020F0502020204030204" pitchFamily="34" charset="0"/>
                          <a:cs typeface="Arial" panose="020B0604020202020204" pitchFamily="34" charset="0"/>
                        </a:rPr>
                        <a:t> samples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libri" panose="020F0502020204030204" pitchFamily="34" charset="0"/>
                          <a:ea typeface="+mn-ea"/>
                          <a:cs typeface="Arial" panose="020B0604020202020204" pitchFamily="34" charset="0"/>
                        </a:rPr>
                        <a:t>Specialty clinics (e.g., UDEC)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libri" panose="020F0502020204030204" pitchFamily="34" charset="0"/>
                          <a:ea typeface="+mn-ea"/>
                          <a:cs typeface="Arial" panose="020B0604020202020204" pitchFamily="34" charset="0"/>
                        </a:rPr>
                        <a:t>CCTS Collaboration/Engagement Team</a:t>
                      </a:r>
                    </a:p>
                  </a:txBody>
                  <a:tcPr/>
                </a:tc>
                <a:extLst>
                  <a:ext uri="{0D108BD9-81ED-4DB2-BD59-A6C34878D82A}">
                    <a16:rowId xmlns:a16="http://schemas.microsoft.com/office/drawing/2014/main" xmlns="" val="10003"/>
                  </a:ext>
                </a:extLst>
              </a:tr>
            </a:tbl>
          </a:graphicData>
        </a:graphic>
      </p:graphicFrame>
      <p:sp>
        <p:nvSpPr>
          <p:cNvPr id="2" name="Title 1"/>
          <p:cNvSpPr>
            <a:spLocks noGrp="1"/>
          </p:cNvSpPr>
          <p:nvPr>
            <p:ph type="title"/>
          </p:nvPr>
        </p:nvSpPr>
        <p:spPr>
          <a:xfrm>
            <a:off x="304800" y="1143000"/>
            <a:ext cx="8153400" cy="762000"/>
          </a:xfrm>
        </p:spPr>
        <p:txBody>
          <a:bodyPr/>
          <a:lstStyle/>
          <a:p>
            <a:r>
              <a:rPr lang="en-US" sz="3600" dirty="0"/>
              <a:t>Summary</a:t>
            </a:r>
          </a:p>
        </p:txBody>
      </p:sp>
      <p:sp>
        <p:nvSpPr>
          <p:cNvPr id="4" name="Rectangle 3"/>
          <p:cNvSpPr/>
          <p:nvPr/>
        </p:nvSpPr>
        <p:spPr bwMode="auto">
          <a:xfrm>
            <a:off x="304800" y="3810000"/>
            <a:ext cx="8458200" cy="12954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
        <p:nvSpPr>
          <p:cNvPr id="7" name="Rectangle 6"/>
          <p:cNvSpPr/>
          <p:nvPr/>
        </p:nvSpPr>
        <p:spPr bwMode="auto">
          <a:xfrm>
            <a:off x="381000" y="5029200"/>
            <a:ext cx="8458200" cy="9906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Arial" charset="0"/>
            </a:endParaRPr>
          </a:p>
        </p:txBody>
      </p:sp>
    </p:spTree>
    <p:extLst>
      <p:ext uri="{BB962C8B-B14F-4D97-AF65-F5344CB8AC3E}">
        <p14:creationId xmlns:p14="http://schemas.microsoft.com/office/powerpoint/2010/main" val="363045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Acknowledgments</a:t>
            </a:r>
          </a:p>
        </p:txBody>
      </p:sp>
      <p:sp>
        <p:nvSpPr>
          <p:cNvPr id="3" name="Content Placeholder 2"/>
          <p:cNvSpPr>
            <a:spLocks noGrp="1"/>
          </p:cNvSpPr>
          <p:nvPr>
            <p:ph idx="1"/>
          </p:nvPr>
        </p:nvSpPr>
        <p:spPr>
          <a:xfrm>
            <a:off x="457200" y="2133600"/>
            <a:ext cx="8153400" cy="3962400"/>
          </a:xfrm>
        </p:spPr>
        <p:txBody>
          <a:bodyPr/>
          <a:lstStyle/>
          <a:p>
            <a:r>
              <a:rPr lang="en-US" sz="2400" dirty="0"/>
              <a:t>C-FAHR Faculty Pilot Grant</a:t>
            </a:r>
          </a:p>
          <a:p>
            <a:r>
              <a:rPr lang="en-US" sz="2400" dirty="0"/>
              <a:t>VP for Research, Funding Incentive Seed Grant</a:t>
            </a:r>
          </a:p>
          <a:p>
            <a:r>
              <a:rPr lang="en-US" sz="2400" dirty="0"/>
              <a:t>Co-investigators: Brian Baucom, Tim Smith, Paula Williams, Katie </a:t>
            </a:r>
            <a:r>
              <a:rPr lang="en-US" sz="2400" dirty="0" err="1"/>
              <a:t>Fortenberry</a:t>
            </a:r>
            <a:endParaRPr lang="en-US" sz="2400" dirty="0"/>
          </a:p>
          <a:p>
            <a:r>
              <a:rPr lang="en-US" sz="2400" dirty="0"/>
              <a:t>Providers at Madsen and Sugar House Health Clinics</a:t>
            </a:r>
          </a:p>
          <a:p>
            <a:r>
              <a:rPr lang="en-US" sz="2400" dirty="0"/>
              <a:t>Key study staff</a:t>
            </a:r>
          </a:p>
          <a:p>
            <a:pPr lvl="1"/>
            <a:r>
              <a:rPr lang="en-US" sz="2000" u="sng" dirty="0"/>
              <a:t>Therapists</a:t>
            </a:r>
            <a:r>
              <a:rPr lang="en-US" sz="2000" dirty="0"/>
              <a:t>: Janna Dickenson, Nick Perry, </a:t>
            </a:r>
            <a:r>
              <a:rPr lang="en-US" sz="2000" dirty="0" err="1"/>
              <a:t>Jasara</a:t>
            </a:r>
            <a:r>
              <a:rPr lang="en-US" sz="2000" dirty="0"/>
              <a:t> Hogan, </a:t>
            </a:r>
            <a:r>
              <a:rPr lang="en-US" sz="2000" dirty="0" err="1"/>
              <a:t>Feea</a:t>
            </a:r>
            <a:r>
              <a:rPr lang="en-US" sz="2000" dirty="0"/>
              <a:t> </a:t>
            </a:r>
            <a:r>
              <a:rPr lang="en-US" sz="2000" dirty="0" err="1"/>
              <a:t>Leifker</a:t>
            </a:r>
            <a:endParaRPr lang="en-US" sz="2000" dirty="0"/>
          </a:p>
          <a:p>
            <a:pPr lvl="1"/>
            <a:r>
              <a:rPr lang="en-US" sz="2000" u="sng" dirty="0"/>
              <a:t>Grad RAs</a:t>
            </a:r>
            <a:r>
              <a:rPr lang="en-US" sz="2000" dirty="0"/>
              <a:t>: Carlene </a:t>
            </a:r>
            <a:r>
              <a:rPr lang="en-US" sz="2000" dirty="0" err="1"/>
              <a:t>Deits-Lebehn</a:t>
            </a:r>
            <a:r>
              <a:rPr lang="en-US" sz="2000" dirty="0"/>
              <a:t>, </a:t>
            </a:r>
            <a:r>
              <a:rPr lang="en-US" sz="2000" dirty="0" err="1"/>
              <a:t>Karena</a:t>
            </a:r>
            <a:r>
              <a:rPr lang="en-US" sz="2000" dirty="0"/>
              <a:t> Leo, </a:t>
            </a:r>
            <a:r>
              <a:rPr lang="en-US" sz="2000" dirty="0" err="1"/>
              <a:t>Jasara</a:t>
            </a:r>
            <a:r>
              <a:rPr lang="en-US" sz="2000" dirty="0"/>
              <a:t> Hogan</a:t>
            </a:r>
          </a:p>
          <a:p>
            <a:pPr lvl="1"/>
            <a:r>
              <a:rPr lang="en-US" sz="2000" u="sng" dirty="0"/>
              <a:t>RAs</a:t>
            </a:r>
            <a:r>
              <a:rPr lang="en-US" sz="2000" dirty="0"/>
              <a:t>: Trevor Bishop, Andrea Chavez, Christina Ferguson, Rene Gilfillan, Nick </a:t>
            </a:r>
            <a:r>
              <a:rPr lang="en-US" sz="2000" dirty="0" err="1"/>
              <a:t>Klinkefus</a:t>
            </a:r>
            <a:r>
              <a:rPr lang="en-US" sz="2000" dirty="0"/>
              <a:t>, Jon Rigby, Madison </a:t>
            </a:r>
            <a:r>
              <a:rPr lang="en-US" sz="2000" dirty="0" err="1"/>
              <a:t>Schaaf</a:t>
            </a:r>
            <a:endParaRPr lang="en-US" sz="2000" dirty="0"/>
          </a:p>
        </p:txBody>
      </p:sp>
    </p:spTree>
    <p:extLst>
      <p:ext uri="{BB962C8B-B14F-4D97-AF65-F5344CB8AC3E}">
        <p14:creationId xmlns:p14="http://schemas.microsoft.com/office/powerpoint/2010/main" val="361015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646662" y="1846213"/>
            <a:ext cx="5278561" cy="1875234"/>
          </a:xfrm>
        </p:spPr>
        <p:txBody>
          <a:bodyPr/>
          <a:lstStyle/>
          <a:p>
            <a:pPr eaLnBrk="1" hangingPunct="1"/>
            <a:r>
              <a:rPr lang="en-US" altLang="en-US" sz="2250" b="1"/>
              <a:t>“Incorporating a patient-partner dyad in a healthy lifestyle program following total knee arthroplasty:    </a:t>
            </a:r>
            <a:br>
              <a:rPr lang="en-US" altLang="en-US" sz="2250" b="1"/>
            </a:br>
            <a:r>
              <a:rPr lang="en-US" altLang="en-US" sz="1969" i="1"/>
              <a:t>a pilot assessment of feasibility and preliminary effects” </a:t>
            </a:r>
            <a:r>
              <a:rPr lang="en-US" altLang="en-US" sz="2531"/>
              <a:t/>
            </a:r>
            <a:br>
              <a:rPr lang="en-US" altLang="en-US" sz="2531"/>
            </a:br>
            <a:endParaRPr lang="en-US" altLang="en-US" sz="2531"/>
          </a:p>
        </p:txBody>
      </p:sp>
      <p:sp>
        <p:nvSpPr>
          <p:cNvPr id="15362" name="Rectangle 2"/>
          <p:cNvSpPr>
            <a:spLocks noGrp="1" noChangeArrowheads="1"/>
          </p:cNvSpPr>
          <p:nvPr>
            <p:ph type="body" idx="1"/>
          </p:nvPr>
        </p:nvSpPr>
        <p:spPr>
          <a:xfrm>
            <a:off x="-1508001" y="5237262"/>
            <a:ext cx="7358063" cy="794742"/>
          </a:xfrm>
        </p:spPr>
        <p:txBody>
          <a:bodyPr/>
          <a:lstStyle/>
          <a:p>
            <a:pPr lvl="1" eaLnBrk="1" hangingPunct="1">
              <a:defRPr/>
            </a:pPr>
            <a:r>
              <a:rPr lang="en-US" altLang="x-none" sz="1969" dirty="0"/>
              <a:t>Katherine </a:t>
            </a:r>
            <a:r>
              <a:rPr lang="en-US" altLang="x-none" sz="1969" dirty="0" err="1"/>
              <a:t>Baucom</a:t>
            </a:r>
            <a:r>
              <a:rPr lang="en-US" altLang="x-none" sz="1969" dirty="0"/>
              <a:t>, PhD (Psychology)</a:t>
            </a:r>
          </a:p>
          <a:p>
            <a:pPr lvl="1" eaLnBrk="1" hangingPunct="1">
              <a:defRPr/>
            </a:pPr>
            <a:r>
              <a:rPr lang="en-US" altLang="x-none" sz="1969" dirty="0"/>
              <a:t>Paul LaStayo, PhD, PT (Physical Therapy)</a:t>
            </a:r>
          </a:p>
        </p:txBody>
      </p:sp>
      <p:pic>
        <p:nvPicPr>
          <p:cNvPr id="174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156" y="3708053"/>
            <a:ext cx="1416471" cy="1339453"/>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65001" y="1136303"/>
            <a:ext cx="2978051" cy="3970363"/>
          </a:xfrm>
          <a:prstGeom prst="rect">
            <a:avLst/>
          </a:prstGeom>
          <a:noFill/>
          <a:ln w="50800">
            <a:solidFill>
              <a:srgbClr val="C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6313" y="3721448"/>
            <a:ext cx="1404193" cy="1350615"/>
          </a:xfrm>
          <a:prstGeom prst="rect">
            <a:avLst/>
          </a:prstGeom>
          <a:noFill/>
          <a:ln w="508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4276204" y="5267400"/>
            <a:ext cx="5473486" cy="115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lvl="1" eaLnBrk="1" hangingPunct="1"/>
            <a:r>
              <a:rPr lang="en-US" altLang="en-US" sz="1969"/>
              <a:t>Julie Fritz PhD, PT (Physical Therapy)</a:t>
            </a:r>
          </a:p>
          <a:p>
            <a:pPr lvl="1" eaLnBrk="1" hangingPunct="1"/>
            <a:r>
              <a:rPr lang="en-US" altLang="en-US" sz="1969"/>
              <a:t>Robin Marcus, PhD, PT (Physical Therapy)</a:t>
            </a:r>
          </a:p>
          <a:p>
            <a:endParaRPr lang="en-US" altLang="en-US" sz="2953"/>
          </a:p>
        </p:txBody>
      </p:sp>
    </p:spTree>
    <p:extLst>
      <p:ext uri="{BB962C8B-B14F-4D97-AF65-F5344CB8AC3E}">
        <p14:creationId xmlns:p14="http://schemas.microsoft.com/office/powerpoint/2010/main" val="40675346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1719" y="2100709"/>
            <a:ext cx="8113738" cy="1119560"/>
          </a:xfrm>
          <a:extLst>
            <a:ext uri="{FAA26D3D-D897-4be2-8F04-BA451C77F1D7}">
              <ma14:placeholderFlag xmlns:ma14="http://schemas.microsoft.com/office/mac/drawingml/2011/main" xmlns="" val="1"/>
            </a:ext>
          </a:extLst>
        </p:spPr>
        <p:txBody>
          <a:bodyPr/>
          <a:lstStyle/>
          <a:p>
            <a:pPr eaLnBrk="1" hangingPunct="1"/>
            <a:r>
              <a:rPr lang="en-US" altLang="en-US" sz="3797" b="1"/>
              <a:t>Joint Replacement:</a:t>
            </a:r>
            <a:br>
              <a:rPr lang="en-US" altLang="en-US" sz="3797" b="1"/>
            </a:br>
            <a:r>
              <a:rPr lang="en-US" altLang="en-US" sz="3797" b="1"/>
              <a:t>a success?  </a:t>
            </a:r>
            <a:r>
              <a:rPr lang="en-US" altLang="en-US" sz="5062" b="1"/>
              <a:t/>
            </a:r>
            <a:br>
              <a:rPr lang="en-US" altLang="en-US" sz="5062" b="1"/>
            </a:br>
            <a:r>
              <a:rPr lang="en-US" altLang="en-US" sz="5062" b="1"/>
              <a:t/>
            </a:r>
            <a:br>
              <a:rPr lang="en-US" altLang="en-US" sz="5062" b="1"/>
            </a:br>
            <a:r>
              <a:rPr lang="en-US" altLang="en-US" sz="2812" i="1"/>
              <a:t>Body Weight</a:t>
            </a:r>
            <a:br>
              <a:rPr lang="en-US" altLang="en-US" sz="2812" i="1"/>
            </a:br>
            <a:r>
              <a:rPr lang="en-US" altLang="en-US" sz="2812" i="1"/>
              <a:t>and Physical Activity</a:t>
            </a:r>
          </a:p>
        </p:txBody>
      </p:sp>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553" y="563687"/>
            <a:ext cx="3215803" cy="2572866"/>
          </a:xfrm>
          <a:prstGeom prst="rect">
            <a:avLst/>
          </a:prstGeom>
          <a:noFill/>
          <a:ln w="508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5" descr="U Health_horizontal_cmy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5953" y="6296547"/>
            <a:ext cx="987847" cy="26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25203" y="3443511"/>
            <a:ext cx="6988597" cy="2637606"/>
          </a:xfrm>
          <a:prstGeom prst="rect">
            <a:avLst/>
          </a:prstGeom>
          <a:noFill/>
          <a:ln w="508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Box 5"/>
          <p:cNvSpPr txBox="1">
            <a:spLocks noChangeArrowheads="1"/>
          </p:cNvSpPr>
          <p:nvPr/>
        </p:nvSpPr>
        <p:spPr bwMode="auto">
          <a:xfrm>
            <a:off x="1763613" y="6107906"/>
            <a:ext cx="2416046"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r>
              <a:rPr lang="en-US" altLang="en-US" sz="1406" i="1"/>
              <a:t>Clinical Rehabilitation, 2016</a:t>
            </a:r>
            <a:endParaRPr lang="en-US" altLang="en-US" sz="1406"/>
          </a:p>
        </p:txBody>
      </p:sp>
      <p:sp>
        <p:nvSpPr>
          <p:cNvPr id="3" name="Oval 2"/>
          <p:cNvSpPr>
            <a:spLocks noChangeArrowheads="1"/>
          </p:cNvSpPr>
          <p:nvPr/>
        </p:nvSpPr>
        <p:spPr bwMode="auto">
          <a:xfrm>
            <a:off x="4411265" y="3696891"/>
            <a:ext cx="4202535" cy="2035969"/>
          </a:xfrm>
          <a:prstGeom prst="ellipse">
            <a:avLst/>
          </a:prstGeom>
          <a:noFill/>
          <a:ln w="44450">
            <a:solidFill>
              <a:srgbClr val="FF0000">
                <a:alpha val="85097"/>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ctr" eaLnBrk="1" hangingPunct="1"/>
            <a:endParaRPr lang="en-US" altLang="en-US" sz="2953"/>
          </a:p>
        </p:txBody>
      </p:sp>
    </p:spTree>
    <p:extLst>
      <p:ext uri="{BB962C8B-B14F-4D97-AF65-F5344CB8AC3E}">
        <p14:creationId xmlns:p14="http://schemas.microsoft.com/office/powerpoint/2010/main" val="3987050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5395" y="750094"/>
            <a:ext cx="4572000" cy="794742"/>
          </a:xfrm>
          <a:extLst>
            <a:ext uri="{FAA26D3D-D897-4be2-8F04-BA451C77F1D7}">
              <ma14:placeholderFlag xmlns:ma14="http://schemas.microsoft.com/office/mac/drawingml/2011/main" xmlns="" val="1"/>
            </a:ext>
          </a:extLst>
        </p:spPr>
        <p:txBody>
          <a:bodyPr/>
          <a:lstStyle/>
          <a:p>
            <a:pPr algn="l" eaLnBrk="1" hangingPunct="1"/>
            <a:r>
              <a:rPr lang="en-US" altLang="en-US" b="1" u="sng" smtClean="0"/>
              <a:t>Who: </a:t>
            </a:r>
            <a:r>
              <a:rPr lang="en-US" altLang="en-US" smtClean="0"/>
              <a:t>TKR patients &amp; partners</a:t>
            </a:r>
          </a:p>
          <a:p>
            <a:pPr algn="l" eaLnBrk="1" hangingPunct="1"/>
            <a:endParaRPr lang="en-US" altLang="en-US" smtClean="0"/>
          </a:p>
          <a:p>
            <a:pPr algn="l" eaLnBrk="1" hangingPunct="1"/>
            <a:r>
              <a:rPr lang="en-US" altLang="en-US" b="1" u="sng" smtClean="0"/>
              <a:t>What:</a:t>
            </a:r>
            <a:r>
              <a:rPr lang="en-US" altLang="en-US" smtClean="0"/>
              <a:t>  Mitigate T2DM</a:t>
            </a:r>
          </a:p>
          <a:p>
            <a:pPr algn="l" eaLnBrk="1" hangingPunct="1"/>
            <a:endParaRPr lang="en-US" altLang="en-US" smtClean="0"/>
          </a:p>
          <a:p>
            <a:pPr algn="l" eaLnBrk="1" hangingPunct="1"/>
            <a:r>
              <a:rPr lang="en-US" altLang="en-US" b="1" u="sng" smtClean="0"/>
              <a:t>Why</a:t>
            </a:r>
            <a:r>
              <a:rPr lang="en-US" altLang="en-US" smtClean="0"/>
              <a:t>:  Enhance “post-op rehab”; at-risk patients; enhance healthy behaviors</a:t>
            </a:r>
          </a:p>
          <a:p>
            <a:pPr algn="l" eaLnBrk="1" hangingPunct="1"/>
            <a:endParaRPr lang="en-US" altLang="en-US" smtClean="0"/>
          </a:p>
          <a:p>
            <a:pPr algn="l" eaLnBrk="1" hangingPunct="1"/>
            <a:r>
              <a:rPr lang="en-US" altLang="en-US" b="1" u="sng" smtClean="0"/>
              <a:t>How</a:t>
            </a:r>
            <a:r>
              <a:rPr lang="en-US" altLang="en-US" smtClean="0"/>
              <a:t>:   National Diabetes prevention program</a:t>
            </a:r>
            <a:r>
              <a:rPr lang="mr-IN" altLang="en-US" smtClean="0"/>
              <a:t>…</a:t>
            </a:r>
            <a:r>
              <a:rPr lang="en-US" altLang="en-US" smtClean="0"/>
              <a:t>w/partner</a:t>
            </a:r>
          </a:p>
          <a:p>
            <a:pPr algn="l" eaLnBrk="1" hangingPunct="1"/>
            <a:endParaRPr lang="en-US" altLang="en-US" b="1" u="sng" smtClean="0"/>
          </a:p>
          <a:p>
            <a:pPr algn="l" eaLnBrk="1" hangingPunct="1"/>
            <a:r>
              <a:rPr lang="en-US" altLang="en-US" b="1" u="sng" smtClean="0"/>
              <a:t>Where</a:t>
            </a:r>
            <a:r>
              <a:rPr lang="en-US" altLang="en-US" smtClean="0"/>
              <a:t>:  U of U</a:t>
            </a:r>
          </a:p>
          <a:p>
            <a:pPr algn="l" eaLnBrk="1" hangingPunct="1"/>
            <a:endParaRPr lang="en-US" altLang="en-US" smtClean="0"/>
          </a:p>
          <a:p>
            <a:pPr algn="l" eaLnBrk="1" hangingPunct="1"/>
            <a:r>
              <a:rPr lang="en-US" altLang="en-US" b="1" u="sng" smtClean="0"/>
              <a:t>When</a:t>
            </a:r>
            <a:r>
              <a:rPr lang="en-US" altLang="en-US" smtClean="0"/>
              <a:t>:  Peri-operative period</a:t>
            </a:r>
          </a:p>
          <a:p>
            <a:pPr eaLnBrk="1" hangingPunct="1"/>
            <a:endParaRPr lang="en-US" altLang="en-US" smtClean="0"/>
          </a:p>
          <a:p>
            <a:pPr eaLnBrk="1" hangingPunct="1"/>
            <a:r>
              <a:rPr lang="en-US" altLang="en-US" smtClean="0"/>
              <a:t> </a:t>
            </a:r>
          </a:p>
        </p:txBody>
      </p:sp>
      <p:pic>
        <p:nvPicPr>
          <p:cNvPr id="2355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5110" y="750094"/>
            <a:ext cx="3107531" cy="2330648"/>
          </a:xfrm>
          <a:prstGeom prst="rect">
            <a:avLst/>
          </a:prstGeom>
          <a:noFill/>
          <a:ln w="508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5" descr="U Health_horizontal_cmy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5953" y="6296547"/>
            <a:ext cx="987847" cy="26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46734" y="3466951"/>
            <a:ext cx="1849562" cy="2447851"/>
          </a:xfrm>
          <a:prstGeom prst="rect">
            <a:avLst/>
          </a:prstGeom>
          <a:noFill/>
          <a:ln w="508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2172" y="3466951"/>
            <a:ext cx="1920999" cy="2447851"/>
          </a:xfrm>
          <a:prstGeom prst="rect">
            <a:avLst/>
          </a:prstGeom>
          <a:noFill/>
          <a:ln w="508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007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490892" y="4275088"/>
            <a:ext cx="965329"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r>
              <a:rPr lang="en-US" altLang="en-US" sz="2953" b="1"/>
              <a:t>DPP</a:t>
            </a:r>
          </a:p>
        </p:txBody>
      </p:sp>
      <p:sp>
        <p:nvSpPr>
          <p:cNvPr id="30721" name="TextBox 1"/>
          <p:cNvSpPr txBox="1">
            <a:spLocks noChangeArrowheads="1"/>
          </p:cNvSpPr>
          <p:nvPr/>
        </p:nvSpPr>
        <p:spPr bwMode="auto">
          <a:xfrm>
            <a:off x="516704" y="337096"/>
            <a:ext cx="8385181" cy="645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ctr" eaLnBrk="1" hangingPunct="1"/>
            <a:r>
              <a:rPr lang="en-US" altLang="en-US" sz="2953">
                <a:latin typeface="Arial" panose="020B0604020202020204" pitchFamily="34" charset="0"/>
                <a:cs typeface="Arial" panose="020B0604020202020204" pitchFamily="34" charset="0"/>
              </a:rPr>
              <a:t>NOA- March’15 &amp; IRB approved -April ‘15</a:t>
            </a:r>
          </a:p>
          <a:p>
            <a:pPr algn="ctr" eaLnBrk="1" hangingPunct="1"/>
            <a:endParaRPr lang="en-US" altLang="en-US" sz="2953">
              <a:latin typeface="Arial" panose="020B0604020202020204" pitchFamily="34" charset="0"/>
              <a:cs typeface="Arial" panose="020B0604020202020204" pitchFamily="34" charset="0"/>
            </a:endParaRPr>
          </a:p>
          <a:p>
            <a:pPr algn="ctr" eaLnBrk="1" hangingPunct="1"/>
            <a:endParaRPr lang="en-US" altLang="en-US" sz="2953">
              <a:latin typeface="Arial" panose="020B0604020202020204" pitchFamily="34" charset="0"/>
              <a:cs typeface="Arial" panose="020B0604020202020204" pitchFamily="34" charset="0"/>
            </a:endParaRPr>
          </a:p>
          <a:p>
            <a:pPr algn="ctr" eaLnBrk="1" hangingPunct="1"/>
            <a:r>
              <a:rPr lang="en-US" altLang="en-US" sz="2953">
                <a:latin typeface="Arial" panose="020B0604020202020204" pitchFamily="34" charset="0"/>
                <a:cs typeface="Arial" panose="020B0604020202020204" pitchFamily="34" charset="0"/>
              </a:rPr>
              <a:t>Amend #1-May ’15; added hip</a:t>
            </a:r>
          </a:p>
          <a:p>
            <a:pPr algn="ctr" eaLnBrk="1" hangingPunct="1"/>
            <a:endParaRPr lang="en-US" altLang="en-US" sz="2953">
              <a:latin typeface="Arial" panose="020B0604020202020204" pitchFamily="34" charset="0"/>
              <a:cs typeface="Arial" panose="020B0604020202020204" pitchFamily="34" charset="0"/>
            </a:endParaRPr>
          </a:p>
          <a:p>
            <a:pPr algn="ctr" eaLnBrk="1" hangingPunct="1"/>
            <a:endParaRPr lang="en-US" altLang="en-US" sz="2953">
              <a:latin typeface="Arial" panose="020B0604020202020204" pitchFamily="34" charset="0"/>
              <a:cs typeface="Arial" panose="020B0604020202020204" pitchFamily="34" charset="0"/>
            </a:endParaRPr>
          </a:p>
          <a:p>
            <a:pPr algn="ctr" eaLnBrk="1" hangingPunct="1"/>
            <a:r>
              <a:rPr lang="en-US" altLang="en-US" sz="2953">
                <a:latin typeface="Arial" panose="020B0604020202020204" pitchFamily="34" charset="0"/>
                <a:cs typeface="Arial" panose="020B0604020202020204" pitchFamily="34" charset="0"/>
              </a:rPr>
              <a:t>Amend #2 and #3 -July ’15; post-op </a:t>
            </a:r>
          </a:p>
          <a:p>
            <a:pPr algn="ctr" eaLnBrk="1" hangingPunct="1"/>
            <a:endParaRPr lang="en-US" altLang="en-US" sz="2953">
              <a:latin typeface="Arial" panose="020B0604020202020204" pitchFamily="34" charset="0"/>
              <a:cs typeface="Arial" panose="020B0604020202020204" pitchFamily="34" charset="0"/>
            </a:endParaRPr>
          </a:p>
          <a:p>
            <a:pPr algn="ctr" eaLnBrk="1" hangingPunct="1"/>
            <a:endParaRPr lang="en-US" altLang="en-US" sz="2953">
              <a:latin typeface="Arial" panose="020B0604020202020204" pitchFamily="34" charset="0"/>
              <a:cs typeface="Arial" panose="020B0604020202020204" pitchFamily="34" charset="0"/>
            </a:endParaRPr>
          </a:p>
          <a:p>
            <a:pPr algn="ctr" eaLnBrk="1" hangingPunct="1"/>
            <a:r>
              <a:rPr lang="en-US" altLang="en-US" sz="2953">
                <a:latin typeface="Arial" panose="020B0604020202020204" pitchFamily="34" charset="0"/>
                <a:cs typeface="Arial" panose="020B0604020202020204" pitchFamily="34" charset="0"/>
              </a:rPr>
              <a:t>Amend #4 </a:t>
            </a:r>
            <a:r>
              <a:rPr lang="mr-IN" altLang="en-US" sz="2953">
                <a:latin typeface="Arial" panose="020B0604020202020204" pitchFamily="34" charset="0"/>
                <a:cs typeface="Arial" panose="020B0604020202020204" pitchFamily="34" charset="0"/>
              </a:rPr>
              <a:t>–</a:t>
            </a:r>
            <a:r>
              <a:rPr lang="en-US" altLang="en-US" sz="2953">
                <a:latin typeface="Arial" panose="020B0604020202020204" pitchFamily="34" charset="0"/>
                <a:cs typeface="Arial" panose="020B0604020202020204" pitchFamily="34" charset="0"/>
              </a:rPr>
              <a:t>Sept </a:t>
            </a:r>
            <a:r>
              <a:rPr lang="mr-IN" altLang="en-US" sz="2953">
                <a:latin typeface="Arial" panose="020B0604020202020204" pitchFamily="34" charset="0"/>
                <a:cs typeface="Arial" panose="020B0604020202020204" pitchFamily="34" charset="0"/>
              </a:rPr>
              <a:t>’</a:t>
            </a:r>
            <a:r>
              <a:rPr lang="en-US" altLang="en-US" sz="2953">
                <a:latin typeface="Arial" panose="020B0604020202020204" pitchFamily="34" charset="0"/>
                <a:cs typeface="Arial" panose="020B0604020202020204" pitchFamily="34" charset="0"/>
              </a:rPr>
              <a:t>15; EPIC</a:t>
            </a:r>
          </a:p>
          <a:p>
            <a:pPr algn="ctr" eaLnBrk="1" hangingPunct="1"/>
            <a:endParaRPr lang="en-US" altLang="en-US" sz="2953" u="sng">
              <a:latin typeface="Arial" panose="020B0604020202020204" pitchFamily="34" charset="0"/>
              <a:cs typeface="Arial" panose="020B0604020202020204" pitchFamily="34" charset="0"/>
            </a:endParaRPr>
          </a:p>
          <a:p>
            <a:pPr algn="ctr" eaLnBrk="1" hangingPunct="1"/>
            <a:endParaRPr lang="en-US" altLang="en-US" sz="2953" u="sng">
              <a:latin typeface="Arial" panose="020B0604020202020204" pitchFamily="34" charset="0"/>
              <a:cs typeface="Arial" panose="020B0604020202020204" pitchFamily="34" charset="0"/>
            </a:endParaRPr>
          </a:p>
          <a:p>
            <a:pPr algn="ctr" eaLnBrk="1" hangingPunct="1"/>
            <a:endParaRPr lang="en-US" altLang="en-US" sz="2953" u="sng">
              <a:latin typeface="Arial" panose="020B0604020202020204" pitchFamily="34" charset="0"/>
              <a:cs typeface="Arial" panose="020B0604020202020204" pitchFamily="34" charset="0"/>
            </a:endParaRPr>
          </a:p>
          <a:p>
            <a:pPr algn="ctr" eaLnBrk="1" hangingPunct="1"/>
            <a:r>
              <a:rPr lang="en-US" altLang="en-US" sz="2953" u="sng">
                <a:latin typeface="Arial" panose="020B0604020202020204" pitchFamily="34" charset="0"/>
                <a:cs typeface="Arial" panose="020B0604020202020204" pitchFamily="34" charset="0"/>
              </a:rPr>
              <a:t>November </a:t>
            </a:r>
            <a:r>
              <a:rPr lang="mr-IN" altLang="en-US" sz="2953" u="sng">
                <a:latin typeface="Arial" panose="020B0604020202020204" pitchFamily="34" charset="0"/>
                <a:cs typeface="Arial" panose="020B0604020202020204" pitchFamily="34" charset="0"/>
              </a:rPr>
              <a:t>’</a:t>
            </a:r>
            <a:r>
              <a:rPr lang="en-US" altLang="en-US" sz="2953" u="sng">
                <a:latin typeface="Arial" panose="020B0604020202020204" pitchFamily="34" charset="0"/>
                <a:cs typeface="Arial" panose="020B0604020202020204" pitchFamily="34" charset="0"/>
              </a:rPr>
              <a:t>15-Cohort #1- started DPP in Dec ‘15</a:t>
            </a:r>
          </a:p>
        </p:txBody>
      </p:sp>
      <p:sp>
        <p:nvSpPr>
          <p:cNvPr id="30722" name="TextBox 2"/>
          <p:cNvSpPr txBox="1">
            <a:spLocks noChangeArrowheads="1"/>
          </p:cNvSpPr>
          <p:nvPr/>
        </p:nvSpPr>
        <p:spPr bwMode="auto">
          <a:xfrm>
            <a:off x="3605527" y="2370832"/>
            <a:ext cx="1972015"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ctr" eaLnBrk="1" hangingPunct="1"/>
            <a:r>
              <a:rPr lang="en-US" altLang="en-US" sz="2531">
                <a:solidFill>
                  <a:srgbClr val="FF0000"/>
                </a:solidFill>
              </a:rPr>
              <a:t>Pre-op; 0/64</a:t>
            </a:r>
          </a:p>
        </p:txBody>
      </p:sp>
      <p:sp>
        <p:nvSpPr>
          <p:cNvPr id="30723" name="TextBox 4"/>
          <p:cNvSpPr txBox="1">
            <a:spLocks noChangeArrowheads="1"/>
          </p:cNvSpPr>
          <p:nvPr/>
        </p:nvSpPr>
        <p:spPr bwMode="auto">
          <a:xfrm>
            <a:off x="3727029" y="992312"/>
            <a:ext cx="1729010" cy="87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ctr" eaLnBrk="1" hangingPunct="1"/>
            <a:r>
              <a:rPr lang="en-US" altLang="en-US" sz="2531">
                <a:solidFill>
                  <a:srgbClr val="FF0000"/>
                </a:solidFill>
              </a:rPr>
              <a:t>Pre-op; 0/22</a:t>
            </a:r>
          </a:p>
        </p:txBody>
      </p:sp>
      <p:sp>
        <p:nvSpPr>
          <p:cNvPr id="30724" name="TextBox 5"/>
          <p:cNvSpPr txBox="1">
            <a:spLocks noChangeArrowheads="1"/>
          </p:cNvSpPr>
          <p:nvPr/>
        </p:nvSpPr>
        <p:spPr bwMode="auto">
          <a:xfrm>
            <a:off x="2342301" y="3550667"/>
            <a:ext cx="4733988" cy="87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ctr" eaLnBrk="1" hangingPunct="1"/>
            <a:r>
              <a:rPr lang="en-US" altLang="en-US" sz="2531">
                <a:solidFill>
                  <a:srgbClr val="FFFF00"/>
                </a:solidFill>
              </a:rPr>
              <a:t>Post-op; 0/63</a:t>
            </a:r>
          </a:p>
          <a:p>
            <a:pPr algn="ctr" eaLnBrk="1" hangingPunct="1"/>
            <a:r>
              <a:rPr lang="en-US" altLang="en-US" sz="2531">
                <a:solidFill>
                  <a:srgbClr val="FFFF00"/>
                </a:solidFill>
              </a:rPr>
              <a:t>10 individuals consented--DNS </a:t>
            </a:r>
          </a:p>
        </p:txBody>
      </p:sp>
      <p:sp>
        <p:nvSpPr>
          <p:cNvPr id="30725" name="TextBox 6"/>
          <p:cNvSpPr txBox="1">
            <a:spLocks noChangeArrowheads="1"/>
          </p:cNvSpPr>
          <p:nvPr/>
        </p:nvSpPr>
        <p:spPr bwMode="auto">
          <a:xfrm>
            <a:off x="2271767" y="4929188"/>
            <a:ext cx="4875054" cy="93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ctr" eaLnBrk="1" hangingPunct="1"/>
            <a:r>
              <a:rPr lang="en-US" altLang="en-US" sz="2531">
                <a:solidFill>
                  <a:srgbClr val="92D050"/>
                </a:solidFill>
              </a:rPr>
              <a:t>Post-op; 16/65</a:t>
            </a:r>
          </a:p>
          <a:p>
            <a:pPr algn="ctr" eaLnBrk="1" hangingPunct="1"/>
            <a:r>
              <a:rPr lang="en-US" altLang="en-US" sz="2531">
                <a:solidFill>
                  <a:srgbClr val="92D050"/>
                </a:solidFill>
              </a:rPr>
              <a:t>8 pairs consented</a:t>
            </a:r>
            <a:r>
              <a:rPr lang="mr-IN" altLang="en-US" sz="2531">
                <a:solidFill>
                  <a:srgbClr val="92D050"/>
                </a:solidFill>
              </a:rPr>
              <a:t>–</a:t>
            </a:r>
            <a:r>
              <a:rPr lang="en-US" altLang="en-US" sz="2531">
                <a:solidFill>
                  <a:srgbClr val="92D050"/>
                </a:solidFill>
              </a:rPr>
              <a:t> 2 pairs DNS</a:t>
            </a:r>
            <a:r>
              <a:rPr lang="en-US" altLang="en-US" sz="2953">
                <a:solidFill>
                  <a:srgbClr val="92D050"/>
                </a:solidFill>
              </a:rPr>
              <a:t> </a:t>
            </a:r>
          </a:p>
        </p:txBody>
      </p:sp>
      <p:sp>
        <p:nvSpPr>
          <p:cNvPr id="4" name="TextBox 3"/>
          <p:cNvSpPr txBox="1">
            <a:spLocks noChangeArrowheads="1"/>
          </p:cNvSpPr>
          <p:nvPr/>
        </p:nvSpPr>
        <p:spPr bwMode="auto">
          <a:xfrm rot="-3233401">
            <a:off x="6037" y="1571163"/>
            <a:ext cx="2499402"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r>
              <a:rPr lang="en-US" altLang="en-US" sz="2953">
                <a:solidFill>
                  <a:srgbClr val="FF0000"/>
                </a:solidFill>
              </a:rPr>
              <a:t>“</a:t>
            </a:r>
            <a:r>
              <a:rPr lang="en-US" altLang="en-US" sz="2953" b="1" i="1">
                <a:solidFill>
                  <a:srgbClr val="FF0000"/>
                </a:solidFill>
              </a:rPr>
              <a:t>Joint Camp</a:t>
            </a:r>
            <a:r>
              <a:rPr lang="en-US" altLang="en-US" sz="2953">
                <a:solidFill>
                  <a:srgbClr val="FF0000"/>
                </a:solidFill>
              </a:rPr>
              <a:t>”</a:t>
            </a:r>
          </a:p>
        </p:txBody>
      </p:sp>
      <p:sp>
        <p:nvSpPr>
          <p:cNvPr id="6" name="&quot;No&quot; Symbol 5"/>
          <p:cNvSpPr/>
          <p:nvPr/>
        </p:nvSpPr>
        <p:spPr bwMode="auto">
          <a:xfrm>
            <a:off x="7010921" y="3550667"/>
            <a:ext cx="1920999" cy="1967880"/>
          </a:xfrm>
          <a:prstGeom prst="noSmoking">
            <a:avLst/>
          </a:prstGeom>
          <a:noFill/>
          <a:ln w="19050">
            <a:solidFill>
              <a:srgbClr val="FF0000"/>
            </a:solidFill>
          </a:ln>
          <a:effectLst/>
          <a:extLst/>
        </p:spPr>
        <p:txBody>
          <a:bodyPr/>
          <a:lstStyle/>
          <a:p>
            <a:pPr algn="ctr" eaLnBrk="1" hangingPunct="1">
              <a:defRPr/>
            </a:pPr>
            <a:endParaRPr lang="en-US" sz="2953">
              <a:solidFill>
                <a:srgbClr val="FFFFFF"/>
              </a:solidFill>
              <a:latin typeface="Gill Sans" charset="0"/>
              <a:ea typeface="ヒラギノ角ゴ ProN W3" charset="-128"/>
              <a:sym typeface="Gill Sans" charset="0"/>
            </a:endParaRPr>
          </a:p>
        </p:txBody>
      </p:sp>
      <p:sp>
        <p:nvSpPr>
          <p:cNvPr id="8" name="TextBox 7"/>
          <p:cNvSpPr txBox="1">
            <a:spLocks noChangeArrowheads="1"/>
          </p:cNvSpPr>
          <p:nvPr/>
        </p:nvSpPr>
        <p:spPr bwMode="auto">
          <a:xfrm rot="-3002660">
            <a:off x="130255" y="4294099"/>
            <a:ext cx="2438488" cy="100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r>
              <a:rPr lang="en-US" altLang="en-US" sz="2953">
                <a:solidFill>
                  <a:srgbClr val="FF0000"/>
                </a:solidFill>
              </a:rPr>
              <a:t>“</a:t>
            </a:r>
            <a:r>
              <a:rPr lang="en-US" altLang="en-US" sz="2953" b="1" i="1">
                <a:solidFill>
                  <a:srgbClr val="FF0000"/>
                </a:solidFill>
              </a:rPr>
              <a:t>Surg Clinic</a:t>
            </a:r>
            <a:r>
              <a:rPr lang="en-US" altLang="en-US" sz="2953">
                <a:solidFill>
                  <a:srgbClr val="FF0000"/>
                </a:solidFill>
              </a:rPr>
              <a:t>”</a:t>
            </a:r>
          </a:p>
          <a:p>
            <a:endParaRPr lang="en-US" altLang="en-US" sz="2953" b="1"/>
          </a:p>
        </p:txBody>
      </p:sp>
    </p:spTree>
    <p:extLst>
      <p:ext uri="{BB962C8B-B14F-4D97-AF65-F5344CB8AC3E}">
        <p14:creationId xmlns:p14="http://schemas.microsoft.com/office/powerpoint/2010/main" val="3198847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21">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25">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25">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072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488" y="1982391"/>
            <a:ext cx="7875984" cy="4018359"/>
          </a:xfrm>
          <a:extLst>
            <a:ext uri="{FAA26D3D-D897-4be2-8F04-BA451C77F1D7}">
              <ma14:placeholderFlag xmlns:ma14="http://schemas.microsoft.com/office/mac/drawingml/2011/main" xmlns="" val="1"/>
            </a:ext>
          </a:extLst>
        </p:spPr>
        <p:txBody>
          <a:bodyPr/>
          <a:lstStyle/>
          <a:p>
            <a:pPr marL="187517" indent="0">
              <a:buNone/>
            </a:pPr>
            <a:r>
              <a:rPr lang="en-US" altLang="en-US" sz="4219" b="1"/>
              <a:t>Cohort #1-  </a:t>
            </a:r>
            <a:r>
              <a:rPr lang="en-US" altLang="en-US" b="1" smtClean="0"/>
              <a:t>6 pairs</a:t>
            </a:r>
          </a:p>
          <a:p>
            <a:pPr lvl="1">
              <a:buFont typeface="Wingdings" panose="05000000000000000000" pitchFamily="2" charset="2"/>
              <a:buChar char="ü"/>
            </a:pPr>
            <a:r>
              <a:rPr lang="en-US" altLang="en-US" smtClean="0"/>
              <a:t>3 pairs dropped out in the first 2 weeks</a:t>
            </a:r>
          </a:p>
          <a:p>
            <a:pPr lvl="1">
              <a:buFont typeface="Wingdings" panose="05000000000000000000" pitchFamily="2" charset="2"/>
              <a:buChar char="ü"/>
            </a:pPr>
            <a:r>
              <a:rPr lang="en-US" altLang="en-US" smtClean="0"/>
              <a:t>3 pairs continued for the duration (&gt;1 yr)</a:t>
            </a:r>
          </a:p>
          <a:p>
            <a:pPr marL="187517" indent="0">
              <a:buNone/>
            </a:pPr>
            <a:endParaRPr lang="en-US" altLang="en-US" sz="4219" b="1"/>
          </a:p>
          <a:p>
            <a:pPr marL="187517" indent="0">
              <a:buNone/>
            </a:pPr>
            <a:r>
              <a:rPr lang="en-US" altLang="en-US" sz="4219" b="1"/>
              <a:t>Cohort #2-  </a:t>
            </a:r>
            <a:r>
              <a:rPr lang="en-US" altLang="en-US" b="1" smtClean="0"/>
              <a:t>6 pairs </a:t>
            </a:r>
            <a:r>
              <a:rPr lang="en-US" altLang="en-US" smtClean="0"/>
              <a:t>from Feb-April </a:t>
            </a:r>
            <a:r>
              <a:rPr lang="mr-IN" altLang="en-US" smtClean="0"/>
              <a:t>’</a:t>
            </a:r>
            <a:r>
              <a:rPr lang="en-US" altLang="en-US" smtClean="0"/>
              <a:t>16          		(also had 20 consent but DNS)</a:t>
            </a:r>
          </a:p>
          <a:p>
            <a:pPr lvl="1">
              <a:buFont typeface="Wingdings" panose="05000000000000000000" pitchFamily="2" charset="2"/>
              <a:buChar char="ü"/>
            </a:pPr>
            <a:r>
              <a:rPr lang="en-US" altLang="en-US" smtClean="0"/>
              <a:t>3 pairs dropped out in the first 2 weeks</a:t>
            </a:r>
          </a:p>
          <a:p>
            <a:pPr lvl="1">
              <a:buFont typeface="Wingdings" panose="05000000000000000000" pitchFamily="2" charset="2"/>
              <a:buChar char="ü"/>
            </a:pPr>
            <a:r>
              <a:rPr lang="en-US" altLang="en-US" smtClean="0"/>
              <a:t>3 pairs &gt;1/2 way thru (&gt;6 mos)</a:t>
            </a:r>
          </a:p>
          <a:p>
            <a:pPr lvl="1"/>
            <a:endParaRPr lang="en-US" altLang="en-US" smtClean="0"/>
          </a:p>
          <a:p>
            <a:pPr marL="187517" indent="0"/>
            <a:endParaRPr lang="en-US" altLang="en-US" smtClean="0"/>
          </a:p>
        </p:txBody>
      </p:sp>
      <p:pic>
        <p:nvPicPr>
          <p:cNvPr id="27650" name="Picture 3" descr="U Health_horizontal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5953" y="6296547"/>
            <a:ext cx="987847" cy="26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007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525963"/>
          </a:xfrm>
        </p:spPr>
        <p:txBody>
          <a:bodyPr>
            <a:normAutofit/>
          </a:bodyPr>
          <a:lstStyle/>
          <a:p>
            <a:pPr marL="0" indent="0">
              <a:buNone/>
            </a:pPr>
            <a:r>
              <a:rPr lang="en-US" sz="4000" u="sng" dirty="0"/>
              <a:t>Poster Session</a:t>
            </a:r>
          </a:p>
          <a:p>
            <a:pPr marL="0" indent="0">
              <a:buNone/>
            </a:pPr>
            <a:endParaRPr lang="en-US" u="sng" dirty="0"/>
          </a:p>
          <a:p>
            <a:pPr marL="0" indent="0">
              <a:buNone/>
            </a:pPr>
            <a:r>
              <a:rPr lang="en-US" sz="4000" u="sng" dirty="0"/>
              <a:t>Presentation &amp; Discussion</a:t>
            </a:r>
          </a:p>
          <a:p>
            <a:pPr marL="0" indent="0">
              <a:buNone/>
            </a:pPr>
            <a:r>
              <a:rPr lang="en-US" sz="2800" i="1" dirty="0"/>
              <a:t>      Challenges in recruiting families for health research</a:t>
            </a:r>
          </a:p>
          <a:p>
            <a:pPr marL="0" indent="0">
              <a:buNone/>
            </a:pPr>
            <a:endParaRPr lang="en-US" sz="2800" i="1" dirty="0"/>
          </a:p>
          <a:p>
            <a:pPr marL="0" indent="0">
              <a:buNone/>
            </a:pPr>
            <a:r>
              <a:rPr lang="en-US" sz="3600" u="sng" dirty="0"/>
              <a:t>Introducing the 2017 Pilot Grant Awardees</a:t>
            </a:r>
          </a:p>
          <a:p>
            <a:pPr marL="0" indent="0">
              <a:buNone/>
            </a:pPr>
            <a:endParaRPr lang="en-US" sz="2800" i="1" dirty="0"/>
          </a:p>
          <a:p>
            <a:pPr marL="0" indent="0">
              <a:buNone/>
            </a:pPr>
            <a:endParaRPr lang="en-US" sz="2800" i="1" dirty="0"/>
          </a:p>
          <a:p>
            <a:pPr marL="0" indent="0">
              <a:buNone/>
            </a:pPr>
            <a:endParaRPr lang="en-US" sz="2800" i="1" dirty="0"/>
          </a:p>
        </p:txBody>
      </p:sp>
      <p:sp>
        <p:nvSpPr>
          <p:cNvPr id="4" name="TextBox 3"/>
          <p:cNvSpPr txBox="1"/>
          <p:nvPr/>
        </p:nvSpPr>
        <p:spPr>
          <a:xfrm>
            <a:off x="6477000" y="152400"/>
            <a:ext cx="4800600" cy="400110"/>
          </a:xfrm>
          <a:prstGeom prst="rect">
            <a:avLst/>
          </a:prstGeom>
          <a:noFill/>
        </p:spPr>
        <p:txBody>
          <a:bodyPr wrap="square" rtlCol="0">
            <a:spAutoFit/>
          </a:bodyPr>
          <a:lstStyle/>
          <a:p>
            <a:r>
              <a:rPr lang="en-US" sz="2000" i="1" dirty="0"/>
              <a:t>Today’s Agenda</a:t>
            </a:r>
          </a:p>
        </p:txBody>
      </p:sp>
    </p:spTree>
    <p:extLst>
      <p:ext uri="{BB962C8B-B14F-4D97-AF65-F5344CB8AC3E}">
        <p14:creationId xmlns:p14="http://schemas.microsoft.com/office/powerpoint/2010/main" val="935140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2" y="224359"/>
            <a:ext cx="9108281" cy="836042"/>
          </a:xfrm>
          <a:extLst>
            <a:ext uri="{FAA26D3D-D897-4be2-8F04-BA451C77F1D7}">
              <ma14:placeholderFlag xmlns:ma14="http://schemas.microsoft.com/office/mac/drawingml/2011/main" xmlns="" val="1"/>
            </a:ext>
          </a:extLst>
        </p:spPr>
        <p:txBody>
          <a:bodyPr/>
          <a:lstStyle/>
          <a:p>
            <a:pPr>
              <a:defRPr/>
            </a:pPr>
            <a:r>
              <a:rPr lang="en-US" sz="3375" b="1" dirty="0"/>
              <a:t>Preliminary Effects</a:t>
            </a:r>
            <a:r>
              <a:rPr lang="mr-IN" sz="3375" b="1" dirty="0"/>
              <a:t>…</a:t>
            </a:r>
            <a:r>
              <a:rPr lang="en-US" sz="3375" b="1" dirty="0"/>
              <a:t>and Feasibility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4427" y="1388567"/>
            <a:ext cx="3402211" cy="1881932"/>
          </a:xfrm>
          <a:ln w="50800">
            <a:solidFill>
              <a:srgbClr val="C00000"/>
            </a:solidFill>
            <a:miter lim="800000"/>
            <a:headEnd/>
            <a:tailEnd/>
          </a:ln>
          <a:extLst>
            <a:ext uri="{FAA26D3D-D897-4be2-8F04-BA451C77F1D7}">
              <ma14:placeholderFlag xmlns:ma14="http://schemas.microsoft.com/office/mac/drawingml/2011/main" xmlns="" val="1"/>
            </a:ext>
          </a:extLst>
        </p:spPr>
      </p:pic>
      <p:sp>
        <p:nvSpPr>
          <p:cNvPr id="29699" name="Rectangle 4"/>
          <p:cNvSpPr>
            <a:spLocks noChangeArrowheads="1"/>
          </p:cNvSpPr>
          <p:nvPr/>
        </p:nvSpPr>
        <p:spPr bwMode="auto">
          <a:xfrm>
            <a:off x="2532683" y="2870895"/>
            <a:ext cx="4165699" cy="5715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ctr" eaLnBrk="1" hangingPunct="1"/>
            <a:endParaRPr lang="en-US" altLang="en-US" sz="2953"/>
          </a:p>
        </p:txBody>
      </p:sp>
      <p:sp>
        <p:nvSpPr>
          <p:cNvPr id="34820" name="TextBox 5"/>
          <p:cNvSpPr txBox="1">
            <a:spLocks noChangeArrowheads="1"/>
          </p:cNvSpPr>
          <p:nvPr/>
        </p:nvSpPr>
        <p:spPr bwMode="auto">
          <a:xfrm>
            <a:off x="795859" y="3857625"/>
            <a:ext cx="8348141" cy="203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r>
              <a:rPr lang="en-US" altLang="en-US" sz="2531" b="1" i="1"/>
              <a:t>Lifestyle intervention with TKA recipients/partners</a:t>
            </a:r>
          </a:p>
          <a:p>
            <a:r>
              <a:rPr lang="en-US" altLang="en-US" sz="2531" i="1"/>
              <a:t>	+/-- </a:t>
            </a:r>
            <a:r>
              <a:rPr lang="en-US" altLang="en-US" sz="2531" i="1" u="sng"/>
              <a:t>body weight </a:t>
            </a:r>
            <a:r>
              <a:rPr lang="en-US" altLang="en-US" sz="2531" i="1"/>
              <a:t>after surgery</a:t>
            </a:r>
            <a:endParaRPr lang="en-US" altLang="en-US" sz="2531"/>
          </a:p>
          <a:p>
            <a:r>
              <a:rPr lang="en-US" altLang="en-US" sz="2531" i="1"/>
              <a:t>	+/-- level of </a:t>
            </a:r>
            <a:r>
              <a:rPr lang="en-US" altLang="en-US" sz="2531" i="1" u="sng"/>
              <a:t>physical activity</a:t>
            </a:r>
            <a:r>
              <a:rPr lang="en-US" altLang="en-US" sz="2531" i="1"/>
              <a:t> after surgery</a:t>
            </a:r>
          </a:p>
          <a:p>
            <a:endParaRPr lang="en-US" altLang="en-US" sz="2531" i="1"/>
          </a:p>
          <a:p>
            <a:r>
              <a:rPr lang="en-US" altLang="en-US" sz="2531" i="1"/>
              <a:t>	</a:t>
            </a:r>
            <a:endParaRPr lang="en-US" altLang="en-US" sz="2953"/>
          </a:p>
        </p:txBody>
      </p:sp>
      <p:pic>
        <p:nvPicPr>
          <p:cNvPr id="29701" name="Picture 5" descr="U Health_horizontal_cmy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5953" y="6296547"/>
            <a:ext cx="987847" cy="26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5089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926" y="1714500"/>
            <a:ext cx="7647161" cy="4125516"/>
          </a:xfrm>
          <a:prstGeom prst="rect">
            <a:avLst/>
          </a:prstGeom>
          <a:noFill/>
          <a:ln w="508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31746" name="Rectangle 1"/>
          <p:cNvSpPr>
            <a:spLocks noChangeArrowheads="1"/>
          </p:cNvSpPr>
          <p:nvPr/>
        </p:nvSpPr>
        <p:spPr bwMode="auto">
          <a:xfrm>
            <a:off x="855018" y="910828"/>
            <a:ext cx="7661672"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r>
              <a:rPr lang="en-US" altLang="en-US" sz="3375" b="1"/>
              <a:t>Preliminary</a:t>
            </a:r>
            <a:r>
              <a:rPr lang="en-US" altLang="en-US" sz="3094" b="1"/>
              <a:t> Effects</a:t>
            </a:r>
            <a:r>
              <a:rPr lang="mr-IN" altLang="en-US" sz="3094" b="1"/>
              <a:t>…</a:t>
            </a:r>
            <a:r>
              <a:rPr lang="en-US" altLang="en-US" sz="3094" b="1"/>
              <a:t>and Feasibility</a:t>
            </a:r>
            <a:endParaRPr lang="en-US" altLang="en-US" sz="2953"/>
          </a:p>
        </p:txBody>
      </p:sp>
    </p:spTree>
    <p:extLst>
      <p:ext uri="{BB962C8B-B14F-4D97-AF65-F5344CB8AC3E}">
        <p14:creationId xmlns:p14="http://schemas.microsoft.com/office/powerpoint/2010/main" val="19490719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0140" y="1432099"/>
            <a:ext cx="7358063" cy="1339453"/>
          </a:xfrm>
          <a:extLst>
            <a:ext uri="{FAA26D3D-D897-4be2-8F04-BA451C77F1D7}">
              <ma14:placeholderFlag xmlns:ma14="http://schemas.microsoft.com/office/mac/drawingml/2011/main" xmlns="" val="1"/>
            </a:ext>
          </a:extLst>
        </p:spPr>
        <p:txBody>
          <a:bodyPr/>
          <a:lstStyle/>
          <a:p>
            <a:pPr eaLnBrk="1" hangingPunct="1">
              <a:defRPr/>
            </a:pPr>
            <a:r>
              <a:rPr lang="en-US" sz="2812" b="1" u="sng" dirty="0"/>
              <a:t>Rehabilitation Research Resource to Enhance Clinical Trials Workshop </a:t>
            </a:r>
            <a:r>
              <a:rPr lang="en-US" sz="1969" u="sng" dirty="0"/>
              <a:t>(Sept, ‘16) </a:t>
            </a:r>
          </a:p>
        </p:txBody>
      </p:sp>
      <p:sp>
        <p:nvSpPr>
          <p:cNvPr id="3" name="Content Placeholder 2"/>
          <p:cNvSpPr>
            <a:spLocks noGrp="1"/>
          </p:cNvSpPr>
          <p:nvPr>
            <p:ph idx="1"/>
          </p:nvPr>
        </p:nvSpPr>
        <p:spPr>
          <a:xfrm>
            <a:off x="760140" y="3000375"/>
            <a:ext cx="7536656" cy="2375297"/>
          </a:xfrm>
          <a:extLst>
            <a:ext uri="{FAA26D3D-D897-4be2-8F04-BA451C77F1D7}">
              <ma14:placeholderFlag xmlns:ma14="http://schemas.microsoft.com/office/mac/drawingml/2011/main" xmlns="" val="1"/>
            </a:ext>
          </a:extLst>
        </p:spPr>
        <p:txBody>
          <a:bodyPr/>
          <a:lstStyle/>
          <a:p>
            <a:pPr eaLnBrk="1" hangingPunct="1">
              <a:defRPr/>
            </a:pPr>
            <a:r>
              <a:rPr lang="en-US" dirty="0"/>
              <a:t>K</a:t>
            </a:r>
            <a:r>
              <a:rPr lang="en-US" dirty="0" smtClean="0"/>
              <a:t>eeping health care providers and clinical staff on point regarding </a:t>
            </a:r>
            <a:r>
              <a:rPr lang="en-US" u="sng" dirty="0" smtClean="0"/>
              <a:t>RECRUITMENT</a:t>
            </a:r>
          </a:p>
          <a:p>
            <a:pPr eaLnBrk="1" hangingPunct="1">
              <a:defRPr/>
            </a:pPr>
            <a:r>
              <a:rPr lang="en-US" dirty="0"/>
              <a:t>U</a:t>
            </a:r>
            <a:r>
              <a:rPr lang="en-US" dirty="0" smtClean="0"/>
              <a:t>tilizing incentives and assistance in transportation/child care in </a:t>
            </a:r>
            <a:r>
              <a:rPr lang="en-US" u="sng" dirty="0" smtClean="0"/>
              <a:t>RETENTION</a:t>
            </a:r>
          </a:p>
        </p:txBody>
      </p:sp>
      <p:pic>
        <p:nvPicPr>
          <p:cNvPr id="32771" name="Picture 3" descr="U Health_horizontal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5953" y="6296547"/>
            <a:ext cx="987847" cy="26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043" y="438671"/>
            <a:ext cx="7207374" cy="1065981"/>
          </a:xfrm>
          <a:prstGeom prst="rect">
            <a:avLst/>
          </a:prstGeom>
          <a:noFill/>
          <a:ln w="508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51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5078" y="358304"/>
            <a:ext cx="7358063" cy="1339453"/>
          </a:xfrm>
          <a:extLst>
            <a:ext uri="{FAA26D3D-D897-4be2-8F04-BA451C77F1D7}">
              <ma14:placeholderFlag xmlns:ma14="http://schemas.microsoft.com/office/mac/drawingml/2011/main" xmlns="" val="1"/>
            </a:ext>
          </a:extLst>
        </p:spPr>
        <p:txBody>
          <a:bodyPr/>
          <a:lstStyle/>
          <a:p>
            <a:r>
              <a:rPr lang="en-US" altLang="en-US" b="1" smtClean="0"/>
              <a:t>Recruitment Musings</a:t>
            </a:r>
            <a:r>
              <a:rPr lang="mr-IN" altLang="en-US" smtClean="0"/>
              <a:t>…</a:t>
            </a:r>
            <a:endParaRPr lang="en-US" altLang="en-US"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3519" y="373931"/>
            <a:ext cx="2250281" cy="1770311"/>
          </a:xfrm>
          <a:ln w="50800">
            <a:solidFill>
              <a:srgbClr val="C00000"/>
            </a:solidFill>
            <a:miter lim="800000"/>
            <a:headEnd/>
            <a:tailEnd/>
          </a:ln>
          <a:extLst>
            <a:ext uri="{FAA26D3D-D897-4be2-8F04-BA451C77F1D7}">
              <ma14:placeholderFlag xmlns:ma14="http://schemas.microsoft.com/office/mac/drawingml/2011/main" xmlns="" val="1"/>
            </a:ext>
          </a:extLst>
        </p:spPr>
      </p:pic>
      <p:pic>
        <p:nvPicPr>
          <p:cNvPr id="34819" name="Picture 5" descr="U Health_horizontal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5953" y="6296547"/>
            <a:ext cx="987847" cy="26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2"/>
          <p:cNvSpPr txBox="1">
            <a:spLocks noChangeArrowheads="1"/>
          </p:cNvSpPr>
          <p:nvPr/>
        </p:nvSpPr>
        <p:spPr bwMode="auto">
          <a:xfrm>
            <a:off x="339328" y="2021606"/>
            <a:ext cx="9054703" cy="595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4200">
                <a:solidFill>
                  <a:srgbClr val="FFFFFF"/>
                </a:solidFill>
                <a:latin typeface="Gill Sans" charset="0"/>
                <a:ea typeface="ヒラギノ角ゴ ProN W3" charset="-128"/>
                <a:cs typeface="ヒラギノ角ゴ ProN W3" charset="-128"/>
                <a:sym typeface="Gill Sans" charset="0"/>
              </a:defRPr>
            </a:lvl1pPr>
            <a:lvl2pPr marL="742950" indent="-285750">
              <a:defRPr sz="4200">
                <a:solidFill>
                  <a:srgbClr val="FFFFFF"/>
                </a:solidFill>
                <a:latin typeface="Gill Sans" charset="0"/>
                <a:ea typeface="ヒラギノ角ゴ ProN W3" charset="-128"/>
                <a:cs typeface="ヒラギノ角ゴ ProN W3" charset="-128"/>
                <a:sym typeface="Gill Sans" charset="0"/>
              </a:defRPr>
            </a:lvl2pPr>
            <a:lvl3pPr marL="1143000" indent="-228600">
              <a:defRPr sz="4200">
                <a:solidFill>
                  <a:srgbClr val="FFFFFF"/>
                </a:solidFill>
                <a:latin typeface="Gill Sans" charset="0"/>
                <a:ea typeface="ヒラギノ角ゴ ProN W3" charset="-128"/>
                <a:cs typeface="ヒラギノ角ゴ ProN W3" charset="-128"/>
                <a:sym typeface="Gill Sans" charset="0"/>
              </a:defRPr>
            </a:lvl3pPr>
            <a:lvl4pPr marL="1600200" indent="-228600">
              <a:defRPr sz="4200">
                <a:solidFill>
                  <a:srgbClr val="FFFFFF"/>
                </a:solidFill>
                <a:latin typeface="Gill Sans" charset="0"/>
                <a:ea typeface="ヒラギノ角ゴ ProN W3" charset="-128"/>
                <a:cs typeface="ヒラギノ角ゴ ProN W3" charset="-128"/>
                <a:sym typeface="Gill Sans" charset="0"/>
              </a:defRPr>
            </a:lvl4pPr>
            <a:lvl5pPr marL="2057400" indent="-228600">
              <a:defRPr sz="4200">
                <a:solidFill>
                  <a:srgbClr val="FFFFFF"/>
                </a:solidFill>
                <a:latin typeface="Gill Sans" charset="0"/>
                <a:ea typeface="ヒラギノ角ゴ ProN W3" charset="-128"/>
                <a:cs typeface="ヒラギノ角ゴ ProN W3" charset="-128"/>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128"/>
                <a:cs typeface="ヒラギノ角ゴ ProN W3" charset="-128"/>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128"/>
                <a:cs typeface="ヒラギノ角ゴ ProN W3" charset="-128"/>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128"/>
                <a:cs typeface="ヒラギノ角ゴ ProN W3" charset="-128"/>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128"/>
                <a:cs typeface="ヒラギノ角ゴ ProN W3" charset="-128"/>
                <a:sym typeface="Gill Sans" charset="0"/>
              </a:defRPr>
            </a:lvl9pPr>
          </a:lstStyle>
          <a:p>
            <a:pPr>
              <a:spcBef>
                <a:spcPts val="422"/>
              </a:spcBef>
              <a:buFont typeface="Arial" charset="0"/>
              <a:buChar char="•"/>
              <a:defRPr/>
            </a:pPr>
            <a:r>
              <a:rPr lang="en-US" altLang="x-none" sz="2953" b="1" dirty="0"/>
              <a:t>Aiming high is OK</a:t>
            </a:r>
            <a:r>
              <a:rPr lang="mr-IN" altLang="x-none" sz="2953" b="1" dirty="0"/>
              <a:t>…</a:t>
            </a:r>
            <a:endParaRPr lang="en-US" altLang="x-none" sz="2953" b="1" dirty="0"/>
          </a:p>
          <a:p>
            <a:pPr marL="964372" lvl="3" indent="0">
              <a:spcBef>
                <a:spcPts val="422"/>
              </a:spcBef>
              <a:defRPr/>
            </a:pPr>
            <a:r>
              <a:rPr lang="mr-IN" altLang="x-none" sz="2953" dirty="0"/>
              <a:t>…</a:t>
            </a:r>
            <a:r>
              <a:rPr lang="en-US" altLang="x-none" sz="2953" dirty="0"/>
              <a:t>but be patient, respectful and nimble           </a:t>
            </a:r>
          </a:p>
          <a:p>
            <a:pPr marL="964372" lvl="3" indent="0">
              <a:spcBef>
                <a:spcPts val="422"/>
              </a:spcBef>
              <a:defRPr/>
            </a:pPr>
            <a:r>
              <a:rPr lang="mr-IN" altLang="x-none" sz="2953" dirty="0"/>
              <a:t>…</a:t>
            </a:r>
            <a:r>
              <a:rPr lang="en-US" altLang="x-none" sz="2953" dirty="0"/>
              <a:t>recruiting 2 can be harder than 1</a:t>
            </a:r>
          </a:p>
          <a:p>
            <a:pPr marL="964372" lvl="3" indent="0">
              <a:spcBef>
                <a:spcPts val="422"/>
              </a:spcBef>
              <a:defRPr/>
            </a:pPr>
            <a:r>
              <a:rPr lang="mr-IN" altLang="x-none" sz="2953" dirty="0"/>
              <a:t>…</a:t>
            </a:r>
            <a:r>
              <a:rPr lang="en-US" altLang="x-none" sz="2953" dirty="0"/>
              <a:t>don’t underestimate health beliefs &amp; priorities</a:t>
            </a:r>
          </a:p>
          <a:p>
            <a:pPr marL="1607287" lvl="5" indent="0">
              <a:spcBef>
                <a:spcPts val="422"/>
              </a:spcBef>
              <a:defRPr/>
            </a:pPr>
            <a:r>
              <a:rPr lang="en-US" altLang="x-none" sz="2953" dirty="0"/>
              <a:t>		HEALTH IS A TOUGH SELL</a:t>
            </a:r>
          </a:p>
          <a:p>
            <a:pPr>
              <a:spcBef>
                <a:spcPts val="422"/>
              </a:spcBef>
              <a:buFont typeface="Arial" charset="0"/>
              <a:buChar char="•"/>
              <a:defRPr/>
            </a:pPr>
            <a:r>
              <a:rPr lang="en-US" altLang="x-none" sz="2953" b="1" dirty="0"/>
              <a:t>Good/bad news</a:t>
            </a:r>
            <a:r>
              <a:rPr lang="mr-IN" altLang="x-none" sz="2953" b="1" dirty="0"/>
              <a:t>…</a:t>
            </a:r>
            <a:endParaRPr lang="en-US" altLang="x-none" sz="2953" b="1" dirty="0"/>
          </a:p>
          <a:p>
            <a:pPr marL="964372" lvl="3" indent="0">
              <a:spcBef>
                <a:spcPts val="422"/>
              </a:spcBef>
              <a:defRPr/>
            </a:pPr>
            <a:r>
              <a:rPr lang="mr-IN" altLang="x-none" sz="2953" dirty="0"/>
              <a:t>…</a:t>
            </a:r>
            <a:r>
              <a:rPr lang="en-US" altLang="x-none" sz="2953" dirty="0"/>
              <a:t>long-term interventions &amp; f/u</a:t>
            </a:r>
          </a:p>
          <a:p>
            <a:pPr marL="964372" lvl="3" indent="0">
              <a:spcBef>
                <a:spcPts val="422"/>
              </a:spcBef>
              <a:defRPr/>
            </a:pPr>
            <a:r>
              <a:rPr lang="mr-IN" altLang="x-none" sz="2953" dirty="0"/>
              <a:t>…</a:t>
            </a:r>
            <a:r>
              <a:rPr lang="en-US" altLang="x-none" sz="2953" dirty="0"/>
              <a:t>early effects sizes </a:t>
            </a:r>
          </a:p>
          <a:p>
            <a:pPr marL="964372" lvl="3" indent="0">
              <a:spcBef>
                <a:spcPts val="422"/>
              </a:spcBef>
              <a:defRPr/>
            </a:pPr>
            <a:r>
              <a:rPr lang="mr-IN" altLang="x-none" sz="2953" dirty="0"/>
              <a:t>…</a:t>
            </a:r>
            <a:r>
              <a:rPr lang="en-US" altLang="x-none" sz="2953" dirty="0"/>
              <a:t>translation and pragmatism </a:t>
            </a:r>
          </a:p>
          <a:p>
            <a:pPr>
              <a:defRPr/>
            </a:pPr>
            <a:endParaRPr lang="en-US" altLang="x-none" sz="2953" dirty="0"/>
          </a:p>
          <a:p>
            <a:pPr>
              <a:defRPr/>
            </a:pPr>
            <a:endParaRPr lang="en-US" altLang="x-none" sz="2953" dirty="0"/>
          </a:p>
          <a:p>
            <a:pPr>
              <a:defRPr/>
            </a:pPr>
            <a:r>
              <a:rPr lang="en-US" altLang="x-none" sz="2953" dirty="0"/>
              <a:t> </a:t>
            </a:r>
          </a:p>
        </p:txBody>
      </p:sp>
    </p:spTree>
    <p:extLst>
      <p:ext uri="{BB962C8B-B14F-4D97-AF65-F5344CB8AC3E}">
        <p14:creationId xmlns:p14="http://schemas.microsoft.com/office/powerpoint/2010/main" val="120952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313"/>
            <a:ext cx="9394031" cy="1339453"/>
          </a:xfrm>
          <a:extLst>
            <a:ext uri="{FAA26D3D-D897-4be2-8F04-BA451C77F1D7}">
              <ma14:placeholderFlag xmlns:ma14="http://schemas.microsoft.com/office/mac/drawingml/2011/main" xmlns="" val="1"/>
            </a:ext>
          </a:extLst>
        </p:spPr>
        <p:txBody>
          <a:bodyPr/>
          <a:lstStyle/>
          <a:p>
            <a:r>
              <a:rPr lang="en-US" altLang="en-US" sz="4219" b="1"/>
              <a:t>My Friend’s Mom and “Success”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4375" y="1553766"/>
            <a:ext cx="2390924" cy="3597548"/>
          </a:xfrm>
          <a:ln w="50800">
            <a:solidFill>
              <a:srgbClr val="C00000"/>
            </a:solidFill>
            <a:miter lim="800000"/>
            <a:headEnd/>
            <a:tailEnd/>
          </a:ln>
          <a:extLst>
            <a:ext uri="{FAA26D3D-D897-4be2-8F04-BA451C77F1D7}">
              <ma14:placeholderFlag xmlns:ma14="http://schemas.microsoft.com/office/mac/drawingml/2011/main" xmlns="" val="1"/>
            </a:ext>
          </a:extLst>
        </p:spPr>
      </p:pic>
      <p:pic>
        <p:nvPicPr>
          <p:cNvPr id="35843" name="Picture 3" descr="U Health_horizontal_cmy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5953" y="6296547"/>
            <a:ext cx="987847" cy="26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4"/>
          <p:cNvSpPr txBox="1">
            <a:spLocks noChangeArrowheads="1"/>
          </p:cNvSpPr>
          <p:nvPr/>
        </p:nvSpPr>
        <p:spPr bwMode="auto">
          <a:xfrm>
            <a:off x="3875484" y="1982391"/>
            <a:ext cx="4738316"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ctr"/>
            <a:r>
              <a:rPr lang="en-US" altLang="en-US" sz="3375" i="1"/>
              <a:t>“Paul</a:t>
            </a:r>
            <a:r>
              <a:rPr lang="mr-IN" altLang="en-US" sz="3375" i="1"/>
              <a:t>…</a:t>
            </a:r>
            <a:r>
              <a:rPr lang="en-US" altLang="en-US" sz="3375" i="1"/>
              <a:t>If you want to be successful in life you might want to consider lowering your goals”</a:t>
            </a:r>
          </a:p>
        </p:txBody>
      </p:sp>
      <p:sp>
        <p:nvSpPr>
          <p:cNvPr id="6" name="TextBox 5"/>
          <p:cNvSpPr txBox="1">
            <a:spLocks noChangeArrowheads="1"/>
          </p:cNvSpPr>
          <p:nvPr/>
        </p:nvSpPr>
        <p:spPr bwMode="auto">
          <a:xfrm>
            <a:off x="3400186" y="4431358"/>
            <a:ext cx="5558316" cy="145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FFFFFF"/>
                </a:solidFill>
                <a:latin typeface="Gill Sans" charset="0"/>
                <a:ea typeface="ヒラギノ角ゴ ProN W3" charset="0"/>
                <a:cs typeface="ヒラギノ角ゴ ProN W3" charset="0"/>
                <a:sym typeface="Gill Sans" charset="0"/>
              </a:defRPr>
            </a:lvl1pPr>
            <a:lvl2pPr marL="742950" indent="-285750">
              <a:defRPr sz="4200">
                <a:solidFill>
                  <a:srgbClr val="FFFFFF"/>
                </a:solidFill>
                <a:latin typeface="Gill Sans" charset="0"/>
                <a:ea typeface="ヒラギノ角ゴ ProN W3" charset="0"/>
                <a:cs typeface="ヒラギノ角ゴ ProN W3" charset="0"/>
                <a:sym typeface="Gill Sans" charset="0"/>
              </a:defRPr>
            </a:lvl2pPr>
            <a:lvl3pPr marL="1143000" indent="-228600">
              <a:defRPr sz="4200">
                <a:solidFill>
                  <a:srgbClr val="FFFFFF"/>
                </a:solidFill>
                <a:latin typeface="Gill Sans" charset="0"/>
                <a:ea typeface="ヒラギノ角ゴ ProN W3" charset="0"/>
                <a:cs typeface="ヒラギノ角ゴ ProN W3" charset="0"/>
                <a:sym typeface="Gill Sans" charset="0"/>
              </a:defRPr>
            </a:lvl3pPr>
            <a:lvl4pPr marL="1600200" indent="-228600">
              <a:defRPr sz="4200">
                <a:solidFill>
                  <a:srgbClr val="FFFFFF"/>
                </a:solidFill>
                <a:latin typeface="Gill Sans" charset="0"/>
                <a:ea typeface="ヒラギノ角ゴ ProN W3" charset="0"/>
                <a:cs typeface="ヒラギノ角ゴ ProN W3" charset="0"/>
                <a:sym typeface="Gill Sans" charset="0"/>
              </a:defRPr>
            </a:lvl4pPr>
            <a:lvl5pPr marL="2057400" indent="-228600">
              <a:defRPr sz="4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algn="ctr"/>
            <a:r>
              <a:rPr lang="en-US" altLang="en-US" sz="2953" b="1"/>
              <a:t>Projected Participant Accrual </a:t>
            </a:r>
          </a:p>
          <a:p>
            <a:pPr algn="ctr"/>
            <a:r>
              <a:rPr lang="en-US" altLang="en-US" sz="2953" b="1"/>
              <a:t>and/or</a:t>
            </a:r>
          </a:p>
          <a:p>
            <a:pPr algn="ctr"/>
            <a:r>
              <a:rPr lang="en-US" altLang="en-US" sz="2953" b="1"/>
              <a:t>Recruitment Duration</a:t>
            </a:r>
          </a:p>
        </p:txBody>
      </p:sp>
    </p:spTree>
    <p:extLst>
      <p:ext uri="{BB962C8B-B14F-4D97-AF65-F5344CB8AC3E}">
        <p14:creationId xmlns:p14="http://schemas.microsoft.com/office/powerpoint/2010/main" val="2935028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72" y="25673"/>
            <a:ext cx="8911828" cy="1339453"/>
          </a:xfrm>
          <a:extLst>
            <a:ext uri="{FAA26D3D-D897-4be2-8F04-BA451C77F1D7}">
              <ma14:placeholderFlag xmlns:ma14="http://schemas.microsoft.com/office/mac/drawingml/2011/main" xmlns="" val="1"/>
            </a:ext>
          </a:extLst>
        </p:spPr>
        <p:txBody>
          <a:bodyPr/>
          <a:lstStyle/>
          <a:p>
            <a:pPr>
              <a:defRPr/>
            </a:pPr>
            <a:r>
              <a:rPr lang="en-US" sz="3797" b="1" dirty="0"/>
              <a:t>R &amp;R Challenges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3586" y="1178719"/>
            <a:ext cx="3429000" cy="4572000"/>
          </a:xfrm>
          <a:ln w="50800">
            <a:solidFill>
              <a:srgbClr val="C00000"/>
            </a:solidFill>
            <a:miter lim="800000"/>
            <a:headEnd/>
            <a:tailEnd/>
          </a:ln>
          <a:extLst>
            <a:ext uri="{FAA26D3D-D897-4be2-8F04-BA451C77F1D7}">
              <ma14:placeholderFlag xmlns:ma14="http://schemas.microsoft.com/office/mac/drawingml/2011/main" xmlns="" val="1"/>
            </a:ext>
          </a:extLst>
        </p:spPr>
      </p:pic>
      <p:pic>
        <p:nvPicPr>
          <p:cNvPr id="37891" name="Picture 5" descr="U Health_horizontal_cmy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5953" y="6296547"/>
            <a:ext cx="987847" cy="26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52140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525963"/>
          </a:xfrm>
        </p:spPr>
        <p:txBody>
          <a:bodyPr>
            <a:normAutofit/>
          </a:bodyPr>
          <a:lstStyle/>
          <a:p>
            <a:pPr marL="0" indent="0">
              <a:buNone/>
            </a:pPr>
            <a:r>
              <a:rPr lang="en-US" sz="4000" u="sng" dirty="0"/>
              <a:t>Poster Session</a:t>
            </a:r>
          </a:p>
          <a:p>
            <a:pPr marL="0" indent="0">
              <a:buNone/>
            </a:pPr>
            <a:endParaRPr lang="en-US" u="sng" dirty="0"/>
          </a:p>
          <a:p>
            <a:pPr marL="0" indent="0">
              <a:buNone/>
            </a:pPr>
            <a:r>
              <a:rPr lang="en-US" sz="4000" u="sng" dirty="0"/>
              <a:t>Presentation &amp; Discussion</a:t>
            </a:r>
          </a:p>
          <a:p>
            <a:pPr marL="0" indent="0">
              <a:buNone/>
            </a:pPr>
            <a:r>
              <a:rPr lang="en-US" sz="2800" i="1" dirty="0"/>
              <a:t>      Challenges in recruiting families for health research</a:t>
            </a:r>
          </a:p>
          <a:p>
            <a:pPr marL="0" indent="0">
              <a:buNone/>
            </a:pPr>
            <a:endParaRPr lang="en-US" sz="2800" i="1" dirty="0"/>
          </a:p>
          <a:p>
            <a:pPr marL="0" indent="0">
              <a:buNone/>
            </a:pPr>
            <a:r>
              <a:rPr lang="en-US" sz="3600" u="sng" dirty="0"/>
              <a:t>Introducing the 2017 Pilot Grant Awardees</a:t>
            </a:r>
          </a:p>
          <a:p>
            <a:pPr marL="0" indent="0">
              <a:buNone/>
            </a:pPr>
            <a:endParaRPr lang="en-US" sz="2800" i="1" dirty="0"/>
          </a:p>
          <a:p>
            <a:pPr marL="0" indent="0">
              <a:buNone/>
            </a:pPr>
            <a:endParaRPr lang="en-US" sz="2800" i="1" dirty="0"/>
          </a:p>
          <a:p>
            <a:pPr marL="0" indent="0">
              <a:buNone/>
            </a:pPr>
            <a:endParaRPr lang="en-US" sz="2800" i="1" dirty="0"/>
          </a:p>
        </p:txBody>
      </p:sp>
      <p:sp>
        <p:nvSpPr>
          <p:cNvPr id="4" name="TextBox 3"/>
          <p:cNvSpPr txBox="1"/>
          <p:nvPr/>
        </p:nvSpPr>
        <p:spPr>
          <a:xfrm>
            <a:off x="6477000" y="152400"/>
            <a:ext cx="480060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Today’s Agenda</a:t>
            </a:r>
          </a:p>
        </p:txBody>
      </p:sp>
    </p:spTree>
    <p:extLst>
      <p:ext uri="{BB962C8B-B14F-4D97-AF65-F5344CB8AC3E}">
        <p14:creationId xmlns:p14="http://schemas.microsoft.com/office/powerpoint/2010/main" val="136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500"/>
                                  </p:stCondLst>
                                  <p:iterate type="lt">
                                    <p:tmPct val="4000"/>
                                  </p:iterate>
                                  <p:childTnLst>
                                    <p:set>
                                      <p:cBhvr override="childStyle">
                                        <p:cTn id="6" dur="500" fill="hold"/>
                                        <p:tgtEl>
                                          <p:spTgt spid="3">
                                            <p:txEl>
                                              <p:pRg st="5" end="5"/>
                                            </p:txEl>
                                          </p:spTgt>
                                        </p:tgtEl>
                                        <p:attrNameLst>
                                          <p:attrName>style.color</p:attrName>
                                        </p:attrNameLst>
                                      </p:cBhvr>
                                      <p:to>
                                        <p:clrVal>
                                          <a:schemeClr val="accent2"/>
                                        </p:clrVal>
                                      </p:to>
                                    </p:set>
                                    <p:set>
                                      <p:cBhvr>
                                        <p:cTn id="7" dur="500" fill="hold"/>
                                        <p:tgtEl>
                                          <p:spTgt spid="3">
                                            <p:txEl>
                                              <p:pRg st="5" end="5"/>
                                            </p:txEl>
                                          </p:spTgt>
                                        </p:tgtEl>
                                        <p:attrNameLst>
                                          <p:attrName>fillcolor</p:attrName>
                                        </p:attrNameLst>
                                      </p:cBhvr>
                                      <p:to>
                                        <p:clrVal>
                                          <a:schemeClr val="accent2"/>
                                        </p:clrVal>
                                      </p:to>
                                    </p:set>
                                    <p:set>
                                      <p:cBhvr>
                                        <p:cTn id="8"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The Role of Parents in Preparing Youth with Autism Spectrum Disorder for Adulthood </a:t>
            </a:r>
          </a:p>
        </p:txBody>
      </p:sp>
      <p:sp>
        <p:nvSpPr>
          <p:cNvPr id="3" name="Content Placeholder 2"/>
          <p:cNvSpPr>
            <a:spLocks noGrp="1"/>
          </p:cNvSpPr>
          <p:nvPr>
            <p:ph idx="1"/>
          </p:nvPr>
        </p:nvSpPr>
        <p:spPr>
          <a:xfrm>
            <a:off x="1365637" y="2521061"/>
            <a:ext cx="7478201" cy="2737237"/>
          </a:xfrm>
        </p:spPr>
        <p:txBody>
          <a:bodyPr/>
          <a:lstStyle/>
          <a:p>
            <a:pPr>
              <a:lnSpc>
                <a:spcPct val="100000"/>
              </a:lnSpc>
              <a:spcBef>
                <a:spcPts val="450"/>
              </a:spcBef>
              <a:spcAft>
                <a:spcPts val="0"/>
              </a:spcAft>
            </a:pPr>
            <a:r>
              <a:rPr lang="en-US" b="1" u="sng" dirty="0"/>
              <a:t>C-FAHR Team</a:t>
            </a:r>
            <a:r>
              <a:rPr lang="en-US" b="1" dirty="0"/>
              <a:t>:</a:t>
            </a:r>
          </a:p>
          <a:p>
            <a:pPr>
              <a:lnSpc>
                <a:spcPct val="100000"/>
              </a:lnSpc>
              <a:spcBef>
                <a:spcPts val="450"/>
              </a:spcBef>
              <a:spcAft>
                <a:spcPts val="0"/>
              </a:spcAft>
            </a:pPr>
            <a:r>
              <a:rPr lang="en-US" b="1" dirty="0"/>
              <a:t>Anne V. Kirby, PhD, OTR/L</a:t>
            </a:r>
          </a:p>
          <a:p>
            <a:pPr>
              <a:lnSpc>
                <a:spcPct val="100000"/>
              </a:lnSpc>
              <a:spcBef>
                <a:spcPts val="450"/>
              </a:spcBef>
              <a:spcAft>
                <a:spcPts val="0"/>
              </a:spcAft>
            </a:pPr>
            <a:r>
              <a:rPr lang="en-US" dirty="0"/>
              <a:t>Assistant Professor, Department of Occupational &amp; Recreational Therapies (</a:t>
            </a:r>
            <a:r>
              <a:rPr lang="en-US" dirty="0" err="1"/>
              <a:t>CoH</a:t>
            </a:r>
            <a:r>
              <a:rPr lang="en-US" dirty="0"/>
              <a:t>)</a:t>
            </a:r>
          </a:p>
          <a:p>
            <a:pPr>
              <a:lnSpc>
                <a:spcPct val="100000"/>
              </a:lnSpc>
              <a:spcBef>
                <a:spcPts val="450"/>
              </a:spcBef>
              <a:spcAft>
                <a:spcPts val="0"/>
              </a:spcAft>
            </a:pPr>
            <a:endParaRPr lang="en-US" b="1" dirty="0"/>
          </a:p>
          <a:p>
            <a:pPr>
              <a:lnSpc>
                <a:spcPct val="100000"/>
              </a:lnSpc>
              <a:spcBef>
                <a:spcPts val="450"/>
              </a:spcBef>
              <a:spcAft>
                <a:spcPts val="0"/>
              </a:spcAft>
            </a:pPr>
            <a:r>
              <a:rPr lang="en-US" b="1" dirty="0"/>
              <a:t>Marissa Diener, PhD</a:t>
            </a:r>
          </a:p>
          <a:p>
            <a:pPr>
              <a:lnSpc>
                <a:spcPct val="100000"/>
              </a:lnSpc>
              <a:spcBef>
                <a:spcPts val="450"/>
              </a:spcBef>
              <a:spcAft>
                <a:spcPts val="0"/>
              </a:spcAft>
            </a:pPr>
            <a:r>
              <a:rPr lang="en-US" dirty="0"/>
              <a:t>Associate Professor, Department of Family &amp; Consumer Studies (CSBS)</a:t>
            </a:r>
          </a:p>
          <a:p>
            <a:pPr>
              <a:lnSpc>
                <a:spcPct val="100000"/>
              </a:lnSpc>
              <a:spcBef>
                <a:spcPts val="450"/>
              </a:spcBef>
              <a:spcAft>
                <a:spcPts val="0"/>
              </a:spcAft>
            </a:pPr>
            <a:endParaRPr lang="en-US" b="1" dirty="0"/>
          </a:p>
          <a:p>
            <a:pPr>
              <a:lnSpc>
                <a:spcPct val="100000"/>
              </a:lnSpc>
              <a:spcBef>
                <a:spcPts val="450"/>
              </a:spcBef>
              <a:spcAft>
                <a:spcPts val="0"/>
              </a:spcAft>
            </a:pPr>
            <a:r>
              <a:rPr lang="en-US" b="1" dirty="0"/>
              <a:t>Cheryl Wright, PhD</a:t>
            </a:r>
          </a:p>
          <a:p>
            <a:pPr>
              <a:lnSpc>
                <a:spcPct val="100000"/>
              </a:lnSpc>
              <a:spcBef>
                <a:spcPts val="450"/>
              </a:spcBef>
              <a:spcAft>
                <a:spcPts val="0"/>
              </a:spcAft>
            </a:pPr>
            <a:r>
              <a:rPr lang="en-US" dirty="0"/>
              <a:t>Associate Professor, Department of Family &amp; Consumer Studies (CSBS)</a:t>
            </a:r>
          </a:p>
        </p:txBody>
      </p:sp>
      <p:pic>
        <p:nvPicPr>
          <p:cNvPr id="4" name="Picture 3"/>
          <p:cNvPicPr>
            <a:picLocks noChangeAspect="1"/>
          </p:cNvPicPr>
          <p:nvPr/>
        </p:nvPicPr>
        <p:blipFill>
          <a:blip r:embed="rId2"/>
          <a:stretch>
            <a:fillRect/>
          </a:stretch>
        </p:blipFill>
        <p:spPr>
          <a:xfrm>
            <a:off x="295596" y="4417446"/>
            <a:ext cx="875128" cy="1003480"/>
          </a:xfrm>
          <a:prstGeom prst="rect">
            <a:avLst/>
          </a:prstGeom>
        </p:spPr>
      </p:pic>
      <p:pic>
        <p:nvPicPr>
          <p:cNvPr id="5" name="Picture 4"/>
          <p:cNvPicPr>
            <a:picLocks noChangeAspect="1"/>
          </p:cNvPicPr>
          <p:nvPr/>
        </p:nvPicPr>
        <p:blipFill>
          <a:blip r:embed="rId3"/>
          <a:stretch>
            <a:fillRect/>
          </a:stretch>
        </p:blipFill>
        <p:spPr>
          <a:xfrm>
            <a:off x="196617" y="3543300"/>
            <a:ext cx="1071563" cy="800100"/>
          </a:xfrm>
          <a:prstGeom prst="rect">
            <a:avLst/>
          </a:prstGeom>
        </p:spPr>
      </p:pic>
      <p:pic>
        <p:nvPicPr>
          <p:cNvPr id="6" name="Picture 5"/>
          <p:cNvPicPr>
            <a:picLocks noChangeAspect="1"/>
          </p:cNvPicPr>
          <p:nvPr/>
        </p:nvPicPr>
        <p:blipFill rotWithShape="1">
          <a:blip r:embed="rId4"/>
          <a:srcRect b="23008"/>
          <a:stretch/>
        </p:blipFill>
        <p:spPr>
          <a:xfrm>
            <a:off x="295596" y="2521061"/>
            <a:ext cx="800465" cy="924433"/>
          </a:xfrm>
          <a:prstGeom prst="rect">
            <a:avLst/>
          </a:prstGeom>
        </p:spPr>
      </p:pic>
    </p:spTree>
    <p:extLst>
      <p:ext uri="{BB962C8B-B14F-4D97-AF65-F5344CB8AC3E}">
        <p14:creationId xmlns:p14="http://schemas.microsoft.com/office/powerpoint/2010/main" val="692456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2414492"/>
            <a:ext cx="7794267" cy="3017520"/>
          </a:xfrm>
        </p:spPr>
        <p:txBody>
          <a:bodyPr>
            <a:normAutofit/>
          </a:bodyPr>
          <a:lstStyle/>
          <a:p>
            <a:r>
              <a:rPr lang="en-US" dirty="0"/>
              <a:t>The goal of the proposed project is to expand understanding of transition preparation activities engaged in by families of youth with autism spectrum disorder and average or above-average IQ (ASD-AIQ) and to refine an intervention designed to enhance parental self-efficacy to ultimately improve outcomes of adults with ASD. </a:t>
            </a:r>
            <a:endParaRPr lang="en-US" b="1" dirty="0"/>
          </a:p>
          <a:p>
            <a:endParaRPr lang="en-US" sz="150" b="1" dirty="0"/>
          </a:p>
          <a:p>
            <a:r>
              <a:rPr lang="en-US" b="1" dirty="0"/>
              <a:t>Aim 1. Among a national sample of parents of youth with ASD-AIQ, describe transition preparation activities, satisfaction with activities, and duration and intensity of activities, and determine associations with overall sense of preparedness and parental well-being.</a:t>
            </a:r>
          </a:p>
          <a:p>
            <a:pPr lvl="1"/>
            <a:r>
              <a:rPr lang="en-US" dirty="0"/>
              <a:t>Expand preliminary data findings through online survey with Interactive Autism Network recruitment</a:t>
            </a:r>
          </a:p>
          <a:p>
            <a:r>
              <a:rPr lang="en-US" b="1" dirty="0"/>
              <a:t>Aim 2. Refine a novel intervention for parents of youth with ASD-AIQ aimed at increasing effective integration of transition preparation activities into daily life.</a:t>
            </a:r>
          </a:p>
          <a:p>
            <a:pPr lvl="1"/>
            <a:r>
              <a:rPr lang="en-US" dirty="0"/>
              <a:t>Pilot our MAPSS (Maximizing Adolescent Post-Secondary Success) intervention with a group of 5-7 families</a:t>
            </a:r>
          </a:p>
        </p:txBody>
      </p:sp>
      <p:sp>
        <p:nvSpPr>
          <p:cNvPr id="4" name="Title 1"/>
          <p:cNvSpPr>
            <a:spLocks noGrp="1"/>
          </p:cNvSpPr>
          <p:nvPr>
            <p:ph type="title"/>
          </p:nvPr>
        </p:nvSpPr>
        <p:spPr/>
        <p:txBody>
          <a:bodyPr>
            <a:normAutofit fontScale="90000"/>
          </a:bodyPr>
          <a:lstStyle/>
          <a:p>
            <a:r>
              <a:rPr lang="en-US" b="1" i="1" dirty="0"/>
              <a:t>The Role of Parents in Preparing Youth with Autism Spectrum Disorder for Adulthood </a:t>
            </a:r>
          </a:p>
        </p:txBody>
      </p:sp>
    </p:spTree>
    <p:extLst>
      <p:ext uri="{BB962C8B-B14F-4D97-AF65-F5344CB8AC3E}">
        <p14:creationId xmlns:p14="http://schemas.microsoft.com/office/powerpoint/2010/main" val="2350566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0386" name="Rectangle 2"/>
          <p:cNvSpPr>
            <a:spLocks noGrp="1" noChangeArrowheads="1"/>
          </p:cNvSpPr>
          <p:nvPr>
            <p:ph type="title" idx="4294967295"/>
          </p:nvPr>
        </p:nvSpPr>
        <p:spPr>
          <a:xfrm>
            <a:off x="-76200" y="0"/>
            <a:ext cx="9372600" cy="1676400"/>
          </a:xfrm>
        </p:spPr>
        <p:txBody>
          <a:bodyPr/>
          <a:lstStyle/>
          <a:p>
            <a:pPr>
              <a:lnSpc>
                <a:spcPct val="90000"/>
              </a:lnSpc>
              <a:defRPr/>
            </a:pPr>
            <a:r>
              <a:rPr lang="en-US" sz="4000" dirty="0">
                <a:effectLst/>
              </a:rPr>
              <a:t>Recruitment of At-Risk Youth for                      a Series of Interdisciplinary Studies</a:t>
            </a:r>
            <a:endParaRPr lang="en-US" sz="4000" dirty="0"/>
          </a:p>
        </p:txBody>
      </p:sp>
      <p:sp>
        <p:nvSpPr>
          <p:cNvPr id="2960387" name="Rectangle 3"/>
          <p:cNvSpPr>
            <a:spLocks noGrp="1" noChangeArrowheads="1"/>
          </p:cNvSpPr>
          <p:nvPr>
            <p:ph type="body" idx="4294967295"/>
          </p:nvPr>
        </p:nvSpPr>
        <p:spPr>
          <a:xfrm>
            <a:off x="342900" y="1600200"/>
            <a:ext cx="8534400" cy="4495800"/>
          </a:xfrm>
          <a:noFill/>
        </p:spPr>
        <p:txBody>
          <a:bodyPr/>
          <a:lstStyle/>
          <a:p>
            <a:pPr>
              <a:spcBef>
                <a:spcPct val="35000"/>
              </a:spcBef>
            </a:pPr>
            <a:r>
              <a:rPr lang="en-US" sz="2400" dirty="0"/>
              <a:t>PI: Bruce Ellis (Psychology and Anthropology).  Co-Is: Daniel Adkins (Sociology, Psychiatry), Dan Carlson (Family and Consumer Sciences), Elizabeth Conradt, Sheila Crowell, (Psychology), Lisa Diamond (Psychology and Gender Studies). </a:t>
            </a:r>
          </a:p>
          <a:p>
            <a:pPr>
              <a:spcBef>
                <a:spcPct val="35000"/>
              </a:spcBef>
            </a:pPr>
            <a:r>
              <a:rPr lang="en-US" sz="2400" dirty="0"/>
              <a:t>AIM: To recruit and retain a diverse research pool of adolescents and young adults in the SLC area for a range of local studies conducted by our interdisciplinary research team: DASH (Development, Stress, Adaptation, and Health) on the developmental implications of early life adversity for </a:t>
            </a:r>
            <a:r>
              <a:rPr lang="en-US" sz="2400" i="1" dirty="0"/>
              <a:t>emotion regulation, attention, learning, problem behavior, physical health, sexuality, and stress vulnerability</a:t>
            </a:r>
          </a:p>
          <a:p>
            <a:pPr marL="0" indent="0">
              <a:spcBef>
                <a:spcPct val="35000"/>
              </a:spcBef>
              <a:buNone/>
            </a:pPr>
            <a:endParaRPr lang="en-US" sz="2400" dirty="0"/>
          </a:p>
        </p:txBody>
      </p:sp>
    </p:spTree>
    <p:extLst>
      <p:ext uri="{BB962C8B-B14F-4D97-AF65-F5344CB8AC3E}">
        <p14:creationId xmlns:p14="http://schemas.microsoft.com/office/powerpoint/2010/main" val="101886000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60387">
                                            <p:txEl>
                                              <p:pRg st="0" end="0"/>
                                            </p:txEl>
                                          </p:spTgt>
                                        </p:tgtEl>
                                        <p:attrNameLst>
                                          <p:attrName>style.visibility</p:attrName>
                                        </p:attrNameLst>
                                      </p:cBhvr>
                                      <p:to>
                                        <p:strVal val="visible"/>
                                      </p:to>
                                    </p:set>
                                    <p:animEffect transition="in" filter="randombar(horizontal)">
                                      <p:cBhvr>
                                        <p:cTn id="7" dur="500"/>
                                        <p:tgtEl>
                                          <p:spTgt spid="2960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60387">
                                            <p:txEl>
                                              <p:pRg st="1" end="1"/>
                                            </p:txEl>
                                          </p:spTgt>
                                        </p:tgtEl>
                                        <p:attrNameLst>
                                          <p:attrName>style.visibility</p:attrName>
                                        </p:attrNameLst>
                                      </p:cBhvr>
                                      <p:to>
                                        <p:strVal val="visible"/>
                                      </p:to>
                                    </p:set>
                                    <p:animEffect transition="in" filter="randombar(horizontal)">
                                      <p:cBhvr>
                                        <p:cTn id="12" dur="500"/>
                                        <p:tgtEl>
                                          <p:spTgt spid="2960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038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066800"/>
            <a:ext cx="8449733" cy="4752975"/>
          </a:xfrm>
          <a:prstGeom prst="rect">
            <a:avLst/>
          </a:prstGeom>
        </p:spPr>
      </p:pic>
      <p:sp>
        <p:nvSpPr>
          <p:cNvPr id="6" name="Oval 5"/>
          <p:cNvSpPr/>
          <p:nvPr/>
        </p:nvSpPr>
        <p:spPr>
          <a:xfrm>
            <a:off x="304800" y="2743200"/>
            <a:ext cx="5410200" cy="2667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770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0386" name="Rectangle 2"/>
          <p:cNvSpPr>
            <a:spLocks noGrp="1" noChangeArrowheads="1"/>
          </p:cNvSpPr>
          <p:nvPr>
            <p:ph type="title" idx="4294967295"/>
          </p:nvPr>
        </p:nvSpPr>
        <p:spPr>
          <a:xfrm>
            <a:off x="-76200" y="0"/>
            <a:ext cx="9372600" cy="1676400"/>
          </a:xfrm>
        </p:spPr>
        <p:txBody>
          <a:bodyPr/>
          <a:lstStyle/>
          <a:p>
            <a:pPr>
              <a:lnSpc>
                <a:spcPct val="90000"/>
              </a:lnSpc>
              <a:defRPr/>
            </a:pPr>
            <a:r>
              <a:rPr lang="en-US" sz="4000" dirty="0">
                <a:effectLst/>
              </a:rPr>
              <a:t>Recruitment of At-Risk Youth for                      a Series of Interdisciplinary Studies</a:t>
            </a:r>
            <a:endParaRPr lang="en-US" sz="4000" dirty="0"/>
          </a:p>
        </p:txBody>
      </p:sp>
      <p:sp>
        <p:nvSpPr>
          <p:cNvPr id="2960387" name="Rectangle 3"/>
          <p:cNvSpPr>
            <a:spLocks noGrp="1" noChangeArrowheads="1"/>
          </p:cNvSpPr>
          <p:nvPr>
            <p:ph type="body" idx="4294967295"/>
          </p:nvPr>
        </p:nvSpPr>
        <p:spPr>
          <a:xfrm>
            <a:off x="342900" y="1600200"/>
            <a:ext cx="8534400" cy="4495800"/>
          </a:xfrm>
          <a:noFill/>
        </p:spPr>
        <p:txBody>
          <a:bodyPr/>
          <a:lstStyle/>
          <a:p>
            <a:pPr>
              <a:spcBef>
                <a:spcPct val="35000"/>
              </a:spcBef>
            </a:pPr>
            <a:r>
              <a:rPr lang="en-US" sz="2400" dirty="0"/>
              <a:t>We will be recruiting two </a:t>
            </a:r>
            <a:r>
              <a:rPr lang="en-US" sz="2400"/>
              <a:t>target longitudinal samples</a:t>
            </a:r>
            <a:r>
              <a:rPr lang="en-US" sz="2400" dirty="0"/>
              <a:t>: An adolescent sample (age 14-17) through the SLC Boys and Girls Club and a young adult sample (age 18-24) through the SLC Community College</a:t>
            </a:r>
          </a:p>
          <a:p>
            <a:pPr>
              <a:spcBef>
                <a:spcPct val="35000"/>
              </a:spcBef>
            </a:pPr>
            <a:r>
              <a:rPr lang="en-US" sz="2400" dirty="0"/>
              <a:t>These sites were chosen because of the opportunity to recruit participants from challenging backgrounds</a:t>
            </a:r>
          </a:p>
          <a:p>
            <a:pPr>
              <a:spcBef>
                <a:spcPct val="35000"/>
              </a:spcBef>
            </a:pPr>
            <a:r>
              <a:rPr lang="en-US" sz="2400" dirty="0"/>
              <a:t>We will develop and refine recruitment methods for this population, allowing us to comprehensively address feasibility issues for future extramural grant proposals</a:t>
            </a:r>
          </a:p>
          <a:p>
            <a:pPr>
              <a:spcBef>
                <a:spcPct val="35000"/>
              </a:spcBef>
            </a:pPr>
            <a:r>
              <a:rPr lang="en-US" sz="2400" dirty="0"/>
              <a:t>We will also pilot test different data collection strategies (on site versus off-site, EMA, diary methods, physiological data collection at the U) so that we can tailor future studies and grant proposals accordingly</a:t>
            </a:r>
          </a:p>
          <a:p>
            <a:pPr marL="0" indent="0">
              <a:spcBef>
                <a:spcPct val="35000"/>
              </a:spcBef>
              <a:buNone/>
            </a:pPr>
            <a:endParaRPr lang="en-US" sz="2400" dirty="0"/>
          </a:p>
        </p:txBody>
      </p:sp>
    </p:spTree>
    <p:extLst>
      <p:ext uri="{BB962C8B-B14F-4D97-AF65-F5344CB8AC3E}">
        <p14:creationId xmlns:p14="http://schemas.microsoft.com/office/powerpoint/2010/main" val="18024187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60387">
                                            <p:txEl>
                                              <p:pRg st="0" end="0"/>
                                            </p:txEl>
                                          </p:spTgt>
                                        </p:tgtEl>
                                        <p:attrNameLst>
                                          <p:attrName>style.visibility</p:attrName>
                                        </p:attrNameLst>
                                      </p:cBhvr>
                                      <p:to>
                                        <p:strVal val="visible"/>
                                      </p:to>
                                    </p:set>
                                    <p:animEffect transition="in" filter="randombar(horizontal)">
                                      <p:cBhvr>
                                        <p:cTn id="7" dur="500"/>
                                        <p:tgtEl>
                                          <p:spTgt spid="2960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60387">
                                            <p:txEl>
                                              <p:pRg st="1" end="1"/>
                                            </p:txEl>
                                          </p:spTgt>
                                        </p:tgtEl>
                                        <p:attrNameLst>
                                          <p:attrName>style.visibility</p:attrName>
                                        </p:attrNameLst>
                                      </p:cBhvr>
                                      <p:to>
                                        <p:strVal val="visible"/>
                                      </p:to>
                                    </p:set>
                                    <p:animEffect transition="in" filter="randombar(horizontal)">
                                      <p:cBhvr>
                                        <p:cTn id="12" dur="500"/>
                                        <p:tgtEl>
                                          <p:spTgt spid="2960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60387">
                                            <p:txEl>
                                              <p:pRg st="2" end="2"/>
                                            </p:txEl>
                                          </p:spTgt>
                                        </p:tgtEl>
                                        <p:attrNameLst>
                                          <p:attrName>style.visibility</p:attrName>
                                        </p:attrNameLst>
                                      </p:cBhvr>
                                      <p:to>
                                        <p:strVal val="visible"/>
                                      </p:to>
                                    </p:set>
                                    <p:animEffect transition="in" filter="randombar(horizontal)">
                                      <p:cBhvr>
                                        <p:cTn id="17" dur="500"/>
                                        <p:tgtEl>
                                          <p:spTgt spid="2960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60387">
                                            <p:txEl>
                                              <p:pRg st="3" end="3"/>
                                            </p:txEl>
                                          </p:spTgt>
                                        </p:tgtEl>
                                        <p:attrNameLst>
                                          <p:attrName>style.visibility</p:attrName>
                                        </p:attrNameLst>
                                      </p:cBhvr>
                                      <p:to>
                                        <p:strVal val="visible"/>
                                      </p:to>
                                    </p:set>
                                    <p:animEffect transition="in" filter="randombar(horizontal)">
                                      <p:cBhvr>
                                        <p:cTn id="22" dur="500"/>
                                        <p:tgtEl>
                                          <p:spTgt spid="2960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038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Integrating Family Caregivers into Primary Care Teams:  Best Practices</a:t>
            </a:r>
          </a:p>
        </p:txBody>
      </p:sp>
      <p:sp>
        <p:nvSpPr>
          <p:cNvPr id="3" name="Subtitle 2"/>
          <p:cNvSpPr>
            <a:spLocks noGrp="1"/>
          </p:cNvSpPr>
          <p:nvPr>
            <p:ph type="subTitle" idx="1"/>
          </p:nvPr>
        </p:nvSpPr>
        <p:spPr/>
        <p:txBody>
          <a:bodyPr/>
          <a:lstStyle/>
          <a:p>
            <a:r>
              <a:rPr lang="en-US" dirty="0"/>
              <a:t>Debra Scammon, PhD, David Eccles School of Business</a:t>
            </a:r>
          </a:p>
          <a:p>
            <a:r>
              <a:rPr lang="en-US" dirty="0"/>
              <a:t>Christie North, MBA, FACHE, Quality Incorporated</a:t>
            </a:r>
          </a:p>
          <a:p>
            <a:r>
              <a:rPr lang="en-US" dirty="0"/>
              <a:t>Michael Magill, MD, Family and Preventive Medicine</a:t>
            </a:r>
          </a:p>
        </p:txBody>
      </p:sp>
    </p:spTree>
    <p:extLst>
      <p:ext uri="{BB962C8B-B14F-4D97-AF65-F5344CB8AC3E}">
        <p14:creationId xmlns:p14="http://schemas.microsoft.com/office/powerpoint/2010/main" val="271378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
            <a:ext cx="7886700" cy="1132764"/>
          </a:xfrm>
        </p:spPr>
        <p:txBody>
          <a:bodyPr/>
          <a:lstStyle/>
          <a:p>
            <a:r>
              <a:rPr lang="en-US" dirty="0"/>
              <a:t>Project Aims and Methods</a:t>
            </a:r>
          </a:p>
        </p:txBody>
      </p:sp>
      <p:sp>
        <p:nvSpPr>
          <p:cNvPr id="5" name="Content Placeholder 4"/>
          <p:cNvSpPr>
            <a:spLocks noGrp="1"/>
          </p:cNvSpPr>
          <p:nvPr>
            <p:ph idx="1"/>
          </p:nvPr>
        </p:nvSpPr>
        <p:spPr>
          <a:xfrm>
            <a:off x="328066" y="1132765"/>
            <a:ext cx="8815933" cy="5044198"/>
          </a:xfrm>
        </p:spPr>
        <p:txBody>
          <a:bodyPr/>
          <a:lstStyle/>
          <a:p>
            <a:r>
              <a:rPr lang="en-US" sz="2400" dirty="0"/>
              <a:t>Aim 1:  	Identify clinics/providers with exemplary</a:t>
            </a:r>
          </a:p>
          <a:p>
            <a:pPr marL="0" indent="0">
              <a:buNone/>
            </a:pPr>
            <a:r>
              <a:rPr lang="en-US" sz="2400" dirty="0"/>
              <a:t>                 processes for integrating family caregivers into care</a:t>
            </a:r>
          </a:p>
          <a:p>
            <a:pPr lvl="4"/>
            <a:r>
              <a:rPr lang="en-US" sz="1600" dirty="0"/>
              <a:t>Identify &amp; contact practices known to have inclusive practices </a:t>
            </a:r>
          </a:p>
          <a:p>
            <a:pPr lvl="4"/>
            <a:r>
              <a:rPr lang="en-US" sz="1600" dirty="0"/>
              <a:t>Recommended by Advisory Committee, identified through family physicians</a:t>
            </a:r>
          </a:p>
          <a:p>
            <a:r>
              <a:rPr lang="en-US" sz="2400" dirty="0"/>
              <a:t>Aim 2:	Conduct a deep dive with 10 clinics </a:t>
            </a:r>
          </a:p>
          <a:p>
            <a:pPr lvl="4"/>
            <a:r>
              <a:rPr lang="en-US" sz="1600" dirty="0"/>
              <a:t>Observe processes in clinics</a:t>
            </a:r>
          </a:p>
          <a:p>
            <a:pPr lvl="4"/>
            <a:r>
              <a:rPr lang="en-US" sz="1600" dirty="0"/>
              <a:t>Conduct in-depth interviews with providers</a:t>
            </a:r>
          </a:p>
          <a:p>
            <a:r>
              <a:rPr lang="en-US" sz="2400" dirty="0"/>
              <a:t>Aim 3: 	Develop hypotheses about best practices; identify</a:t>
            </a:r>
          </a:p>
          <a:p>
            <a:pPr marL="0" indent="0">
              <a:buNone/>
            </a:pPr>
            <a:r>
              <a:rPr lang="en-US" sz="2400" dirty="0"/>
              <a:t>                 systematic reviews to document efficacy</a:t>
            </a:r>
          </a:p>
          <a:p>
            <a:pPr lvl="4"/>
            <a:r>
              <a:rPr lang="en-US" sz="1600" dirty="0"/>
              <a:t>Increase caregiver preparedness for medically related tasks</a:t>
            </a:r>
          </a:p>
          <a:p>
            <a:pPr lvl="4"/>
            <a:r>
              <a:rPr lang="en-US" sz="1600" dirty="0"/>
              <a:t>Reduce caregiver burden</a:t>
            </a:r>
          </a:p>
          <a:p>
            <a:r>
              <a:rPr lang="en-US" sz="2400" dirty="0"/>
              <a:t>Develop a Comparative Effectiveness Research proposal for PCORI</a:t>
            </a:r>
          </a:p>
          <a:p>
            <a:r>
              <a:rPr lang="en-US" sz="2400" dirty="0"/>
              <a:t>Hire a Research Assistant to assist with field work</a:t>
            </a:r>
          </a:p>
        </p:txBody>
      </p:sp>
    </p:spTree>
    <p:extLst>
      <p:ext uri="{BB962C8B-B14F-4D97-AF65-F5344CB8AC3E}">
        <p14:creationId xmlns:p14="http://schemas.microsoft.com/office/powerpoint/2010/main" val="1322726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Mapping the complexity of communication in caregiver systems for advanced cancer patients </a:t>
            </a:r>
          </a:p>
        </p:txBody>
      </p:sp>
      <p:sp>
        <p:nvSpPr>
          <p:cNvPr id="3" name="Content Placeholder 2"/>
          <p:cNvSpPr>
            <a:spLocks noGrp="1"/>
          </p:cNvSpPr>
          <p:nvPr>
            <p:ph idx="1"/>
          </p:nvPr>
        </p:nvSpPr>
        <p:spPr>
          <a:xfrm>
            <a:off x="1343417" y="2239374"/>
            <a:ext cx="7556788" cy="3287102"/>
          </a:xfrm>
        </p:spPr>
        <p:txBody>
          <a:bodyPr>
            <a:normAutofit/>
          </a:bodyPr>
          <a:lstStyle/>
          <a:p>
            <a:pPr>
              <a:lnSpc>
                <a:spcPct val="100000"/>
              </a:lnSpc>
              <a:spcBef>
                <a:spcPts val="450"/>
              </a:spcBef>
              <a:spcAft>
                <a:spcPts val="0"/>
              </a:spcAft>
            </a:pPr>
            <a:r>
              <a:rPr lang="en-US" sz="1350" b="1" dirty="0"/>
              <a:t>Brian Baucom, PhD</a:t>
            </a:r>
          </a:p>
          <a:p>
            <a:pPr>
              <a:lnSpc>
                <a:spcPct val="100000"/>
              </a:lnSpc>
              <a:spcBef>
                <a:spcPts val="450"/>
              </a:spcBef>
              <a:spcAft>
                <a:spcPts val="0"/>
              </a:spcAft>
            </a:pPr>
            <a:r>
              <a:rPr lang="en-US" sz="1350" dirty="0"/>
              <a:t>Assistant Professor, Department of Psychology (CSBS)</a:t>
            </a:r>
          </a:p>
          <a:p>
            <a:pPr>
              <a:lnSpc>
                <a:spcPct val="100000"/>
              </a:lnSpc>
              <a:spcBef>
                <a:spcPts val="450"/>
              </a:spcBef>
              <a:spcAft>
                <a:spcPts val="0"/>
              </a:spcAft>
            </a:pPr>
            <a:endParaRPr lang="en-US" sz="2100" b="1" dirty="0"/>
          </a:p>
          <a:p>
            <a:pPr>
              <a:lnSpc>
                <a:spcPct val="100000"/>
              </a:lnSpc>
              <a:spcBef>
                <a:spcPts val="450"/>
              </a:spcBef>
              <a:spcAft>
                <a:spcPts val="0"/>
              </a:spcAft>
            </a:pPr>
            <a:r>
              <a:rPr lang="en-US" sz="1350" b="1" dirty="0"/>
              <a:t>Lee Ellington, PhD</a:t>
            </a:r>
          </a:p>
          <a:p>
            <a:pPr>
              <a:lnSpc>
                <a:spcPct val="100000"/>
              </a:lnSpc>
              <a:spcBef>
                <a:spcPts val="450"/>
              </a:spcBef>
              <a:spcAft>
                <a:spcPts val="0"/>
              </a:spcAft>
            </a:pPr>
            <a:r>
              <a:rPr lang="en-US" sz="1350" dirty="0"/>
              <a:t>Associate Professor, College of Nursing (</a:t>
            </a:r>
            <a:r>
              <a:rPr lang="en-US" sz="1350" dirty="0" err="1"/>
              <a:t>CoN</a:t>
            </a:r>
            <a:r>
              <a:rPr lang="en-US" sz="1350" dirty="0"/>
              <a:t>)</a:t>
            </a:r>
          </a:p>
          <a:p>
            <a:pPr>
              <a:lnSpc>
                <a:spcPct val="100000"/>
              </a:lnSpc>
              <a:spcBef>
                <a:spcPts val="450"/>
              </a:spcBef>
              <a:spcAft>
                <a:spcPts val="0"/>
              </a:spcAft>
            </a:pPr>
            <a:endParaRPr lang="en-US" sz="2400" b="1" dirty="0"/>
          </a:p>
          <a:p>
            <a:pPr>
              <a:lnSpc>
                <a:spcPct val="100000"/>
              </a:lnSpc>
              <a:spcBef>
                <a:spcPts val="450"/>
              </a:spcBef>
              <a:spcAft>
                <a:spcPts val="0"/>
              </a:spcAft>
            </a:pPr>
            <a:r>
              <a:rPr lang="en-US" sz="1350" b="1" dirty="0" err="1"/>
              <a:t>Maija</a:t>
            </a:r>
            <a:r>
              <a:rPr lang="en-US" sz="1350" b="1" dirty="0"/>
              <a:t> </a:t>
            </a:r>
            <a:r>
              <a:rPr lang="en-US" sz="1350" b="1" dirty="0" err="1"/>
              <a:t>Reblin</a:t>
            </a:r>
            <a:r>
              <a:rPr lang="en-US" sz="1350" b="1" dirty="0"/>
              <a:t>, PhD</a:t>
            </a:r>
          </a:p>
          <a:p>
            <a:pPr>
              <a:lnSpc>
                <a:spcPct val="100000"/>
              </a:lnSpc>
              <a:spcBef>
                <a:spcPts val="450"/>
              </a:spcBef>
              <a:spcAft>
                <a:spcPts val="0"/>
              </a:spcAft>
            </a:pPr>
            <a:r>
              <a:rPr lang="en-US" sz="1350" dirty="0"/>
              <a:t>Researcher, Moffitt Cancer Center</a:t>
            </a:r>
          </a:p>
          <a:p>
            <a:pPr>
              <a:lnSpc>
                <a:spcPct val="100000"/>
              </a:lnSpc>
              <a:spcBef>
                <a:spcPts val="450"/>
              </a:spcBef>
              <a:spcAft>
                <a:spcPts val="0"/>
              </a:spcAft>
            </a:pPr>
            <a:endParaRPr lang="en-US" sz="1350" dirty="0"/>
          </a:p>
          <a:p>
            <a:pPr>
              <a:lnSpc>
                <a:spcPct val="100000"/>
              </a:lnSpc>
              <a:spcBef>
                <a:spcPts val="450"/>
              </a:spcBef>
              <a:spcAft>
                <a:spcPts val="0"/>
              </a:spcAft>
            </a:pPr>
            <a:r>
              <a:rPr lang="en-US" sz="1350" b="1" dirty="0"/>
              <a:t>Panos Georgiou, PhD</a:t>
            </a:r>
          </a:p>
          <a:p>
            <a:pPr>
              <a:lnSpc>
                <a:spcPct val="100000"/>
              </a:lnSpc>
              <a:spcBef>
                <a:spcPts val="450"/>
              </a:spcBef>
              <a:spcAft>
                <a:spcPts val="0"/>
              </a:spcAft>
            </a:pPr>
            <a:r>
              <a:rPr lang="en-US" sz="1350" dirty="0"/>
              <a:t>Assistant Professor, Department of Electrical Engineering, University of Southern California</a:t>
            </a:r>
          </a:p>
        </p:txBody>
      </p:sp>
      <p:pic>
        <p:nvPicPr>
          <p:cNvPr id="7" name="Picture 6"/>
          <p:cNvPicPr>
            <a:picLocks noChangeAspect="1"/>
          </p:cNvPicPr>
          <p:nvPr/>
        </p:nvPicPr>
        <p:blipFill rotWithShape="1">
          <a:blip r:embed="rId2"/>
          <a:srcRect l="-2356" t="5210" b="24133"/>
          <a:stretch/>
        </p:blipFill>
        <p:spPr>
          <a:xfrm>
            <a:off x="423393" y="3121301"/>
            <a:ext cx="726562" cy="703460"/>
          </a:xfrm>
          <a:prstGeom prst="rect">
            <a:avLst/>
          </a:prstGeom>
        </p:spPr>
      </p:pic>
      <p:pic>
        <p:nvPicPr>
          <p:cNvPr id="8" name="Picture 7"/>
          <p:cNvPicPr>
            <a:picLocks noChangeAspect="1"/>
          </p:cNvPicPr>
          <p:nvPr/>
        </p:nvPicPr>
        <p:blipFill rotWithShape="1">
          <a:blip r:embed="rId3"/>
          <a:srcRect t="-1" b="24727"/>
          <a:stretch/>
        </p:blipFill>
        <p:spPr>
          <a:xfrm>
            <a:off x="423391" y="3993808"/>
            <a:ext cx="726563" cy="703459"/>
          </a:xfrm>
          <a:prstGeom prst="rect">
            <a:avLst/>
          </a:prstGeom>
        </p:spPr>
      </p:pic>
      <p:pic>
        <p:nvPicPr>
          <p:cNvPr id="1028" name="Picture 4" descr="Image result for panos georgiou"/>
          <p:cNvPicPr>
            <a:picLocks noChangeAspect="1" noChangeArrowheads="1"/>
          </p:cNvPicPr>
          <p:nvPr/>
        </p:nvPicPr>
        <p:blipFill rotWithShape="1">
          <a:blip r:embed="rId4">
            <a:extLst>
              <a:ext uri="{28A0092B-C50C-407E-A947-70E740481C1C}">
                <a14:useLocalDpi xmlns:a14="http://schemas.microsoft.com/office/drawing/2010/main" val="0"/>
              </a:ext>
            </a:extLst>
          </a:blip>
          <a:srcRect l="-2061" r="-140" b="20842"/>
          <a:stretch/>
        </p:blipFill>
        <p:spPr bwMode="auto">
          <a:xfrm>
            <a:off x="399987" y="4866313"/>
            <a:ext cx="749968" cy="7034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rian bau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074" y="2239375"/>
            <a:ext cx="712880" cy="71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75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2414492"/>
            <a:ext cx="7794267" cy="3017520"/>
          </a:xfrm>
        </p:spPr>
        <p:txBody>
          <a:bodyPr>
            <a:normAutofit/>
          </a:bodyPr>
          <a:lstStyle/>
          <a:p>
            <a:r>
              <a:rPr lang="en-US" dirty="0"/>
              <a:t>Very little is known about the ways that caregivers coordinate with others to care for cancer patients or about the motivations that drive the multiple decisions caregivers make on an on-going basis. Primary caregivers have a wide range of options for connecting, coordinating with, and communicating information to the other members of the caregiving team. The study goal is to collect pilot, qualitative data to begin understanding why and how caregivers use these options. </a:t>
            </a:r>
          </a:p>
          <a:p>
            <a:r>
              <a:rPr lang="en-US" b="1" dirty="0"/>
              <a:t>Aim 1. Map the network of communication methods (e.g., in-person, phone, email) used by primary caregivers to accomplish various tasks within their caregiving team.</a:t>
            </a:r>
            <a:r>
              <a:rPr lang="en-US" dirty="0"/>
              <a:t> </a:t>
            </a:r>
          </a:p>
          <a:p>
            <a:r>
              <a:rPr lang="en-US" b="1" dirty="0"/>
              <a:t>Aim 2. Identify factors that influence decisions about the method and content of communication</a:t>
            </a:r>
          </a:p>
          <a:p>
            <a:r>
              <a:rPr lang="en-US" b="1" dirty="0"/>
              <a:t>Aim 3. Document the downstream implications of these decisions for the patient’s treatment and the primary caregiver’s emotional well-being.</a:t>
            </a:r>
          </a:p>
        </p:txBody>
      </p:sp>
      <p:sp>
        <p:nvSpPr>
          <p:cNvPr id="4" name="Title 1"/>
          <p:cNvSpPr>
            <a:spLocks noGrp="1"/>
          </p:cNvSpPr>
          <p:nvPr>
            <p:ph type="title"/>
          </p:nvPr>
        </p:nvSpPr>
        <p:spPr/>
        <p:txBody>
          <a:bodyPr>
            <a:normAutofit fontScale="90000"/>
          </a:bodyPr>
          <a:lstStyle/>
          <a:p>
            <a:r>
              <a:rPr lang="en-US" b="1" i="1" dirty="0"/>
              <a:t>Mapping the complexity of communication in caregiver systems for advanced cancer patients </a:t>
            </a:r>
          </a:p>
        </p:txBody>
      </p:sp>
    </p:spTree>
    <p:extLst>
      <p:ext uri="{BB962C8B-B14F-4D97-AF65-F5344CB8AC3E}">
        <p14:creationId xmlns:p14="http://schemas.microsoft.com/office/powerpoint/2010/main" val="81463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sortium banner"/>
          <p:cNvPicPr>
            <a:picLocks noChangeAspect="1" noChangeArrowheads="1"/>
          </p:cNvPicPr>
          <p:nvPr/>
        </p:nvPicPr>
        <p:blipFill>
          <a:blip r:embed="rId3" cstate="print"/>
          <a:srcRect/>
          <a:stretch>
            <a:fillRect/>
          </a:stretch>
        </p:blipFill>
        <p:spPr bwMode="auto">
          <a:xfrm>
            <a:off x="140970" y="1066800"/>
            <a:ext cx="8858250" cy="2857500"/>
          </a:xfrm>
          <a:prstGeom prst="rect">
            <a:avLst/>
          </a:prstGeom>
          <a:noFill/>
          <a:ln w="38100">
            <a:solidFill>
              <a:schemeClr val="tx1"/>
            </a:solidFill>
          </a:ln>
        </p:spPr>
      </p:pic>
      <p:pic>
        <p:nvPicPr>
          <p:cNvPr id="2" name="Picture 1"/>
          <p:cNvPicPr>
            <a:picLocks noChangeAspect="1"/>
          </p:cNvPicPr>
          <p:nvPr/>
        </p:nvPicPr>
        <p:blipFill>
          <a:blip r:embed="rId4"/>
          <a:stretch>
            <a:fillRect/>
          </a:stretch>
        </p:blipFill>
        <p:spPr>
          <a:xfrm>
            <a:off x="7322820" y="5029200"/>
            <a:ext cx="1676400" cy="1676400"/>
          </a:xfrm>
          <a:prstGeom prst="rect">
            <a:avLst/>
          </a:prstGeom>
        </p:spPr>
      </p:pic>
      <p:sp>
        <p:nvSpPr>
          <p:cNvPr id="4" name="TextBox 3"/>
          <p:cNvSpPr txBox="1"/>
          <p:nvPr/>
        </p:nvSpPr>
        <p:spPr>
          <a:xfrm>
            <a:off x="838200" y="4667071"/>
            <a:ext cx="45720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t>Pilot Grant Awards (Fall)</a:t>
            </a:r>
          </a:p>
          <a:p>
            <a:pPr marL="342900" indent="-342900">
              <a:buFont typeface="Arial" panose="020B0604020202020204" pitchFamily="34" charset="0"/>
              <a:buChar char="•"/>
            </a:pPr>
            <a:r>
              <a:rPr lang="en-US" dirty="0"/>
              <a:t>Research Fellows</a:t>
            </a:r>
          </a:p>
          <a:p>
            <a:endParaRPr lang="en-US" dirty="0"/>
          </a:p>
        </p:txBody>
      </p:sp>
    </p:spTree>
    <p:extLst>
      <p:ext uri="{BB962C8B-B14F-4D97-AF65-F5344CB8AC3E}">
        <p14:creationId xmlns:p14="http://schemas.microsoft.com/office/powerpoint/2010/main" val="13430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2016-2017</a:t>
            </a:r>
          </a:p>
        </p:txBody>
      </p:sp>
      <p:sp>
        <p:nvSpPr>
          <p:cNvPr id="3" name="Content Placeholder 2"/>
          <p:cNvSpPr>
            <a:spLocks noGrp="1"/>
          </p:cNvSpPr>
          <p:nvPr>
            <p:ph idx="1"/>
          </p:nvPr>
        </p:nvSpPr>
        <p:spPr>
          <a:xfrm>
            <a:off x="281421" y="1190625"/>
            <a:ext cx="8338704" cy="4557135"/>
          </a:xfrm>
        </p:spPr>
        <p:txBody>
          <a:bodyPr vert="horz" lIns="91440" tIns="45720" rIns="91440" bIns="45720" rtlCol="0" anchor="t">
            <a:normAutofit fontScale="70000" lnSpcReduction="20000"/>
          </a:bodyPr>
          <a:lstStyle/>
          <a:p>
            <a:r>
              <a:rPr lang="en-US" dirty="0"/>
              <a:t>Funded 6 graduate student pilot awards (displayed today at poster session).</a:t>
            </a:r>
          </a:p>
          <a:p>
            <a:r>
              <a:rPr lang="en-US" dirty="0">
                <a:solidFill>
                  <a:srgbClr val="000000"/>
                </a:solidFill>
                <a:latin typeface="Calibri"/>
              </a:rPr>
              <a:t>Fruits of 2015 pilot awards</a:t>
            </a:r>
          </a:p>
          <a:p>
            <a:pPr lvl="1"/>
            <a:r>
              <a:rPr lang="en-US" dirty="0">
                <a:solidFill>
                  <a:srgbClr val="000000"/>
                </a:solidFill>
                <a:latin typeface="Calibri"/>
              </a:rPr>
              <a:t>1 K submitted, 2 R21s</a:t>
            </a:r>
          </a:p>
          <a:p>
            <a:pPr lvl="1"/>
            <a:r>
              <a:rPr lang="en-US" dirty="0">
                <a:solidFill>
                  <a:srgbClr val="000000"/>
                </a:solidFill>
                <a:latin typeface="Calibri"/>
              </a:rPr>
              <a:t>1 R03 funded</a:t>
            </a:r>
          </a:p>
          <a:p>
            <a:pPr lvl="1"/>
            <a:r>
              <a:rPr lang="en-US" dirty="0">
                <a:solidFill>
                  <a:srgbClr val="000000"/>
                </a:solidFill>
                <a:latin typeface="Calibri"/>
              </a:rPr>
              <a:t>1 LRP grant funded</a:t>
            </a:r>
          </a:p>
          <a:p>
            <a:pPr lvl="1"/>
            <a:r>
              <a:rPr lang="en-US" dirty="0">
                <a:solidFill>
                  <a:srgbClr val="000000"/>
                </a:solidFill>
                <a:latin typeface="Calibri"/>
              </a:rPr>
              <a:t>1 Foundation grant received</a:t>
            </a:r>
          </a:p>
          <a:p>
            <a:pPr lvl="1"/>
            <a:r>
              <a:rPr lang="en-US" dirty="0">
                <a:solidFill>
                  <a:srgbClr val="000000"/>
                </a:solidFill>
                <a:latin typeface="Calibri"/>
              </a:rPr>
              <a:t>1 NIH NINDS Utah </a:t>
            </a:r>
            <a:r>
              <a:rPr lang="en-US" dirty="0" err="1">
                <a:solidFill>
                  <a:srgbClr val="000000"/>
                </a:solidFill>
                <a:latin typeface="Calibri"/>
              </a:rPr>
              <a:t>StrokeNet</a:t>
            </a:r>
            <a:r>
              <a:rPr lang="en-US" dirty="0">
                <a:solidFill>
                  <a:srgbClr val="000000"/>
                </a:solidFill>
                <a:latin typeface="Calibri"/>
              </a:rPr>
              <a:t> Research Training Funded</a:t>
            </a:r>
          </a:p>
          <a:p>
            <a:pPr lvl="1"/>
            <a:r>
              <a:rPr lang="en-US" dirty="0">
                <a:solidFill>
                  <a:srgbClr val="000000"/>
                </a:solidFill>
                <a:latin typeface="Calibri"/>
              </a:rPr>
              <a:t>1 R21 funded</a:t>
            </a:r>
          </a:p>
          <a:p>
            <a:pPr lvl="1"/>
            <a:r>
              <a:rPr lang="en-US" dirty="0">
                <a:solidFill>
                  <a:srgbClr val="000000"/>
                </a:solidFill>
                <a:latin typeface="Calibri"/>
              </a:rPr>
              <a:t>1 internal KL2 funded</a:t>
            </a:r>
          </a:p>
          <a:p>
            <a:pPr lvl="1"/>
            <a:r>
              <a:rPr lang="en-US" dirty="0">
                <a:solidFill>
                  <a:srgbClr val="000000"/>
                </a:solidFill>
                <a:latin typeface="Calibri"/>
              </a:rPr>
              <a:t>Over 9 presentations submitted, numerous papers under review</a:t>
            </a:r>
          </a:p>
          <a:p>
            <a:pPr lvl="1"/>
            <a:r>
              <a:rPr lang="en-US" dirty="0">
                <a:solidFill>
                  <a:srgbClr val="000000"/>
                </a:solidFill>
                <a:latin typeface="Calibri"/>
              </a:rPr>
              <a:t>Monthly</a:t>
            </a:r>
            <a:r>
              <a:rPr lang="en-US" sz="2400" dirty="0">
                <a:solidFill>
                  <a:srgbClr val="000000"/>
                </a:solidFill>
                <a:latin typeface="Calibri"/>
              </a:rPr>
              <a:t> meetings</a:t>
            </a:r>
            <a:endParaRPr lang="en-US" dirty="0">
              <a:solidFill>
                <a:srgbClr val="000000"/>
              </a:solidFill>
              <a:latin typeface="Calibri"/>
            </a:endParaRPr>
          </a:p>
          <a:p>
            <a:r>
              <a:rPr lang="en-US" dirty="0">
                <a:solidFill>
                  <a:srgbClr val="000000"/>
                </a:solidFill>
                <a:latin typeface="Calibri"/>
              </a:rPr>
              <a:t>Executive Committee will be deciding on next year's programming (frequency and format, please give us feedback).</a:t>
            </a:r>
          </a:p>
        </p:txBody>
      </p:sp>
    </p:spTree>
    <p:extLst>
      <p:ext uri="{BB962C8B-B14F-4D97-AF65-F5344CB8AC3E}">
        <p14:creationId xmlns:p14="http://schemas.microsoft.com/office/powerpoint/2010/main" val="128177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525963"/>
          </a:xfrm>
        </p:spPr>
        <p:txBody>
          <a:bodyPr>
            <a:normAutofit/>
          </a:bodyPr>
          <a:lstStyle/>
          <a:p>
            <a:pPr marL="0" indent="0">
              <a:buNone/>
            </a:pPr>
            <a:r>
              <a:rPr lang="en-US" sz="4000" u="sng" dirty="0"/>
              <a:t>Poster Session</a:t>
            </a:r>
          </a:p>
          <a:p>
            <a:pPr marL="0" indent="0">
              <a:buNone/>
            </a:pPr>
            <a:endParaRPr lang="en-US" u="sng" dirty="0"/>
          </a:p>
          <a:p>
            <a:pPr marL="0" indent="0">
              <a:buNone/>
            </a:pPr>
            <a:r>
              <a:rPr lang="en-US" sz="4000" u="sng" dirty="0"/>
              <a:t>Presentation &amp; Discussion</a:t>
            </a:r>
          </a:p>
          <a:p>
            <a:pPr marL="0" indent="0">
              <a:buNone/>
            </a:pPr>
            <a:r>
              <a:rPr lang="en-US" sz="2800" i="1" dirty="0"/>
              <a:t>      Challenges in recruiting families for health research</a:t>
            </a:r>
          </a:p>
          <a:p>
            <a:pPr marL="0" indent="0">
              <a:buNone/>
            </a:pPr>
            <a:endParaRPr lang="en-US" sz="2800" i="1" dirty="0"/>
          </a:p>
          <a:p>
            <a:pPr marL="0" indent="0">
              <a:buNone/>
            </a:pPr>
            <a:r>
              <a:rPr lang="en-US" sz="3600" u="sng" dirty="0"/>
              <a:t>Introducing the 2017 Pilot Grant Awardees</a:t>
            </a:r>
          </a:p>
          <a:p>
            <a:pPr marL="0" indent="0">
              <a:buNone/>
            </a:pPr>
            <a:endParaRPr lang="en-US" sz="2800" i="1" dirty="0"/>
          </a:p>
          <a:p>
            <a:pPr marL="0" indent="0">
              <a:buNone/>
            </a:pPr>
            <a:endParaRPr lang="en-US" sz="2800" i="1" dirty="0"/>
          </a:p>
          <a:p>
            <a:pPr marL="0" indent="0">
              <a:buNone/>
            </a:pPr>
            <a:endParaRPr lang="en-US" sz="2800" i="1" dirty="0"/>
          </a:p>
        </p:txBody>
      </p:sp>
      <p:sp>
        <p:nvSpPr>
          <p:cNvPr id="4" name="TextBox 3"/>
          <p:cNvSpPr txBox="1"/>
          <p:nvPr/>
        </p:nvSpPr>
        <p:spPr>
          <a:xfrm>
            <a:off x="6477000" y="152400"/>
            <a:ext cx="480060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Today’s Agenda</a:t>
            </a:r>
          </a:p>
        </p:txBody>
      </p:sp>
    </p:spTree>
    <p:extLst>
      <p:ext uri="{BB962C8B-B14F-4D97-AF65-F5344CB8AC3E}">
        <p14:creationId xmlns:p14="http://schemas.microsoft.com/office/powerpoint/2010/main" val="12998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3" end="3"/>
                                            </p:txEl>
                                          </p:spTgt>
                                        </p:tgtEl>
                                        <p:attrNameLst>
                                          <p:attrName>style.color</p:attrName>
                                        </p:attrNameLst>
                                      </p:cBhvr>
                                      <p:to>
                                        <p:clrVal>
                                          <a:schemeClr val="accent2"/>
                                        </p:clrVal>
                                      </p:to>
                                    </p:set>
                                    <p:set>
                                      <p:cBhvr>
                                        <p:cTn id="11" dur="500" fill="hold"/>
                                        <p:tgtEl>
                                          <p:spTgt spid="3">
                                            <p:txEl>
                                              <p:pRg st="3" end="3"/>
                                            </p:txEl>
                                          </p:spTgt>
                                        </p:tgtEl>
                                        <p:attrNameLst>
                                          <p:attrName>fillcolor</p:attrName>
                                        </p:attrNameLst>
                                      </p:cBhvr>
                                      <p:to>
                                        <p:clrVal>
                                          <a:schemeClr val="accent2"/>
                                        </p:clrVal>
                                      </p:to>
                                    </p:set>
                                    <p:set>
                                      <p:cBhvr>
                                        <p:cTn id="12"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685800" y="1828800"/>
            <a:ext cx="7772400" cy="1905000"/>
          </a:xfrm>
        </p:spPr>
        <p:txBody>
          <a:bodyPr/>
          <a:lstStyle/>
          <a:p>
            <a:pPr eaLnBrk="1" hangingPunct="1"/>
            <a:r>
              <a:rPr lang="en-US" sz="3800" b="1" dirty="0"/>
              <a:t>Recruitment Challenges in Health-Related Couple Intervention Research</a:t>
            </a:r>
            <a:endParaRPr lang="en-US" altLang="en-US" sz="3800" dirty="0"/>
          </a:p>
        </p:txBody>
      </p:sp>
      <p:sp>
        <p:nvSpPr>
          <p:cNvPr id="65539" name="Rectangle 3"/>
          <p:cNvSpPr>
            <a:spLocks noGrp="1" noChangeArrowheads="1"/>
          </p:cNvSpPr>
          <p:nvPr>
            <p:ph type="subTitle" idx="1"/>
          </p:nvPr>
        </p:nvSpPr>
        <p:spPr>
          <a:xfrm>
            <a:off x="1371600" y="4114800"/>
            <a:ext cx="6400800" cy="2286000"/>
          </a:xfrm>
        </p:spPr>
        <p:txBody>
          <a:bodyPr/>
          <a:lstStyle/>
          <a:p>
            <a:pPr eaLnBrk="1" hangingPunct="1">
              <a:defRPr/>
            </a:pPr>
            <a:r>
              <a:rPr lang="en-US" sz="3000" dirty="0">
                <a:ea typeface="+mn-ea"/>
              </a:rPr>
              <a:t>Katie Baucom, PhD</a:t>
            </a:r>
          </a:p>
          <a:p>
            <a:pPr eaLnBrk="1" hangingPunct="1">
              <a:defRPr/>
            </a:pPr>
            <a:r>
              <a:rPr lang="en-US" sz="3000" dirty="0">
                <a:ea typeface="+mn-ea"/>
              </a:rPr>
              <a:t>Department of Psychology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534400" cy="762000"/>
          </a:xfrm>
        </p:spPr>
        <p:txBody>
          <a:bodyPr/>
          <a:lstStyle/>
          <a:p>
            <a:r>
              <a:rPr lang="en-US" sz="3500" dirty="0"/>
              <a:t>Couple Therapy as an Adjunct to Medical Treatment for Metabolic Syndrome</a:t>
            </a:r>
          </a:p>
        </p:txBody>
      </p:sp>
      <p:sp>
        <p:nvSpPr>
          <p:cNvPr id="3" name="Content Placeholder 2"/>
          <p:cNvSpPr>
            <a:spLocks noGrp="1"/>
          </p:cNvSpPr>
          <p:nvPr>
            <p:ph idx="1"/>
          </p:nvPr>
        </p:nvSpPr>
        <p:spPr/>
        <p:txBody>
          <a:bodyPr/>
          <a:lstStyle/>
          <a:p>
            <a:endParaRPr lang="en-US" sz="2200" dirty="0"/>
          </a:p>
          <a:p>
            <a:r>
              <a:rPr lang="en-US" sz="2200" dirty="0"/>
              <a:t>Does adjunctive couple therapy improve relationship quality and health in individuals with Metabolic Syndrome and their partners?</a:t>
            </a:r>
          </a:p>
          <a:p>
            <a:pPr marL="0" indent="0">
              <a:buNone/>
            </a:pPr>
            <a:endParaRPr lang="en-US" sz="2200" dirty="0"/>
          </a:p>
          <a:p>
            <a:r>
              <a:rPr lang="en-US" sz="2200" dirty="0"/>
              <a:t>Target sample: </a:t>
            </a:r>
            <a:r>
              <a:rPr lang="en-US" sz="2200" i="1" dirty="0"/>
              <a:t>N</a:t>
            </a:r>
            <a:r>
              <a:rPr lang="en-US" sz="2200" dirty="0"/>
              <a:t> = 10 married couples</a:t>
            </a:r>
          </a:p>
          <a:p>
            <a:pPr lvl="1"/>
            <a:r>
              <a:rPr lang="en-US" sz="1800" dirty="0"/>
              <a:t>Clinically significant relationship distress</a:t>
            </a:r>
          </a:p>
          <a:p>
            <a:pPr lvl="1"/>
            <a:r>
              <a:rPr lang="en-US" sz="1800" dirty="0"/>
              <a:t>At least one partner met criteria for Metabolic Syndrome, defined as 3 or more of:</a:t>
            </a:r>
          </a:p>
          <a:p>
            <a:pPr lvl="2"/>
            <a:r>
              <a:rPr lang="en-US" sz="1400" dirty="0"/>
              <a:t>abdominal obesity, high triglycerides, low HDL cholesterol, hypertension (or </a:t>
            </a:r>
            <a:r>
              <a:rPr lang="en-US" sz="1400" dirty="0" err="1"/>
              <a:t>rx</a:t>
            </a:r>
            <a:r>
              <a:rPr lang="en-US" sz="1400" dirty="0"/>
              <a:t>), high fasting glucose (or </a:t>
            </a:r>
            <a:r>
              <a:rPr lang="en-US" sz="1400" dirty="0" err="1"/>
              <a:t>rx</a:t>
            </a:r>
            <a:r>
              <a:rPr lang="en-US" sz="1400" dirty="0"/>
              <a:t>)</a:t>
            </a:r>
          </a:p>
        </p:txBody>
      </p:sp>
    </p:spTree>
    <p:extLst>
      <p:ext uri="{BB962C8B-B14F-4D97-AF65-F5344CB8AC3E}">
        <p14:creationId xmlns:p14="http://schemas.microsoft.com/office/powerpoint/2010/main" val="26554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304800" y="1219200"/>
            <a:ext cx="8153400" cy="762000"/>
          </a:xfrm>
        </p:spPr>
        <p:txBody>
          <a:bodyPr/>
          <a:lstStyle/>
          <a:p>
            <a:pPr eaLnBrk="1" hangingPunct="1"/>
            <a:r>
              <a:rPr lang="en-US" altLang="en-US" sz="3600" dirty="0"/>
              <a:t>Method</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88699062"/>
              </p:ext>
            </p:extLst>
          </p:nvPr>
        </p:nvGraphicFramePr>
        <p:xfrm>
          <a:off x="338969" y="2175377"/>
          <a:ext cx="8424031" cy="3043481"/>
        </p:xfrm>
        <a:graphic>
          <a:graphicData uri="http://schemas.openxmlformats.org/drawingml/2006/table">
            <a:tbl>
              <a:tblPr firstRow="1" bandRow="1">
                <a:tableStyleId>{073A0DAA-6AF3-43AB-8588-CEC1D06C72B9}</a:tableStyleId>
              </a:tblPr>
              <a:tblGrid>
                <a:gridCol w="1203433">
                  <a:extLst>
                    <a:ext uri="{9D8B030D-6E8A-4147-A177-3AD203B41FA5}">
                      <a16:colId xmlns:a16="http://schemas.microsoft.com/office/drawing/2014/main" xmlns="" val="20000"/>
                    </a:ext>
                  </a:extLst>
                </a:gridCol>
                <a:gridCol w="1203433">
                  <a:extLst>
                    <a:ext uri="{9D8B030D-6E8A-4147-A177-3AD203B41FA5}">
                      <a16:colId xmlns:a16="http://schemas.microsoft.com/office/drawing/2014/main" xmlns="" val="20001"/>
                    </a:ext>
                  </a:extLst>
                </a:gridCol>
                <a:gridCol w="1203433">
                  <a:extLst>
                    <a:ext uri="{9D8B030D-6E8A-4147-A177-3AD203B41FA5}">
                      <a16:colId xmlns:a16="http://schemas.microsoft.com/office/drawing/2014/main" xmlns="" val="20002"/>
                    </a:ext>
                  </a:extLst>
                </a:gridCol>
                <a:gridCol w="1203433">
                  <a:extLst>
                    <a:ext uri="{9D8B030D-6E8A-4147-A177-3AD203B41FA5}">
                      <a16:colId xmlns:a16="http://schemas.microsoft.com/office/drawing/2014/main" xmlns="" val="20003"/>
                    </a:ext>
                  </a:extLst>
                </a:gridCol>
                <a:gridCol w="1203433">
                  <a:extLst>
                    <a:ext uri="{9D8B030D-6E8A-4147-A177-3AD203B41FA5}">
                      <a16:colId xmlns:a16="http://schemas.microsoft.com/office/drawing/2014/main" xmlns="" val="20004"/>
                    </a:ext>
                  </a:extLst>
                </a:gridCol>
                <a:gridCol w="1203433">
                  <a:extLst>
                    <a:ext uri="{9D8B030D-6E8A-4147-A177-3AD203B41FA5}">
                      <a16:colId xmlns:a16="http://schemas.microsoft.com/office/drawing/2014/main" xmlns="" val="20005"/>
                    </a:ext>
                  </a:extLst>
                </a:gridCol>
                <a:gridCol w="1203433">
                  <a:extLst>
                    <a:ext uri="{9D8B030D-6E8A-4147-A177-3AD203B41FA5}">
                      <a16:colId xmlns:a16="http://schemas.microsoft.com/office/drawing/2014/main" xmlns="" val="20006"/>
                    </a:ext>
                  </a:extLst>
                </a:gridCol>
              </a:tblGrid>
              <a:tr h="1080569">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Baseline Daily </a:t>
                      </a:r>
                    </a:p>
                    <a:p>
                      <a:pPr marL="0" marR="0" algn="ctr">
                        <a:lnSpc>
                          <a:spcPct val="115000"/>
                        </a:lnSpc>
                        <a:spcBef>
                          <a:spcPts val="0"/>
                        </a:spcBef>
                        <a:spcAft>
                          <a:spcPts val="0"/>
                        </a:spcAft>
                      </a:pPr>
                      <a:r>
                        <a:rPr lang="en-US" sz="1400" dirty="0">
                          <a:effectLst/>
                        </a:rPr>
                        <a:t>Assessment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Pre-Therapy Assessment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Couple</a:t>
                      </a:r>
                      <a:r>
                        <a:rPr lang="en-US" sz="1400" baseline="0" dirty="0">
                          <a:effectLst/>
                        </a:rPr>
                        <a:t> Therapy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Post-Therapy Assessment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Follow-up Daily Assessment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3-mo </a:t>
                      </a:r>
                    </a:p>
                    <a:p>
                      <a:pPr marL="0" marR="0" algn="ctr">
                        <a:lnSpc>
                          <a:spcPct val="115000"/>
                        </a:lnSpc>
                        <a:spcBef>
                          <a:spcPts val="0"/>
                        </a:spcBef>
                        <a:spcAft>
                          <a:spcPts val="0"/>
                        </a:spcAft>
                      </a:pPr>
                      <a:r>
                        <a:rPr lang="en-US" sz="1400" dirty="0">
                          <a:effectLst/>
                        </a:rPr>
                        <a:t>Follow-up</a:t>
                      </a:r>
                    </a:p>
                    <a:p>
                      <a:pPr marL="0" marR="0" algn="ctr">
                        <a:lnSpc>
                          <a:spcPct val="115000"/>
                        </a:lnSpc>
                        <a:spcBef>
                          <a:spcPts val="0"/>
                        </a:spcBef>
                        <a:spcAft>
                          <a:spcPts val="0"/>
                        </a:spcAft>
                      </a:pPr>
                      <a:r>
                        <a:rPr lang="en-US" sz="1400" dirty="0">
                          <a:effectLst/>
                        </a:rPr>
                        <a:t>Assessment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extLst>
                  <a:ext uri="{0D108BD9-81ED-4DB2-BD59-A6C34878D82A}">
                    <a16:rowId xmlns:a16="http://schemas.microsoft.com/office/drawing/2014/main" xmlns="" val="10000"/>
                  </a:ext>
                </a:extLst>
              </a:tr>
              <a:tr h="810427">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b="1" dirty="0">
                          <a:effectLst/>
                        </a:rPr>
                        <a:t>Length</a:t>
                      </a:r>
                    </a:p>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Daily for 1-2 weeks</a:t>
                      </a:r>
                    </a:p>
                    <a:p>
                      <a:pPr marL="0" marR="0" algn="ctr">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3 </a:t>
                      </a:r>
                      <a:r>
                        <a:rPr lang="en-US" sz="1400" dirty="0" err="1">
                          <a:effectLst/>
                        </a:rPr>
                        <a:t>hrs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1 </a:t>
                      </a:r>
                      <a:r>
                        <a:rPr lang="en-US" sz="1400" dirty="0" err="1">
                          <a:effectLst/>
                        </a:rPr>
                        <a:t>hr</a:t>
                      </a:r>
                      <a:r>
                        <a:rPr lang="en-US" sz="1400" dirty="0">
                          <a:effectLst/>
                        </a:rPr>
                        <a:t>/</a:t>
                      </a:r>
                      <a:r>
                        <a:rPr lang="en-US" sz="1400" dirty="0" err="1">
                          <a:effectLst/>
                        </a:rPr>
                        <a:t>wk</a:t>
                      </a:r>
                      <a:endParaRPr lang="en-US" sz="1400" dirty="0">
                        <a:effectLst/>
                      </a:endParaRPr>
                    </a:p>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Up to 26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wks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3 </a:t>
                      </a:r>
                      <a:r>
                        <a:rPr lang="en-US" sz="1400" dirty="0" err="1">
                          <a:effectLst/>
                        </a:rPr>
                        <a:t>hrs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 Daily for 1-2 weeks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 1 </a:t>
                      </a:r>
                      <a:r>
                        <a:rPr lang="en-US" sz="1400" dirty="0" err="1">
                          <a:effectLst/>
                        </a:rPr>
                        <a:t>hr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extLst>
                  <a:ext uri="{0D108BD9-81ED-4DB2-BD59-A6C34878D82A}">
                    <a16:rowId xmlns:a16="http://schemas.microsoft.com/office/drawing/2014/main" xmlns="" val="10001"/>
                  </a:ext>
                </a:extLst>
              </a:tr>
              <a:tr h="810427">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b="1" dirty="0">
                          <a:effectLst/>
                        </a:rPr>
                        <a:t>Payment per spouse</a:t>
                      </a:r>
                    </a:p>
                    <a:p>
                      <a:pPr marL="0" marR="0" algn="ctr">
                        <a:lnSpc>
                          <a:spcPct val="115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$15/week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None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$15/week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400" dirty="0">
                          <a:effectLst/>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419" marR="70419" marT="0" marB="0"/>
                </a:tc>
                <a:extLst>
                  <a:ext uri="{0D108BD9-81ED-4DB2-BD59-A6C34878D82A}">
                    <a16:rowId xmlns:a16="http://schemas.microsoft.com/office/drawing/2014/main" xmlns="" val="10002"/>
                  </a:ext>
                </a:extLst>
              </a:tr>
            </a:tbl>
          </a:graphicData>
        </a:graphic>
      </p:graphicFrame>
      <p:sp>
        <p:nvSpPr>
          <p:cNvPr id="5" name="Left Brace 4"/>
          <p:cNvSpPr/>
          <p:nvPr/>
        </p:nvSpPr>
        <p:spPr>
          <a:xfrm rot="16200000">
            <a:off x="2536078" y="4263082"/>
            <a:ext cx="431603" cy="2268644"/>
          </a:xfrm>
          <a:prstGeom prst="leftBrace">
            <a:avLst/>
          </a:prstGeom>
          <a:noFill/>
          <a:ln w="635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Left Brace 5"/>
          <p:cNvSpPr/>
          <p:nvPr/>
        </p:nvSpPr>
        <p:spPr>
          <a:xfrm rot="16200000">
            <a:off x="4376387" y="4954918"/>
            <a:ext cx="426128" cy="879498"/>
          </a:xfrm>
          <a:prstGeom prst="leftBrace">
            <a:avLst/>
          </a:prstGeom>
          <a:noFill/>
          <a:ln w="635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Left Brace 6"/>
          <p:cNvSpPr/>
          <p:nvPr/>
        </p:nvSpPr>
        <p:spPr>
          <a:xfrm rot="16200000">
            <a:off x="6106043" y="4257160"/>
            <a:ext cx="477304" cy="2326189"/>
          </a:xfrm>
          <a:prstGeom prst="leftBrace">
            <a:avLst/>
          </a:prstGeom>
          <a:noFill/>
          <a:ln w="635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Left Brace 7"/>
          <p:cNvSpPr/>
          <p:nvPr/>
        </p:nvSpPr>
        <p:spPr>
          <a:xfrm rot="16200000">
            <a:off x="7893823" y="4907778"/>
            <a:ext cx="548023" cy="1095669"/>
          </a:xfrm>
          <a:prstGeom prst="leftBrace">
            <a:avLst/>
          </a:prstGeom>
          <a:noFill/>
          <a:ln w="635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188409" y="5719380"/>
            <a:ext cx="1164391" cy="369332"/>
          </a:xfrm>
          <a:prstGeom prst="rect">
            <a:avLst/>
          </a:prstGeom>
          <a:noFill/>
          <a:ln>
            <a:noFill/>
          </a:ln>
        </p:spPr>
        <p:txBody>
          <a:bodyPr wrap="square" rtlCol="0">
            <a:spAutoFit/>
          </a:bodyPr>
          <a:lstStyle/>
          <a:p>
            <a:pPr eaLnBrk="1" fontAlgn="auto" hangingPunct="1">
              <a:spcBef>
                <a:spcPts val="0"/>
              </a:spcBef>
              <a:spcAft>
                <a:spcPts val="0"/>
              </a:spcAft>
            </a:pPr>
            <a:r>
              <a:rPr lang="en-US" sz="1800" dirty="0">
                <a:solidFill>
                  <a:prstClr val="black"/>
                </a:solidFill>
                <a:latin typeface="Calibri" panose="020F0502020204030204"/>
                <a:ea typeface="+mn-ea"/>
              </a:rPr>
              <a:t>Weeks 1-3</a:t>
            </a:r>
          </a:p>
        </p:txBody>
      </p:sp>
      <p:sp>
        <p:nvSpPr>
          <p:cNvPr id="10" name="TextBox 9"/>
          <p:cNvSpPr txBox="1"/>
          <p:nvPr/>
        </p:nvSpPr>
        <p:spPr>
          <a:xfrm>
            <a:off x="3956347" y="5720478"/>
            <a:ext cx="1301453" cy="369332"/>
          </a:xfrm>
          <a:prstGeom prst="rect">
            <a:avLst/>
          </a:prstGeom>
          <a:noFill/>
          <a:ln>
            <a:noFill/>
          </a:ln>
        </p:spPr>
        <p:txBody>
          <a:bodyPr wrap="square" rtlCol="0">
            <a:spAutoFit/>
          </a:bodyPr>
          <a:lstStyle/>
          <a:p>
            <a:pPr eaLnBrk="1" fontAlgn="auto" hangingPunct="1">
              <a:spcBef>
                <a:spcPts val="0"/>
              </a:spcBef>
              <a:spcAft>
                <a:spcPts val="0"/>
              </a:spcAft>
            </a:pPr>
            <a:r>
              <a:rPr lang="en-US" sz="1800" dirty="0">
                <a:solidFill>
                  <a:prstClr val="black"/>
                </a:solidFill>
                <a:latin typeface="Calibri" panose="020F0502020204030204"/>
                <a:ea typeface="+mn-ea"/>
              </a:rPr>
              <a:t>Weeks 3-29</a:t>
            </a:r>
          </a:p>
        </p:txBody>
      </p:sp>
      <p:sp>
        <p:nvSpPr>
          <p:cNvPr id="11" name="TextBox 10"/>
          <p:cNvSpPr txBox="1"/>
          <p:nvPr/>
        </p:nvSpPr>
        <p:spPr>
          <a:xfrm>
            <a:off x="5638800" y="5715000"/>
            <a:ext cx="1405613" cy="369332"/>
          </a:xfrm>
          <a:prstGeom prst="rect">
            <a:avLst/>
          </a:prstGeom>
          <a:noFill/>
          <a:ln>
            <a:noFill/>
          </a:ln>
        </p:spPr>
        <p:txBody>
          <a:bodyPr wrap="square" rtlCol="0">
            <a:spAutoFit/>
          </a:bodyPr>
          <a:lstStyle/>
          <a:p>
            <a:pPr eaLnBrk="1" fontAlgn="auto" hangingPunct="1">
              <a:spcBef>
                <a:spcPts val="0"/>
              </a:spcBef>
              <a:spcAft>
                <a:spcPts val="0"/>
              </a:spcAft>
            </a:pPr>
            <a:r>
              <a:rPr lang="en-US" sz="1800" dirty="0">
                <a:solidFill>
                  <a:prstClr val="black"/>
                </a:solidFill>
                <a:latin typeface="Calibri" panose="020F0502020204030204"/>
                <a:ea typeface="+mn-ea"/>
              </a:rPr>
              <a:t>Weeks 29-32</a:t>
            </a:r>
          </a:p>
        </p:txBody>
      </p:sp>
      <p:sp>
        <p:nvSpPr>
          <p:cNvPr id="12" name="TextBox 11"/>
          <p:cNvSpPr txBox="1"/>
          <p:nvPr/>
        </p:nvSpPr>
        <p:spPr>
          <a:xfrm>
            <a:off x="7663825" y="5716103"/>
            <a:ext cx="1022975" cy="369332"/>
          </a:xfrm>
          <a:prstGeom prst="rect">
            <a:avLst/>
          </a:prstGeom>
          <a:noFill/>
          <a:ln>
            <a:noFill/>
          </a:ln>
        </p:spPr>
        <p:txBody>
          <a:bodyPr wrap="square" rtlCol="0">
            <a:spAutoFit/>
          </a:bodyPr>
          <a:lstStyle/>
          <a:p>
            <a:pPr eaLnBrk="1" fontAlgn="auto" hangingPunct="1">
              <a:spcBef>
                <a:spcPts val="0"/>
              </a:spcBef>
              <a:spcAft>
                <a:spcPts val="0"/>
              </a:spcAft>
            </a:pPr>
            <a:r>
              <a:rPr lang="en-US" sz="1800" dirty="0">
                <a:solidFill>
                  <a:prstClr val="black"/>
                </a:solidFill>
                <a:latin typeface="Calibri" panose="020F0502020204030204"/>
                <a:ea typeface="+mn-ea"/>
              </a:rPr>
              <a:t>Week 42</a:t>
            </a:r>
          </a:p>
        </p:txBody>
      </p:sp>
      <p:cxnSp>
        <p:nvCxnSpPr>
          <p:cNvPr id="4" name="Straight Arrow Connector 3"/>
          <p:cNvCxnSpPr/>
          <p:nvPr/>
        </p:nvCxnSpPr>
        <p:spPr bwMode="auto">
          <a:xfrm>
            <a:off x="838200" y="5229999"/>
            <a:ext cx="0" cy="609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p:cNvSpPr txBox="1"/>
          <p:nvPr/>
        </p:nvSpPr>
        <p:spPr>
          <a:xfrm>
            <a:off x="228600" y="5879068"/>
            <a:ext cx="1273853" cy="369332"/>
          </a:xfrm>
          <a:prstGeom prst="rect">
            <a:avLst/>
          </a:prstGeom>
          <a:noFill/>
        </p:spPr>
        <p:txBody>
          <a:bodyPr wrap="square" rtlCol="0">
            <a:spAutoFit/>
          </a:bodyPr>
          <a:lstStyle/>
          <a:p>
            <a:r>
              <a:rPr lang="en-US" sz="1800" dirty="0"/>
              <a:t>$175 total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Recruitment plan</a:t>
            </a:r>
          </a:p>
        </p:txBody>
      </p:sp>
      <p:sp>
        <p:nvSpPr>
          <p:cNvPr id="3" name="Content Placeholder 2"/>
          <p:cNvSpPr>
            <a:spLocks noGrp="1"/>
          </p:cNvSpPr>
          <p:nvPr>
            <p:ph idx="1"/>
          </p:nvPr>
        </p:nvSpPr>
        <p:spPr/>
        <p:txBody>
          <a:bodyPr/>
          <a:lstStyle/>
          <a:p>
            <a:r>
              <a:rPr lang="en-US" sz="2800" dirty="0"/>
              <a:t>Flyers &amp; provider referrals from Madsen &amp; Sugar House Family Medicine Clinics</a:t>
            </a:r>
          </a:p>
          <a:p>
            <a:pPr marL="0" indent="0">
              <a:buNone/>
            </a:pPr>
            <a:endParaRPr lang="en-US" sz="2800" dirty="0"/>
          </a:p>
          <a:p>
            <a:r>
              <a:rPr lang="en-US" sz="2800" dirty="0"/>
              <a:t>Screening process</a:t>
            </a:r>
          </a:p>
          <a:p>
            <a:pPr lvl="1"/>
            <a:r>
              <a:rPr lang="en-US" dirty="0"/>
              <a:t>Potential participants complete online screening of relationship and </a:t>
            </a:r>
            <a:r>
              <a:rPr lang="en-US" dirty="0" err="1"/>
              <a:t>MetS</a:t>
            </a:r>
            <a:r>
              <a:rPr lang="en-US" dirty="0"/>
              <a:t> criteria</a:t>
            </a:r>
          </a:p>
          <a:p>
            <a:pPr lvl="1"/>
            <a:r>
              <a:rPr lang="en-US" dirty="0"/>
              <a:t>Medical record review (as needed)</a:t>
            </a:r>
          </a:p>
          <a:p>
            <a:endParaRPr lang="en-US" sz="2800" dirty="0"/>
          </a:p>
          <a:p>
            <a:endParaRPr lang="en-US" sz="2800" dirty="0"/>
          </a:p>
        </p:txBody>
      </p:sp>
    </p:spTree>
    <p:extLst>
      <p:ext uri="{BB962C8B-B14F-4D97-AF65-F5344CB8AC3E}">
        <p14:creationId xmlns:p14="http://schemas.microsoft.com/office/powerpoint/2010/main" val="42760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545454"/>
      </a:dk1>
      <a:lt1>
        <a:srgbClr val="FFFFFF"/>
      </a:lt1>
      <a:dk2>
        <a:srgbClr val="545454"/>
      </a:dk2>
      <a:lt2>
        <a:srgbClr val="808080"/>
      </a:lt2>
      <a:accent1>
        <a:srgbClr val="DC9A4C"/>
      </a:accent1>
      <a:accent2>
        <a:srgbClr val="7F1603"/>
      </a:accent2>
      <a:accent3>
        <a:srgbClr val="FFFFFF"/>
      </a:accent3>
      <a:accent4>
        <a:srgbClr val="464646"/>
      </a:accent4>
      <a:accent5>
        <a:srgbClr val="EBCAB2"/>
      </a:accent5>
      <a:accent6>
        <a:srgbClr val="721302"/>
      </a:accent6>
      <a:hlink>
        <a:srgbClr val="687435"/>
      </a:hlink>
      <a:folHlink>
        <a:srgbClr val="677B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Eccles_School_4-3_nopagenumbers">
  <a:themeElements>
    <a:clrScheme name="Custom 4">
      <a:dk1>
        <a:srgbClr val="000000"/>
      </a:dk1>
      <a:lt1>
        <a:srgbClr val="000000"/>
      </a:lt1>
      <a:dk2>
        <a:srgbClr val="D5D5D5"/>
      </a:dk2>
      <a:lt2>
        <a:srgbClr val="FEFFFF"/>
      </a:lt2>
      <a:accent1>
        <a:srgbClr val="CB1B00"/>
      </a:accent1>
      <a:accent2>
        <a:srgbClr val="D5D5D5"/>
      </a:accent2>
      <a:accent3>
        <a:srgbClr val="A5A5A5"/>
      </a:accent3>
      <a:accent4>
        <a:srgbClr val="5E5E5E"/>
      </a:accent4>
      <a:accent5>
        <a:srgbClr val="424242"/>
      </a:accent5>
      <a:accent6>
        <a:srgbClr val="212121"/>
      </a:accent6>
      <a:hlink>
        <a:srgbClr val="CB1B00"/>
      </a:hlink>
      <a:folHlink>
        <a:srgbClr val="9411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ers_Wanted_4-3_nopagenumbers" id="{4B6D3D4E-107F-4345-814D-39478261E8AC}" vid="{442DC4E1-9963-4F49-89C3-FF98F4553949}"/>
    </a:ext>
  </a:extLst>
</a:theme>
</file>

<file path=ppt/theme/theme5.xml><?xml version="1.0" encoding="utf-8"?>
<a:theme xmlns:a="http://schemas.openxmlformats.org/drawingml/2006/main" name="twinkles">
  <a:themeElements>
    <a:clrScheme name="">
      <a:dk1>
        <a:srgbClr val="000000"/>
      </a:dk1>
      <a:lt1>
        <a:srgbClr val="FFFFFF"/>
      </a:lt1>
      <a:dk2>
        <a:srgbClr val="0000FF"/>
      </a:dk2>
      <a:lt2>
        <a:srgbClr val="00DFCA"/>
      </a:lt2>
      <a:accent1>
        <a:srgbClr val="DC0081"/>
      </a:accent1>
      <a:accent2>
        <a:srgbClr val="114FFB"/>
      </a:accent2>
      <a:accent3>
        <a:srgbClr val="AAAAFF"/>
      </a:accent3>
      <a:accent4>
        <a:srgbClr val="DADADA"/>
      </a:accent4>
      <a:accent5>
        <a:srgbClr val="EBAAC1"/>
      </a:accent5>
      <a:accent6>
        <a:srgbClr val="0E47E3"/>
      </a:accent6>
      <a:hlink>
        <a:srgbClr val="FAFD00"/>
      </a:hlink>
      <a:folHlink>
        <a:srgbClr val="500093"/>
      </a:folHlink>
    </a:clrScheme>
    <a:fontScheme name="twinkles.ppt">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Narrow" pitchFamily="34" charset="0"/>
          </a:defRPr>
        </a:defPPr>
      </a:lstStyle>
    </a:lnDef>
  </a:objectDefaults>
  <a:extraClrSchemeLst>
    <a:extraClrScheme>
      <a:clrScheme name="twinkl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winkl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winkl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winkl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winkl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winkl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winkl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1864</TotalTime>
  <Words>2829</Words>
  <Application>Microsoft Office PowerPoint</Application>
  <PresentationFormat>On-screen Show (4:3)</PresentationFormat>
  <Paragraphs>431</Paragraphs>
  <Slides>35</Slides>
  <Notes>23</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35</vt:i4>
      </vt:variant>
    </vt:vector>
  </HeadingPairs>
  <TitlesOfParts>
    <vt:vector size="55" baseType="lpstr">
      <vt:lpstr>MS PGothic</vt:lpstr>
      <vt:lpstr>Arial</vt:lpstr>
      <vt:lpstr>Book Antiqua</vt:lpstr>
      <vt:lpstr>Calibri</vt:lpstr>
      <vt:lpstr>Calibri Light</vt:lpstr>
      <vt:lpstr>Gill Sans</vt:lpstr>
      <vt:lpstr>Mangal</vt:lpstr>
      <vt:lpstr>Monotype Sorts</vt:lpstr>
      <vt:lpstr>Times</vt:lpstr>
      <vt:lpstr>Times New Roman</vt:lpstr>
      <vt:lpstr>Wingdings</vt:lpstr>
      <vt:lpstr>ヒラギノ角ゴ ProN W3</vt:lpstr>
      <vt:lpstr>Blank Presentation</vt:lpstr>
      <vt:lpstr>1_Office Theme</vt:lpstr>
      <vt:lpstr>Retrospect</vt:lpstr>
      <vt:lpstr>Eccles_School_4-3_nopagenumbers</vt:lpstr>
      <vt:lpstr>twinkles</vt:lpstr>
      <vt:lpstr>1_Title &amp; Subtitle</vt:lpstr>
      <vt:lpstr>Title &amp; Subtitle</vt:lpstr>
      <vt:lpstr>Title &amp; Bullets</vt:lpstr>
      <vt:lpstr>PowerPoint Presentation</vt:lpstr>
      <vt:lpstr>PowerPoint Presentation</vt:lpstr>
      <vt:lpstr>PowerPoint Presentation</vt:lpstr>
      <vt:lpstr>2016-2017</vt:lpstr>
      <vt:lpstr>PowerPoint Presentation</vt:lpstr>
      <vt:lpstr>Recruitment Challenges in Health-Related Couple Intervention Research</vt:lpstr>
      <vt:lpstr>Couple Therapy as an Adjunct to Medical Treatment for Metabolic Syndrome</vt:lpstr>
      <vt:lpstr>Method</vt:lpstr>
      <vt:lpstr>Recruitment plan</vt:lpstr>
      <vt:lpstr>PowerPoint Presentation</vt:lpstr>
      <vt:lpstr>Recruitment outcomes</vt:lpstr>
      <vt:lpstr>Baseline demographics</vt:lpstr>
      <vt:lpstr>Summary</vt:lpstr>
      <vt:lpstr>Acknowledgments</vt:lpstr>
      <vt:lpstr>“Incorporating a patient-partner dyad in a healthy lifestyle program following total knee arthroplasty:     a pilot assessment of feasibility and preliminary effects”  </vt:lpstr>
      <vt:lpstr>Joint Replacement: a success?    Body Weight and Physical Activity</vt:lpstr>
      <vt:lpstr>PowerPoint Presentation</vt:lpstr>
      <vt:lpstr>PowerPoint Presentation</vt:lpstr>
      <vt:lpstr>PowerPoint Presentation</vt:lpstr>
      <vt:lpstr>Preliminary Effects…and Feasibility</vt:lpstr>
      <vt:lpstr>PowerPoint Presentation</vt:lpstr>
      <vt:lpstr>Rehabilitation Research Resource to Enhance Clinical Trials Workshop (Sept, ‘16) </vt:lpstr>
      <vt:lpstr>Recruitment Musings…</vt:lpstr>
      <vt:lpstr>My Friend’s Mom and “Success”</vt:lpstr>
      <vt:lpstr>R &amp;R Challenges </vt:lpstr>
      <vt:lpstr>PowerPoint Presentation</vt:lpstr>
      <vt:lpstr>The Role of Parents in Preparing Youth with Autism Spectrum Disorder for Adulthood </vt:lpstr>
      <vt:lpstr>The Role of Parents in Preparing Youth with Autism Spectrum Disorder for Adulthood </vt:lpstr>
      <vt:lpstr>Recruitment of At-Risk Youth for                      a Series of Interdisciplinary Studies</vt:lpstr>
      <vt:lpstr>Recruitment of At-Risk Youth for                      a Series of Interdisciplinary Studies</vt:lpstr>
      <vt:lpstr>Integrating Family Caregivers into Primary Care Teams:  Best Practices</vt:lpstr>
      <vt:lpstr>Project Aims and Methods</vt:lpstr>
      <vt:lpstr>Mapping the complexity of communication in caregiver systems for advanced cancer patients </vt:lpstr>
      <vt:lpstr>Mapping the complexity of communication in caregiver systems for advanced cancer patients </vt:lpstr>
      <vt:lpstr>PowerPoint Presentation</vt:lpstr>
    </vt:vector>
  </TitlesOfParts>
  <Company>Fran Olson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Graphic Identity</dc:title>
  <dc:creator>u0849525</dc:creator>
  <cp:lastModifiedBy>rebecca utz</cp:lastModifiedBy>
  <cp:revision>131</cp:revision>
  <dcterms:modified xsi:type="dcterms:W3CDTF">2017-03-27T17:31:40Z</dcterms:modified>
</cp:coreProperties>
</file>