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12.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8" r:id="rId4"/>
  </p:sldMasterIdLst>
  <p:notesMasterIdLst>
    <p:notesMasterId r:id="rId53"/>
  </p:notesMasterIdLst>
  <p:sldIdLst>
    <p:sldId id="336" r:id="rId5"/>
    <p:sldId id="341" r:id="rId6"/>
    <p:sldId id="340" r:id="rId7"/>
    <p:sldId id="342"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37" r:id="rId51"/>
    <p:sldId id="33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Berg" initials="c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61" autoAdjust="0"/>
  </p:normalViewPr>
  <p:slideViewPr>
    <p:cSldViewPr>
      <p:cViewPr varScale="1">
        <p:scale>
          <a:sx n="102" d="100"/>
          <a:sy n="102" d="100"/>
        </p:scale>
        <p:origin x="1884" y="72"/>
      </p:cViewPr>
      <p:guideLst>
        <p:guide orient="horz" pos="2160"/>
        <p:guide pos="2880"/>
      </p:guideLst>
    </p:cSldViewPr>
  </p:slideViewPr>
  <p:notesTextViewPr>
    <p:cViewPr>
      <p:scale>
        <a:sx n="3" d="2"/>
        <a:sy n="3" d="2"/>
      </p:scale>
      <p:origin x="0" y="0"/>
    </p:cViewPr>
  </p:notesTextViewPr>
  <p:sorterViewPr>
    <p:cViewPr varScale="1">
      <p:scale>
        <a:sx n="1" d="1"/>
        <a:sy n="1" d="1"/>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0869422572178E-2"/>
          <c:y val="0.10655608171356203"/>
          <c:w val="0.71865123968916234"/>
          <c:h val="0.6832980373014147"/>
        </c:manualLayout>
      </c:layout>
      <c:lineChart>
        <c:grouping val="standard"/>
        <c:varyColors val="0"/>
        <c:ser>
          <c:idx val="0"/>
          <c:order val="0"/>
          <c:tx>
            <c:strRef>
              <c:f>Sheet1!$A$2</c:f>
              <c:strCache>
                <c:ptCount val="1"/>
                <c:pt idx="0">
                  <c:v>Carriers  (p16+)</c:v>
                </c:pt>
              </c:strCache>
            </c:strRef>
          </c:tx>
          <c:spPr>
            <a:ln w="38100">
              <a:solidFill>
                <a:schemeClr val="accent2"/>
              </a:solidFill>
            </a:ln>
          </c:spPr>
          <c:marker>
            <c:symbol val="none"/>
          </c:marker>
          <c:cat>
            <c:strRef>
              <c:f>Sheet1!$B$1:$E$1</c:f>
              <c:strCache>
                <c:ptCount val="4"/>
                <c:pt idx="0">
                  <c:v>Baseline</c:v>
                </c:pt>
                <c:pt idx="1">
                  <c:v>Post-Counsel</c:v>
                </c:pt>
                <c:pt idx="2">
                  <c:v>1 month</c:v>
                </c:pt>
                <c:pt idx="3">
                  <c:v>1 year</c:v>
                </c:pt>
              </c:strCache>
            </c:strRef>
          </c:cat>
          <c:val>
            <c:numRef>
              <c:f>Sheet1!$B$2:$E$2</c:f>
              <c:numCache>
                <c:formatCode>General</c:formatCode>
                <c:ptCount val="4"/>
                <c:pt idx="0">
                  <c:v>58.914000000000001</c:v>
                </c:pt>
                <c:pt idx="1">
                  <c:v>65.021000000000001</c:v>
                </c:pt>
                <c:pt idx="2">
                  <c:v>68.19</c:v>
                </c:pt>
                <c:pt idx="3">
                  <c:v>74.033000000000001</c:v>
                </c:pt>
              </c:numCache>
            </c:numRef>
          </c:val>
          <c:smooth val="0"/>
          <c:extLst>
            <c:ext xmlns:c16="http://schemas.microsoft.com/office/drawing/2014/chart" uri="{C3380CC4-5D6E-409C-BE32-E72D297353CC}">
              <c16:uniqueId val="{00000000-F5E1-406A-92DD-8B0750851D91}"/>
            </c:ext>
          </c:extLst>
        </c:ser>
        <c:ser>
          <c:idx val="2"/>
          <c:order val="2"/>
          <c:tx>
            <c:strRef>
              <c:f>Sheet1!$A$4</c:f>
              <c:strCache>
                <c:ptCount val="1"/>
                <c:pt idx="0">
                  <c:v>Noncarriers (p16-)</c:v>
                </c:pt>
              </c:strCache>
            </c:strRef>
          </c:tx>
          <c:spPr>
            <a:ln>
              <a:solidFill>
                <a:schemeClr val="tx2"/>
              </a:solidFill>
            </a:ln>
          </c:spPr>
          <c:marker>
            <c:symbol val="none"/>
          </c:marker>
          <c:cat>
            <c:strRef>
              <c:f>Sheet1!$B$1:$E$1</c:f>
              <c:strCache>
                <c:ptCount val="4"/>
                <c:pt idx="0">
                  <c:v>Baseline</c:v>
                </c:pt>
                <c:pt idx="1">
                  <c:v>Post-Counsel</c:v>
                </c:pt>
                <c:pt idx="2">
                  <c:v>1 month</c:v>
                </c:pt>
                <c:pt idx="3">
                  <c:v>1 year</c:v>
                </c:pt>
              </c:strCache>
            </c:strRef>
          </c:cat>
          <c:val>
            <c:numRef>
              <c:f>Sheet1!$B$4:$E$4</c:f>
              <c:numCache>
                <c:formatCode>General</c:formatCode>
                <c:ptCount val="4"/>
                <c:pt idx="0">
                  <c:v>55.695999999999998</c:v>
                </c:pt>
                <c:pt idx="1">
                  <c:v>16.564</c:v>
                </c:pt>
                <c:pt idx="2">
                  <c:v>20.414999999999999</c:v>
                </c:pt>
                <c:pt idx="3">
                  <c:v>23.31</c:v>
                </c:pt>
              </c:numCache>
            </c:numRef>
          </c:val>
          <c:smooth val="0"/>
          <c:extLst>
            <c:ext xmlns:c16="http://schemas.microsoft.com/office/drawing/2014/chart" uri="{C3380CC4-5D6E-409C-BE32-E72D297353CC}">
              <c16:uniqueId val="{00000001-F5E1-406A-92DD-8B0750851D91}"/>
            </c:ext>
          </c:extLst>
        </c:ser>
        <c:ser>
          <c:idx val="1"/>
          <c:order val="1"/>
          <c:tx>
            <c:strRef>
              <c:f>Sheet1!$A$3</c:f>
              <c:strCache>
                <c:ptCount val="1"/>
                <c:pt idx="0">
                  <c:v>Controls (no test)</c:v>
                </c:pt>
              </c:strCache>
            </c:strRef>
          </c:tx>
          <c:spPr>
            <a:ln w="38100">
              <a:solidFill>
                <a:srgbClr val="0070C0"/>
              </a:solidFill>
            </a:ln>
          </c:spPr>
          <c:marker>
            <c:symbol val="none"/>
          </c:marker>
          <c:cat>
            <c:strRef>
              <c:f>Sheet1!$B$1:$E$1</c:f>
              <c:strCache>
                <c:ptCount val="4"/>
                <c:pt idx="0">
                  <c:v>Baseline</c:v>
                </c:pt>
                <c:pt idx="1">
                  <c:v>Post-Counsel</c:v>
                </c:pt>
                <c:pt idx="2">
                  <c:v>1 month</c:v>
                </c:pt>
                <c:pt idx="3">
                  <c:v>1 year</c:v>
                </c:pt>
              </c:strCache>
            </c:strRef>
          </c:cat>
          <c:val>
            <c:numRef>
              <c:f>Sheet1!$B$3:$E$3</c:f>
              <c:numCache>
                <c:formatCode>General</c:formatCode>
                <c:ptCount val="4"/>
                <c:pt idx="0">
                  <c:v>67.664000000000001</c:v>
                </c:pt>
                <c:pt idx="1">
                  <c:v>53.628999999999998</c:v>
                </c:pt>
                <c:pt idx="2">
                  <c:v>57.948</c:v>
                </c:pt>
                <c:pt idx="3">
                  <c:v>63.363999999999997</c:v>
                </c:pt>
              </c:numCache>
            </c:numRef>
          </c:val>
          <c:smooth val="0"/>
          <c:extLst>
            <c:ext xmlns:c16="http://schemas.microsoft.com/office/drawing/2014/chart" uri="{C3380CC4-5D6E-409C-BE32-E72D297353CC}">
              <c16:uniqueId val="{00000002-F5E1-406A-92DD-8B0750851D91}"/>
            </c:ext>
          </c:extLst>
        </c:ser>
        <c:dLbls>
          <c:showLegendKey val="0"/>
          <c:showVal val="0"/>
          <c:showCatName val="0"/>
          <c:showSerName val="0"/>
          <c:showPercent val="0"/>
          <c:showBubbleSize val="0"/>
        </c:dLbls>
        <c:smooth val="0"/>
        <c:axId val="332745840"/>
        <c:axId val="332365776"/>
      </c:lineChart>
      <c:catAx>
        <c:axId val="332745840"/>
        <c:scaling>
          <c:orientation val="minMax"/>
        </c:scaling>
        <c:delete val="0"/>
        <c:axPos val="b"/>
        <c:numFmt formatCode="General" sourceLinked="0"/>
        <c:majorTickMark val="out"/>
        <c:minorTickMark val="none"/>
        <c:tickLblPos val="nextTo"/>
        <c:txPr>
          <a:bodyPr rot="0" vert="horz"/>
          <a:lstStyle/>
          <a:p>
            <a:pPr>
              <a:defRPr sz="1800" b="1"/>
            </a:pPr>
            <a:endParaRPr lang="en-US"/>
          </a:p>
        </c:txPr>
        <c:crossAx val="332365776"/>
        <c:crosses val="autoZero"/>
        <c:auto val="1"/>
        <c:lblAlgn val="ctr"/>
        <c:lblOffset val="100"/>
        <c:noMultiLvlLbl val="0"/>
      </c:catAx>
      <c:valAx>
        <c:axId val="332365776"/>
        <c:scaling>
          <c:orientation val="minMax"/>
          <c:max val="80"/>
          <c:min val="0"/>
        </c:scaling>
        <c:delete val="0"/>
        <c:axPos val="l"/>
        <c:majorGridlines/>
        <c:numFmt formatCode="General" sourceLinked="1"/>
        <c:majorTickMark val="out"/>
        <c:minorTickMark val="none"/>
        <c:tickLblPos val="nextTo"/>
        <c:crossAx val="332745840"/>
        <c:crossesAt val="1"/>
        <c:crossBetween val="between"/>
        <c:minorUnit val="1"/>
      </c:valAx>
    </c:plotArea>
    <c:legend>
      <c:legendPos val="r"/>
      <c:layout>
        <c:manualLayout>
          <c:xMode val="edge"/>
          <c:yMode val="edge"/>
          <c:x val="0.73886291095078893"/>
          <c:y val="0.22052507239237329"/>
          <c:w val="0.25768985119604226"/>
          <c:h val="0.22350648447784424"/>
        </c:manualLayout>
      </c:layout>
      <c:overlay val="1"/>
      <c:spPr>
        <a:noFill/>
      </c:spPr>
      <c:txPr>
        <a:bodyPr/>
        <a:lstStyle/>
        <a:p>
          <a:pPr>
            <a:defRPr sz="1600"/>
          </a:pPr>
          <a:endParaRPr lang="en-US"/>
        </a:p>
      </c:txPr>
    </c:legend>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0869422572178E-2"/>
          <c:y val="0.10655608171356203"/>
          <c:w val="0.72599885170603673"/>
          <c:h val="0.74657342657342662"/>
        </c:manualLayout>
      </c:layout>
      <c:barChart>
        <c:barDir val="col"/>
        <c:grouping val="clustered"/>
        <c:varyColors val="0"/>
        <c:ser>
          <c:idx val="0"/>
          <c:order val="0"/>
          <c:tx>
            <c:strRef>
              <c:f>Sheet1!$B$1</c:f>
              <c:strCache>
                <c:ptCount val="1"/>
                <c:pt idx="0">
                  <c:v>Younger (16-30)</c:v>
                </c:pt>
              </c:strCache>
            </c:strRef>
          </c:tx>
          <c:spPr>
            <a:pattFill prst="wdUpDiag">
              <a:fgClr>
                <a:schemeClr val="bg1">
                  <a:lumMod val="65000"/>
                </a:schemeClr>
              </a:fgClr>
              <a:bgClr>
                <a:schemeClr val="bg1"/>
              </a:bgClr>
            </a:pattFill>
            <a:ln>
              <a:solidFill>
                <a:schemeClr val="tx1"/>
              </a:solidFill>
            </a:ln>
          </c:spPr>
          <c:invertIfNegative val="0"/>
          <c:dPt>
            <c:idx val="0"/>
            <c:invertIfNegative val="0"/>
            <c:bubble3D val="0"/>
            <c:spPr>
              <a:pattFill prst="wdUpDiag">
                <a:fgClr>
                  <a:schemeClr val="bg1">
                    <a:lumMod val="65000"/>
                  </a:schemeClr>
                </a:fgClr>
                <a:bgClr>
                  <a:schemeClr val="bg1"/>
                </a:bgClr>
              </a:pattFill>
              <a:ln>
                <a:solidFill>
                  <a:schemeClr val="accent2"/>
                </a:solidFill>
              </a:ln>
            </c:spPr>
            <c:extLst>
              <c:ext xmlns:c16="http://schemas.microsoft.com/office/drawing/2014/chart" uri="{C3380CC4-5D6E-409C-BE32-E72D297353CC}">
                <c16:uniqueId val="{00000001-CFE8-4B04-AA67-BE4C09663209}"/>
              </c:ext>
            </c:extLst>
          </c:dPt>
          <c:dPt>
            <c:idx val="1"/>
            <c:invertIfNegative val="0"/>
            <c:bubble3D val="0"/>
            <c:spPr>
              <a:pattFill prst="wdUpDiag">
                <a:fgClr>
                  <a:schemeClr val="bg1">
                    <a:lumMod val="65000"/>
                  </a:schemeClr>
                </a:fgClr>
                <a:bgClr>
                  <a:schemeClr val="bg1"/>
                </a:bgClr>
              </a:pattFill>
              <a:ln>
                <a:solidFill>
                  <a:srgbClr val="3333FF"/>
                </a:solidFill>
              </a:ln>
            </c:spPr>
            <c:extLst>
              <c:ext xmlns:c16="http://schemas.microsoft.com/office/drawing/2014/chart" uri="{C3380CC4-5D6E-409C-BE32-E72D297353CC}">
                <c16:uniqueId val="{00000003-CFE8-4B04-AA67-BE4C09663209}"/>
              </c:ext>
            </c:extLst>
          </c:dPt>
          <c:cat>
            <c:strRef>
              <c:f>Sheet1!$A$2:$A$4</c:f>
              <c:strCache>
                <c:ptCount val="3"/>
                <c:pt idx="0">
                  <c:v>Carriers                    (p16+)</c:v>
                </c:pt>
                <c:pt idx="1">
                  <c:v>Controls             (no test)</c:v>
                </c:pt>
                <c:pt idx="2">
                  <c:v>Noncarriers  (p16-)</c:v>
                </c:pt>
              </c:strCache>
            </c:strRef>
          </c:cat>
          <c:val>
            <c:numRef>
              <c:f>Sheet1!$B$2:$B$4</c:f>
              <c:numCache>
                <c:formatCode>General</c:formatCode>
                <c:ptCount val="3"/>
                <c:pt idx="0">
                  <c:v>3.6760000000000002</c:v>
                </c:pt>
                <c:pt idx="1">
                  <c:v>3.7130000000000001</c:v>
                </c:pt>
                <c:pt idx="2">
                  <c:v>3.3460000000000001</c:v>
                </c:pt>
              </c:numCache>
            </c:numRef>
          </c:val>
          <c:extLst>
            <c:ext xmlns:c16="http://schemas.microsoft.com/office/drawing/2014/chart" uri="{C3380CC4-5D6E-409C-BE32-E72D297353CC}">
              <c16:uniqueId val="{00000004-CFE8-4B04-AA67-BE4C09663209}"/>
            </c:ext>
          </c:extLst>
        </c:ser>
        <c:ser>
          <c:idx val="1"/>
          <c:order val="1"/>
          <c:tx>
            <c:strRef>
              <c:f>Sheet1!$C$1</c:f>
              <c:strCache>
                <c:ptCount val="1"/>
                <c:pt idx="0">
                  <c:v>Older (31-69)</c:v>
                </c:pt>
              </c:strCache>
            </c:strRef>
          </c:tx>
          <c:spPr>
            <a:ln>
              <a:solidFill>
                <a:schemeClr val="tx1"/>
              </a:solidFill>
            </a:ln>
          </c:spPr>
          <c:invertIfNegative val="0"/>
          <c:dPt>
            <c:idx val="1"/>
            <c:invertIfNegative val="0"/>
            <c:bubble3D val="0"/>
            <c:spPr>
              <a:solidFill>
                <a:srgbClr val="0070C0"/>
              </a:solidFill>
              <a:ln>
                <a:solidFill>
                  <a:schemeClr val="tx1"/>
                </a:solidFill>
              </a:ln>
            </c:spPr>
            <c:extLst>
              <c:ext xmlns:c16="http://schemas.microsoft.com/office/drawing/2014/chart" uri="{C3380CC4-5D6E-409C-BE32-E72D297353CC}">
                <c16:uniqueId val="{00000006-CFE8-4B04-AA67-BE4C09663209}"/>
              </c:ext>
            </c:extLst>
          </c:dPt>
          <c:dPt>
            <c:idx val="2"/>
            <c:invertIfNegative val="0"/>
            <c:bubble3D val="0"/>
            <c:spPr>
              <a:solidFill>
                <a:schemeClr val="accent1"/>
              </a:solidFill>
              <a:ln>
                <a:solidFill>
                  <a:schemeClr val="tx1"/>
                </a:solidFill>
              </a:ln>
            </c:spPr>
            <c:extLst>
              <c:ext xmlns:c16="http://schemas.microsoft.com/office/drawing/2014/chart" uri="{C3380CC4-5D6E-409C-BE32-E72D297353CC}">
                <c16:uniqueId val="{00000008-CFE8-4B04-AA67-BE4C09663209}"/>
              </c:ext>
            </c:extLst>
          </c:dPt>
          <c:cat>
            <c:strRef>
              <c:f>Sheet1!$A$2:$A$4</c:f>
              <c:strCache>
                <c:ptCount val="3"/>
                <c:pt idx="0">
                  <c:v>Carriers                    (p16+)</c:v>
                </c:pt>
                <c:pt idx="1">
                  <c:v>Controls             (no test)</c:v>
                </c:pt>
                <c:pt idx="2">
                  <c:v>Noncarriers  (p16-)</c:v>
                </c:pt>
              </c:strCache>
            </c:strRef>
          </c:cat>
          <c:val>
            <c:numRef>
              <c:f>Sheet1!$C$2:$C$4</c:f>
              <c:numCache>
                <c:formatCode>General</c:formatCode>
                <c:ptCount val="3"/>
                <c:pt idx="0">
                  <c:v>4.6820000000000004</c:v>
                </c:pt>
                <c:pt idx="1">
                  <c:v>3.9</c:v>
                </c:pt>
                <c:pt idx="2">
                  <c:v>4.1879999999999997</c:v>
                </c:pt>
              </c:numCache>
            </c:numRef>
          </c:val>
          <c:extLst>
            <c:ext xmlns:c16="http://schemas.microsoft.com/office/drawing/2014/chart" uri="{C3380CC4-5D6E-409C-BE32-E72D297353CC}">
              <c16:uniqueId val="{00000009-CFE8-4B04-AA67-BE4C09663209}"/>
            </c:ext>
          </c:extLst>
        </c:ser>
        <c:dLbls>
          <c:showLegendKey val="0"/>
          <c:showVal val="0"/>
          <c:showCatName val="0"/>
          <c:showSerName val="0"/>
          <c:showPercent val="0"/>
          <c:showBubbleSize val="0"/>
        </c:dLbls>
        <c:gapWidth val="150"/>
        <c:axId val="330407264"/>
        <c:axId val="330406872"/>
      </c:barChart>
      <c:catAx>
        <c:axId val="330407264"/>
        <c:scaling>
          <c:orientation val="minMax"/>
        </c:scaling>
        <c:delete val="0"/>
        <c:axPos val="b"/>
        <c:numFmt formatCode="General" sourceLinked="0"/>
        <c:majorTickMark val="out"/>
        <c:minorTickMark val="none"/>
        <c:tickLblPos val="nextTo"/>
        <c:txPr>
          <a:bodyPr/>
          <a:lstStyle/>
          <a:p>
            <a:pPr>
              <a:defRPr b="1"/>
            </a:pPr>
            <a:endParaRPr lang="en-US"/>
          </a:p>
        </c:txPr>
        <c:crossAx val="330406872"/>
        <c:crosses val="autoZero"/>
        <c:auto val="1"/>
        <c:lblAlgn val="ctr"/>
        <c:lblOffset val="100"/>
        <c:noMultiLvlLbl val="0"/>
      </c:catAx>
      <c:valAx>
        <c:axId val="330406872"/>
        <c:scaling>
          <c:orientation val="minMax"/>
          <c:max val="5"/>
          <c:min val="1"/>
        </c:scaling>
        <c:delete val="0"/>
        <c:axPos val="l"/>
        <c:majorGridlines/>
        <c:numFmt formatCode="General" sourceLinked="1"/>
        <c:majorTickMark val="out"/>
        <c:minorTickMark val="none"/>
        <c:tickLblPos val="nextTo"/>
        <c:crossAx val="330407264"/>
        <c:crosses val="autoZero"/>
        <c:crossBetween val="between"/>
        <c:majorUnit val="1"/>
        <c:minorUnit val="1"/>
      </c:valAx>
    </c:plotArea>
    <c:legend>
      <c:legendPos val="r"/>
      <c:layout>
        <c:manualLayout>
          <c:xMode val="edge"/>
          <c:yMode val="edge"/>
          <c:x val="0.81986934966462521"/>
          <c:y val="0.1110014728898318"/>
          <c:w val="0.18013065033537473"/>
          <c:h val="0.41723722147842662"/>
        </c:manualLayout>
      </c:layout>
      <c:overlay val="1"/>
    </c:legend>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6836784290854"/>
          <c:y val="8.89327549815387E-2"/>
          <c:w val="0.71865123968916234"/>
          <c:h val="0.6832980373014147"/>
        </c:manualLayout>
      </c:layout>
      <c:lineChart>
        <c:grouping val="standard"/>
        <c:varyColors val="0"/>
        <c:ser>
          <c:idx val="0"/>
          <c:order val="0"/>
          <c:tx>
            <c:strRef>
              <c:f>Sheet1!$A$2</c:f>
              <c:strCache>
                <c:ptCount val="1"/>
                <c:pt idx="0">
                  <c:v>Carriers</c:v>
                </c:pt>
              </c:strCache>
            </c:strRef>
          </c:tx>
          <c:spPr>
            <a:ln w="38100">
              <a:solidFill>
                <a:schemeClr val="accent2"/>
              </a:solidFill>
            </a:ln>
          </c:spPr>
          <c:marker>
            <c:symbol val="none"/>
          </c:marker>
          <c:cat>
            <c:strRef>
              <c:f>Sheet1!$B$1:$E$1</c:f>
              <c:strCache>
                <c:ptCount val="4"/>
                <c:pt idx="0">
                  <c:v>Base</c:v>
                </c:pt>
                <c:pt idx="1">
                  <c:v>PC</c:v>
                </c:pt>
                <c:pt idx="2">
                  <c:v>1 mo</c:v>
                </c:pt>
                <c:pt idx="3">
                  <c:v>1 yr</c:v>
                </c:pt>
              </c:strCache>
            </c:strRef>
          </c:cat>
          <c:val>
            <c:numRef>
              <c:f>Sheet1!$B$2:$E$2</c:f>
              <c:numCache>
                <c:formatCode>General</c:formatCode>
                <c:ptCount val="4"/>
                <c:pt idx="0">
                  <c:v>3.2349999999999999</c:v>
                </c:pt>
                <c:pt idx="1">
                  <c:v>3.7650000000000001</c:v>
                </c:pt>
                <c:pt idx="2">
                  <c:v>4.0590000000000002</c:v>
                </c:pt>
                <c:pt idx="3">
                  <c:v>3.4119999999999999</c:v>
                </c:pt>
              </c:numCache>
            </c:numRef>
          </c:val>
          <c:smooth val="0"/>
          <c:extLst>
            <c:ext xmlns:c16="http://schemas.microsoft.com/office/drawing/2014/chart" uri="{C3380CC4-5D6E-409C-BE32-E72D297353CC}">
              <c16:uniqueId val="{00000000-F482-48C6-ADDF-6A5FC8809369}"/>
            </c:ext>
          </c:extLst>
        </c:ser>
        <c:ser>
          <c:idx val="2"/>
          <c:order val="2"/>
          <c:tx>
            <c:strRef>
              <c:f>Sheet1!$A$4</c:f>
              <c:strCache>
                <c:ptCount val="1"/>
                <c:pt idx="0">
                  <c:v>Noncarriers</c:v>
                </c:pt>
              </c:strCache>
            </c:strRef>
          </c:tx>
          <c:spPr>
            <a:ln w="38100">
              <a:solidFill>
                <a:srgbClr val="000000"/>
              </a:solidFill>
            </a:ln>
          </c:spPr>
          <c:marker>
            <c:symbol val="none"/>
          </c:marker>
          <c:cat>
            <c:strRef>
              <c:f>Sheet1!$B$1:$E$1</c:f>
              <c:strCache>
                <c:ptCount val="4"/>
                <c:pt idx="0">
                  <c:v>Base</c:v>
                </c:pt>
                <c:pt idx="1">
                  <c:v>PC</c:v>
                </c:pt>
                <c:pt idx="2">
                  <c:v>1 mo</c:v>
                </c:pt>
                <c:pt idx="3">
                  <c:v>1 yr</c:v>
                </c:pt>
              </c:strCache>
            </c:strRef>
          </c:cat>
          <c:val>
            <c:numRef>
              <c:f>Sheet1!$B$4:$E$4</c:f>
              <c:numCache>
                <c:formatCode>General</c:formatCode>
                <c:ptCount val="4"/>
                <c:pt idx="0">
                  <c:v>2.4620000000000002</c:v>
                </c:pt>
                <c:pt idx="1">
                  <c:v>3.2309999999999999</c:v>
                </c:pt>
                <c:pt idx="2">
                  <c:v>3.2309999999999999</c:v>
                </c:pt>
                <c:pt idx="3">
                  <c:v>2.6920000000000002</c:v>
                </c:pt>
              </c:numCache>
            </c:numRef>
          </c:val>
          <c:smooth val="0"/>
          <c:extLst>
            <c:ext xmlns:c16="http://schemas.microsoft.com/office/drawing/2014/chart" uri="{C3380CC4-5D6E-409C-BE32-E72D297353CC}">
              <c16:uniqueId val="{00000001-F482-48C6-ADDF-6A5FC8809369}"/>
            </c:ext>
          </c:extLst>
        </c:ser>
        <c:ser>
          <c:idx val="1"/>
          <c:order val="1"/>
          <c:tx>
            <c:strRef>
              <c:f>Sheet1!$A$3</c:f>
              <c:strCache>
                <c:ptCount val="1"/>
                <c:pt idx="0">
                  <c:v>Controls (no test)</c:v>
                </c:pt>
              </c:strCache>
            </c:strRef>
          </c:tx>
          <c:spPr>
            <a:ln w="38100">
              <a:solidFill>
                <a:srgbClr val="0070C0"/>
              </a:solidFill>
            </a:ln>
          </c:spPr>
          <c:marker>
            <c:symbol val="none"/>
          </c:marker>
          <c:cat>
            <c:strRef>
              <c:f>Sheet1!$B$1:$E$1</c:f>
              <c:strCache>
                <c:ptCount val="4"/>
                <c:pt idx="0">
                  <c:v>Base</c:v>
                </c:pt>
                <c:pt idx="1">
                  <c:v>PC</c:v>
                </c:pt>
                <c:pt idx="2">
                  <c:v>1 mo</c:v>
                </c:pt>
                <c:pt idx="3">
                  <c:v>1 yr</c:v>
                </c:pt>
              </c:strCache>
            </c:strRef>
          </c:cat>
          <c:val>
            <c:numRef>
              <c:f>Sheet1!$B$3:$E$3</c:f>
              <c:numCache>
                <c:formatCode>General</c:formatCode>
                <c:ptCount val="4"/>
                <c:pt idx="0">
                  <c:v>3.15</c:v>
                </c:pt>
                <c:pt idx="1">
                  <c:v>3.4</c:v>
                </c:pt>
                <c:pt idx="2">
                  <c:v>3.65</c:v>
                </c:pt>
                <c:pt idx="3">
                  <c:v>3.55</c:v>
                </c:pt>
              </c:numCache>
            </c:numRef>
          </c:val>
          <c:smooth val="0"/>
          <c:extLst>
            <c:ext xmlns:c16="http://schemas.microsoft.com/office/drawing/2014/chart" uri="{C3380CC4-5D6E-409C-BE32-E72D297353CC}">
              <c16:uniqueId val="{00000002-F482-48C6-ADDF-6A5FC8809369}"/>
            </c:ext>
          </c:extLst>
        </c:ser>
        <c:dLbls>
          <c:showLegendKey val="0"/>
          <c:showVal val="0"/>
          <c:showCatName val="0"/>
          <c:showSerName val="0"/>
          <c:showPercent val="0"/>
          <c:showBubbleSize val="0"/>
        </c:dLbls>
        <c:smooth val="0"/>
        <c:axId val="330408440"/>
        <c:axId val="330406480"/>
      </c:lineChart>
      <c:catAx>
        <c:axId val="330408440"/>
        <c:scaling>
          <c:orientation val="minMax"/>
        </c:scaling>
        <c:delete val="0"/>
        <c:axPos val="b"/>
        <c:numFmt formatCode="General" sourceLinked="0"/>
        <c:majorTickMark val="out"/>
        <c:minorTickMark val="none"/>
        <c:tickLblPos val="nextTo"/>
        <c:txPr>
          <a:bodyPr rot="0" vert="horz"/>
          <a:lstStyle/>
          <a:p>
            <a:pPr>
              <a:defRPr sz="1800" b="1"/>
            </a:pPr>
            <a:endParaRPr lang="en-US"/>
          </a:p>
        </c:txPr>
        <c:crossAx val="330406480"/>
        <c:crosses val="autoZero"/>
        <c:auto val="1"/>
        <c:lblAlgn val="ctr"/>
        <c:lblOffset val="100"/>
        <c:noMultiLvlLbl val="0"/>
      </c:catAx>
      <c:valAx>
        <c:axId val="330406480"/>
        <c:scaling>
          <c:orientation val="minMax"/>
          <c:max val="5"/>
          <c:min val="2"/>
        </c:scaling>
        <c:delete val="0"/>
        <c:axPos val="l"/>
        <c:majorGridlines/>
        <c:numFmt formatCode="General" sourceLinked="1"/>
        <c:majorTickMark val="out"/>
        <c:minorTickMark val="none"/>
        <c:tickLblPos val="nextTo"/>
        <c:crossAx val="330408440"/>
        <c:crossesAt val="1"/>
        <c:crossBetween val="between"/>
        <c:minorUnit val="1"/>
      </c:valAx>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770986911761"/>
          <c:y val="0.1034036826274327"/>
          <c:w val="0.71865123968916234"/>
          <c:h val="0.6832980373014147"/>
        </c:manualLayout>
      </c:layout>
      <c:lineChart>
        <c:grouping val="standard"/>
        <c:varyColors val="0"/>
        <c:ser>
          <c:idx val="0"/>
          <c:order val="0"/>
          <c:tx>
            <c:strRef>
              <c:f>Sheet1!$A$2</c:f>
              <c:strCache>
                <c:ptCount val="1"/>
                <c:pt idx="0">
                  <c:v>Carriers</c:v>
                </c:pt>
              </c:strCache>
            </c:strRef>
          </c:tx>
          <c:spPr>
            <a:ln w="38100">
              <a:solidFill>
                <a:schemeClr val="accent2"/>
              </a:solidFill>
            </a:ln>
          </c:spPr>
          <c:marker>
            <c:symbol val="none"/>
          </c:marker>
          <c:cat>
            <c:strRef>
              <c:f>Sheet1!$B$1:$E$1</c:f>
              <c:strCache>
                <c:ptCount val="4"/>
                <c:pt idx="0">
                  <c:v>Base</c:v>
                </c:pt>
                <c:pt idx="1">
                  <c:v>PC</c:v>
                </c:pt>
                <c:pt idx="2">
                  <c:v>1 mo</c:v>
                </c:pt>
                <c:pt idx="3">
                  <c:v>1 yr</c:v>
                </c:pt>
              </c:strCache>
            </c:strRef>
          </c:cat>
          <c:val>
            <c:numRef>
              <c:f>Sheet1!$B$2:$E$2</c:f>
              <c:numCache>
                <c:formatCode>General</c:formatCode>
                <c:ptCount val="4"/>
                <c:pt idx="0">
                  <c:v>3.4550000000000001</c:v>
                </c:pt>
                <c:pt idx="1">
                  <c:v>4</c:v>
                </c:pt>
                <c:pt idx="2">
                  <c:v>4.3639999999999999</c:v>
                </c:pt>
                <c:pt idx="3">
                  <c:v>5</c:v>
                </c:pt>
              </c:numCache>
            </c:numRef>
          </c:val>
          <c:smooth val="0"/>
          <c:extLst>
            <c:ext xmlns:c16="http://schemas.microsoft.com/office/drawing/2014/chart" uri="{C3380CC4-5D6E-409C-BE32-E72D297353CC}">
              <c16:uniqueId val="{00000000-10F4-45C0-9EBA-21E8BD99D7A6}"/>
            </c:ext>
          </c:extLst>
        </c:ser>
        <c:ser>
          <c:idx val="2"/>
          <c:order val="2"/>
          <c:tx>
            <c:strRef>
              <c:f>Sheet1!$A$4</c:f>
              <c:strCache>
                <c:ptCount val="1"/>
                <c:pt idx="0">
                  <c:v>Noncarriers</c:v>
                </c:pt>
              </c:strCache>
            </c:strRef>
          </c:tx>
          <c:spPr>
            <a:ln w="38100">
              <a:solidFill>
                <a:srgbClr val="000000"/>
              </a:solidFill>
            </a:ln>
          </c:spPr>
          <c:marker>
            <c:symbol val="none"/>
          </c:marker>
          <c:cat>
            <c:strRef>
              <c:f>Sheet1!$B$1:$E$1</c:f>
              <c:strCache>
                <c:ptCount val="4"/>
                <c:pt idx="0">
                  <c:v>Base</c:v>
                </c:pt>
                <c:pt idx="1">
                  <c:v>PC</c:v>
                </c:pt>
                <c:pt idx="2">
                  <c:v>1 mo</c:v>
                </c:pt>
                <c:pt idx="3">
                  <c:v>1 yr</c:v>
                </c:pt>
              </c:strCache>
            </c:strRef>
          </c:cat>
          <c:val>
            <c:numRef>
              <c:f>Sheet1!$B$4:$E$4</c:f>
              <c:numCache>
                <c:formatCode>General</c:formatCode>
                <c:ptCount val="4"/>
                <c:pt idx="0">
                  <c:v>3.5710000000000002</c:v>
                </c:pt>
                <c:pt idx="1">
                  <c:v>3.8929999999999998</c:v>
                </c:pt>
                <c:pt idx="2">
                  <c:v>4.1790000000000003</c:v>
                </c:pt>
                <c:pt idx="3">
                  <c:v>4.3209999999999997</c:v>
                </c:pt>
              </c:numCache>
            </c:numRef>
          </c:val>
          <c:smooth val="0"/>
          <c:extLst>
            <c:ext xmlns:c16="http://schemas.microsoft.com/office/drawing/2014/chart" uri="{C3380CC4-5D6E-409C-BE32-E72D297353CC}">
              <c16:uniqueId val="{00000001-10F4-45C0-9EBA-21E8BD99D7A6}"/>
            </c:ext>
          </c:extLst>
        </c:ser>
        <c:ser>
          <c:idx val="1"/>
          <c:order val="1"/>
          <c:tx>
            <c:strRef>
              <c:f>Sheet1!$A$3</c:f>
              <c:strCache>
                <c:ptCount val="1"/>
                <c:pt idx="0">
                  <c:v>Controls (no test)</c:v>
                </c:pt>
              </c:strCache>
            </c:strRef>
          </c:tx>
          <c:spPr>
            <a:ln w="38100">
              <a:solidFill>
                <a:srgbClr val="0070C0"/>
              </a:solidFill>
            </a:ln>
          </c:spPr>
          <c:marker>
            <c:symbol val="none"/>
          </c:marker>
          <c:cat>
            <c:strRef>
              <c:f>Sheet1!$B$1:$E$1</c:f>
              <c:strCache>
                <c:ptCount val="4"/>
                <c:pt idx="0">
                  <c:v>Base</c:v>
                </c:pt>
                <c:pt idx="1">
                  <c:v>PC</c:v>
                </c:pt>
                <c:pt idx="2">
                  <c:v>1 mo</c:v>
                </c:pt>
                <c:pt idx="3">
                  <c:v>1 yr</c:v>
                </c:pt>
              </c:strCache>
            </c:strRef>
          </c:cat>
          <c:val>
            <c:numRef>
              <c:f>Sheet1!$B$3:$E$3</c:f>
              <c:numCache>
                <c:formatCode>General</c:formatCode>
                <c:ptCount val="4"/>
                <c:pt idx="0">
                  <c:v>3.48</c:v>
                </c:pt>
                <c:pt idx="1">
                  <c:v>3.68</c:v>
                </c:pt>
                <c:pt idx="2">
                  <c:v>3.76</c:v>
                </c:pt>
                <c:pt idx="3">
                  <c:v>3.76</c:v>
                </c:pt>
              </c:numCache>
            </c:numRef>
          </c:val>
          <c:smooth val="0"/>
          <c:extLst>
            <c:ext xmlns:c16="http://schemas.microsoft.com/office/drawing/2014/chart" uri="{C3380CC4-5D6E-409C-BE32-E72D297353CC}">
              <c16:uniqueId val="{00000002-10F4-45C0-9EBA-21E8BD99D7A6}"/>
            </c:ext>
          </c:extLst>
        </c:ser>
        <c:dLbls>
          <c:showLegendKey val="0"/>
          <c:showVal val="0"/>
          <c:showCatName val="0"/>
          <c:showSerName val="0"/>
          <c:showPercent val="0"/>
          <c:showBubbleSize val="0"/>
        </c:dLbls>
        <c:smooth val="0"/>
        <c:axId val="330409224"/>
        <c:axId val="330409616"/>
      </c:lineChart>
      <c:catAx>
        <c:axId val="330409224"/>
        <c:scaling>
          <c:orientation val="minMax"/>
        </c:scaling>
        <c:delete val="0"/>
        <c:axPos val="b"/>
        <c:numFmt formatCode="General" sourceLinked="0"/>
        <c:majorTickMark val="out"/>
        <c:minorTickMark val="none"/>
        <c:tickLblPos val="nextTo"/>
        <c:txPr>
          <a:bodyPr rot="0" vert="horz"/>
          <a:lstStyle/>
          <a:p>
            <a:pPr>
              <a:defRPr sz="1800" b="1"/>
            </a:pPr>
            <a:endParaRPr lang="en-US"/>
          </a:p>
        </c:txPr>
        <c:crossAx val="330409616"/>
        <c:crosses val="autoZero"/>
        <c:auto val="1"/>
        <c:lblAlgn val="ctr"/>
        <c:lblOffset val="100"/>
        <c:noMultiLvlLbl val="0"/>
      </c:catAx>
      <c:valAx>
        <c:axId val="330409616"/>
        <c:scaling>
          <c:orientation val="minMax"/>
          <c:max val="5"/>
          <c:min val="2"/>
        </c:scaling>
        <c:delete val="0"/>
        <c:axPos val="l"/>
        <c:majorGridlines/>
        <c:numFmt formatCode="General" sourceLinked="1"/>
        <c:majorTickMark val="out"/>
        <c:minorTickMark val="none"/>
        <c:tickLblPos val="nextTo"/>
        <c:crossAx val="330409224"/>
        <c:crossesAt val="1"/>
        <c:crossBetween val="between"/>
        <c:minorUnit val="1"/>
      </c:valAx>
    </c:plotArea>
    <c:legend>
      <c:legendPos val="r"/>
      <c:layout>
        <c:manualLayout>
          <c:xMode val="edge"/>
          <c:yMode val="edge"/>
          <c:x val="0.6984921078437798"/>
          <c:y val="0.47566003938489121"/>
          <c:w val="0.26435449708995246"/>
          <c:h val="0.20188038995125612"/>
        </c:manualLayout>
      </c:layout>
      <c:overlay val="1"/>
      <c:spPr>
        <a:noFill/>
      </c:spPr>
      <c:txPr>
        <a:bodyPr/>
        <a:lstStyle/>
        <a:p>
          <a:pPr>
            <a:defRPr sz="1100"/>
          </a:pPr>
          <a:endParaRPr lang="en-US"/>
        </a:p>
      </c:txPr>
    </c:legend>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648AF-72CF-490D-8F19-B69BF2D4A672}"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F9444891-9E88-452F-9250-FC54B0886024}">
      <dgm:prSet phldrT="[Text]"/>
      <dgm:spPr/>
      <dgm:t>
        <a:bodyPr/>
        <a:lstStyle/>
        <a:p>
          <a:r>
            <a:rPr lang="en-US" dirty="0" smtClean="0"/>
            <a:t>Health Behavior</a:t>
          </a:r>
          <a:endParaRPr lang="en-US" dirty="0"/>
        </a:p>
      </dgm:t>
    </dgm:pt>
    <dgm:pt modelId="{B1D5ECDE-0538-4D79-90CB-2E71EC2909F8}" type="parTrans" cxnId="{705C01B0-4F77-48FA-9CDE-2A9120F3AF2A}">
      <dgm:prSet/>
      <dgm:spPr/>
      <dgm:t>
        <a:bodyPr/>
        <a:lstStyle/>
        <a:p>
          <a:endParaRPr lang="en-US"/>
        </a:p>
      </dgm:t>
    </dgm:pt>
    <dgm:pt modelId="{2F104BC0-5CD5-448E-BE5C-64D07BFD422E}" type="sibTrans" cxnId="{705C01B0-4F77-48FA-9CDE-2A9120F3AF2A}">
      <dgm:prSet/>
      <dgm:spPr>
        <a:solidFill>
          <a:schemeClr val="accent6">
            <a:lumMod val="75000"/>
          </a:schemeClr>
        </a:solidFill>
      </dgm:spPr>
      <dgm:t>
        <a:bodyPr/>
        <a:lstStyle/>
        <a:p>
          <a:endParaRPr lang="en-US"/>
        </a:p>
      </dgm:t>
    </dgm:pt>
    <dgm:pt modelId="{9988618D-857A-413F-B827-7B64A5F61FB2}">
      <dgm:prSet phldrT="[Text]"/>
      <dgm:spPr>
        <a:solidFill>
          <a:schemeClr val="accent2"/>
        </a:solidFill>
      </dgm:spPr>
      <dgm:t>
        <a:bodyPr/>
        <a:lstStyle/>
        <a:p>
          <a:r>
            <a:rPr lang="en-US" dirty="0" smtClean="0"/>
            <a:t>Health Outcome</a:t>
          </a:r>
          <a:endParaRPr lang="en-US" dirty="0"/>
        </a:p>
      </dgm:t>
    </dgm:pt>
    <dgm:pt modelId="{E520F3FA-A91D-4D8F-A93A-C9BAB4F6AEE6}" type="parTrans" cxnId="{26A3A527-FF9F-4E3C-BB66-01744C83F82B}">
      <dgm:prSet/>
      <dgm:spPr/>
      <dgm:t>
        <a:bodyPr/>
        <a:lstStyle/>
        <a:p>
          <a:endParaRPr lang="en-US"/>
        </a:p>
      </dgm:t>
    </dgm:pt>
    <dgm:pt modelId="{4CFF57A1-D4E5-44AE-BA2D-C98F8746BEF6}" type="sibTrans" cxnId="{26A3A527-FF9F-4E3C-BB66-01744C83F82B}">
      <dgm:prSet/>
      <dgm:spPr/>
      <dgm:t>
        <a:bodyPr/>
        <a:lstStyle/>
        <a:p>
          <a:endParaRPr lang="en-US"/>
        </a:p>
      </dgm:t>
    </dgm:pt>
    <dgm:pt modelId="{519C00FC-5E70-409C-A3B8-30447189A59F}" type="pres">
      <dgm:prSet presAssocID="{15F648AF-72CF-490D-8F19-B69BF2D4A672}" presName="Name0" presStyleCnt="0">
        <dgm:presLayoutVars>
          <dgm:dir/>
          <dgm:resizeHandles val="exact"/>
        </dgm:presLayoutVars>
      </dgm:prSet>
      <dgm:spPr/>
    </dgm:pt>
    <dgm:pt modelId="{5050AD1E-FC5E-41CF-BCC0-85D11E239D02}" type="pres">
      <dgm:prSet presAssocID="{15F648AF-72CF-490D-8F19-B69BF2D4A672}" presName="vNodes" presStyleCnt="0"/>
      <dgm:spPr/>
    </dgm:pt>
    <dgm:pt modelId="{7C617A2F-3964-49B5-A97F-55317BFC8F80}" type="pres">
      <dgm:prSet presAssocID="{F9444891-9E88-452F-9250-FC54B0886024}" presName="node" presStyleLbl="node1" presStyleIdx="0" presStyleCnt="2">
        <dgm:presLayoutVars>
          <dgm:bulletEnabled val="1"/>
        </dgm:presLayoutVars>
      </dgm:prSet>
      <dgm:spPr/>
      <dgm:t>
        <a:bodyPr/>
        <a:lstStyle/>
        <a:p>
          <a:endParaRPr lang="en-US"/>
        </a:p>
      </dgm:t>
    </dgm:pt>
    <dgm:pt modelId="{9E93C878-9EAF-42D3-83FF-BDA3864213DE}" type="pres">
      <dgm:prSet presAssocID="{15F648AF-72CF-490D-8F19-B69BF2D4A672}" presName="sibTransLast" presStyleLbl="sibTrans2D1" presStyleIdx="0" presStyleCnt="1"/>
      <dgm:spPr/>
      <dgm:t>
        <a:bodyPr/>
        <a:lstStyle/>
        <a:p>
          <a:endParaRPr lang="en-US"/>
        </a:p>
      </dgm:t>
    </dgm:pt>
    <dgm:pt modelId="{1B02480C-D3C7-420B-893D-504A82C31C06}" type="pres">
      <dgm:prSet presAssocID="{15F648AF-72CF-490D-8F19-B69BF2D4A672}" presName="connectorText" presStyleLbl="sibTrans2D1" presStyleIdx="0" presStyleCnt="1"/>
      <dgm:spPr/>
      <dgm:t>
        <a:bodyPr/>
        <a:lstStyle/>
        <a:p>
          <a:endParaRPr lang="en-US"/>
        </a:p>
      </dgm:t>
    </dgm:pt>
    <dgm:pt modelId="{F2164735-4101-42EE-9207-01223CBD23AA}" type="pres">
      <dgm:prSet presAssocID="{15F648AF-72CF-490D-8F19-B69BF2D4A672}" presName="lastNode" presStyleLbl="node1" presStyleIdx="1" presStyleCnt="2">
        <dgm:presLayoutVars>
          <dgm:bulletEnabled val="1"/>
        </dgm:presLayoutVars>
      </dgm:prSet>
      <dgm:spPr/>
      <dgm:t>
        <a:bodyPr/>
        <a:lstStyle/>
        <a:p>
          <a:endParaRPr lang="en-US"/>
        </a:p>
      </dgm:t>
    </dgm:pt>
  </dgm:ptLst>
  <dgm:cxnLst>
    <dgm:cxn modelId="{705C01B0-4F77-48FA-9CDE-2A9120F3AF2A}" srcId="{15F648AF-72CF-490D-8F19-B69BF2D4A672}" destId="{F9444891-9E88-452F-9250-FC54B0886024}" srcOrd="0" destOrd="0" parTransId="{B1D5ECDE-0538-4D79-90CB-2E71EC2909F8}" sibTransId="{2F104BC0-5CD5-448E-BE5C-64D07BFD422E}"/>
    <dgm:cxn modelId="{87F559FB-9836-4A9F-8615-0E2EF5632383}" type="presOf" srcId="{2F104BC0-5CD5-448E-BE5C-64D07BFD422E}" destId="{1B02480C-D3C7-420B-893D-504A82C31C06}" srcOrd="1" destOrd="0" presId="urn:microsoft.com/office/officeart/2005/8/layout/equation2"/>
    <dgm:cxn modelId="{26A3A527-FF9F-4E3C-BB66-01744C83F82B}" srcId="{15F648AF-72CF-490D-8F19-B69BF2D4A672}" destId="{9988618D-857A-413F-B827-7B64A5F61FB2}" srcOrd="1" destOrd="0" parTransId="{E520F3FA-A91D-4D8F-A93A-C9BAB4F6AEE6}" sibTransId="{4CFF57A1-D4E5-44AE-BA2D-C98F8746BEF6}"/>
    <dgm:cxn modelId="{6170FD54-EC5F-4D44-A282-1373778F2497}" type="presOf" srcId="{F9444891-9E88-452F-9250-FC54B0886024}" destId="{7C617A2F-3964-49B5-A97F-55317BFC8F80}" srcOrd="0" destOrd="0" presId="urn:microsoft.com/office/officeart/2005/8/layout/equation2"/>
    <dgm:cxn modelId="{4D63BC14-0E7A-4D70-8BBA-3FCFCC7101EC}" type="presOf" srcId="{15F648AF-72CF-490D-8F19-B69BF2D4A672}" destId="{519C00FC-5E70-409C-A3B8-30447189A59F}" srcOrd="0" destOrd="0" presId="urn:microsoft.com/office/officeart/2005/8/layout/equation2"/>
    <dgm:cxn modelId="{0F1107E8-1C2B-446F-876A-13799708E2F7}" type="presOf" srcId="{2F104BC0-5CD5-448E-BE5C-64D07BFD422E}" destId="{9E93C878-9EAF-42D3-83FF-BDA3864213DE}" srcOrd="0" destOrd="0" presId="urn:microsoft.com/office/officeart/2005/8/layout/equation2"/>
    <dgm:cxn modelId="{44CF4D19-AA76-4813-81B8-C17DEC92A900}" type="presOf" srcId="{9988618D-857A-413F-B827-7B64A5F61FB2}" destId="{F2164735-4101-42EE-9207-01223CBD23AA}" srcOrd="0" destOrd="0" presId="urn:microsoft.com/office/officeart/2005/8/layout/equation2"/>
    <dgm:cxn modelId="{84FF9EE1-2D6C-459C-B765-4FC519759992}" type="presParOf" srcId="{519C00FC-5E70-409C-A3B8-30447189A59F}" destId="{5050AD1E-FC5E-41CF-BCC0-85D11E239D02}" srcOrd="0" destOrd="0" presId="urn:microsoft.com/office/officeart/2005/8/layout/equation2"/>
    <dgm:cxn modelId="{ACF6BE83-8123-4A79-A2AB-D9DDEB1D9190}" type="presParOf" srcId="{5050AD1E-FC5E-41CF-BCC0-85D11E239D02}" destId="{7C617A2F-3964-49B5-A97F-55317BFC8F80}" srcOrd="0" destOrd="0" presId="urn:microsoft.com/office/officeart/2005/8/layout/equation2"/>
    <dgm:cxn modelId="{9179CC13-98F0-4C10-ACBB-9F1CA95C9C70}" type="presParOf" srcId="{519C00FC-5E70-409C-A3B8-30447189A59F}" destId="{9E93C878-9EAF-42D3-83FF-BDA3864213DE}" srcOrd="1" destOrd="0" presId="urn:microsoft.com/office/officeart/2005/8/layout/equation2"/>
    <dgm:cxn modelId="{930A3B21-36B7-4C05-9D8A-78C19DF7D0D5}" type="presParOf" srcId="{9E93C878-9EAF-42D3-83FF-BDA3864213DE}" destId="{1B02480C-D3C7-420B-893D-504A82C31C06}" srcOrd="0" destOrd="0" presId="urn:microsoft.com/office/officeart/2005/8/layout/equation2"/>
    <dgm:cxn modelId="{27A88C09-5FC1-450C-94D4-ED4DE956B577}" type="presParOf" srcId="{519C00FC-5E70-409C-A3B8-30447189A59F}" destId="{F2164735-4101-42EE-9207-01223CBD23A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AFA01-93CE-4FF4-BD73-63E7EC95B98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F238F641-228F-400B-998E-C143D86B1B21}">
      <dgm:prSet phldrT="[Text]"/>
      <dgm:spPr/>
      <dgm:t>
        <a:bodyPr/>
        <a:lstStyle/>
        <a:p>
          <a:r>
            <a:rPr lang="en-US" dirty="0" smtClean="0"/>
            <a:t>Tobacco Use</a:t>
          </a:r>
          <a:endParaRPr lang="en-US" dirty="0"/>
        </a:p>
      </dgm:t>
    </dgm:pt>
    <dgm:pt modelId="{05E9A7BA-3E15-4297-B04F-600AFD4732B0}" type="parTrans" cxnId="{E912A119-1815-4DF6-9FB7-D910EBCE671D}">
      <dgm:prSet/>
      <dgm:spPr/>
      <dgm:t>
        <a:bodyPr/>
        <a:lstStyle/>
        <a:p>
          <a:endParaRPr lang="en-US"/>
        </a:p>
      </dgm:t>
    </dgm:pt>
    <dgm:pt modelId="{C15B9B5B-106F-4985-B754-569632C1D54E}" type="sibTrans" cxnId="{E912A119-1815-4DF6-9FB7-D910EBCE671D}">
      <dgm:prSet/>
      <dgm:spPr/>
      <dgm:t>
        <a:bodyPr/>
        <a:lstStyle/>
        <a:p>
          <a:endParaRPr lang="en-US"/>
        </a:p>
      </dgm:t>
    </dgm:pt>
    <dgm:pt modelId="{44B47D61-B8C5-4669-83DE-91690B6C8390}">
      <dgm:prSet phldrT="[Text]"/>
      <dgm:spPr/>
      <dgm:t>
        <a:bodyPr/>
        <a:lstStyle/>
        <a:p>
          <a:r>
            <a:rPr lang="en-US" dirty="0" smtClean="0"/>
            <a:t>Alcohol use</a:t>
          </a:r>
          <a:endParaRPr lang="en-US" dirty="0"/>
        </a:p>
      </dgm:t>
    </dgm:pt>
    <dgm:pt modelId="{B0C37B20-8571-4F9B-9B7D-B4981F7652D8}" type="parTrans" cxnId="{1EDEBFC4-FDBA-45A2-A344-18810E855D97}">
      <dgm:prSet/>
      <dgm:spPr/>
      <dgm:t>
        <a:bodyPr/>
        <a:lstStyle/>
        <a:p>
          <a:endParaRPr lang="en-US"/>
        </a:p>
      </dgm:t>
    </dgm:pt>
    <dgm:pt modelId="{17E3FE41-2174-400D-AF44-5C93ED3A96F2}" type="sibTrans" cxnId="{1EDEBFC4-FDBA-45A2-A344-18810E855D97}">
      <dgm:prSet/>
      <dgm:spPr/>
      <dgm:t>
        <a:bodyPr/>
        <a:lstStyle/>
        <a:p>
          <a:endParaRPr lang="en-US"/>
        </a:p>
      </dgm:t>
    </dgm:pt>
    <dgm:pt modelId="{D4C7AB3B-9750-4DD1-8089-E9C563AB0A4B}">
      <dgm:prSet phldrT="[Text]"/>
      <dgm:spPr/>
      <dgm:t>
        <a:bodyPr/>
        <a:lstStyle/>
        <a:p>
          <a:r>
            <a:rPr lang="en-US" dirty="0" smtClean="0"/>
            <a:t>Dietary behavior</a:t>
          </a:r>
        </a:p>
      </dgm:t>
    </dgm:pt>
    <dgm:pt modelId="{73F6A869-C6AC-4AD6-AC52-69C006867F1A}" type="parTrans" cxnId="{5FF166E9-F22E-472B-AAB6-823D422935AB}">
      <dgm:prSet/>
      <dgm:spPr/>
      <dgm:t>
        <a:bodyPr/>
        <a:lstStyle/>
        <a:p>
          <a:endParaRPr lang="en-US"/>
        </a:p>
      </dgm:t>
    </dgm:pt>
    <dgm:pt modelId="{97FA636B-E0D3-4240-917C-3F5AFCDC1C96}" type="sibTrans" cxnId="{5FF166E9-F22E-472B-AAB6-823D422935AB}">
      <dgm:prSet/>
      <dgm:spPr/>
      <dgm:t>
        <a:bodyPr/>
        <a:lstStyle/>
        <a:p>
          <a:endParaRPr lang="en-US"/>
        </a:p>
      </dgm:t>
    </dgm:pt>
    <dgm:pt modelId="{16F3AA6C-EE9A-484A-82B7-8D639A199943}">
      <dgm:prSet phldrT="[Text]"/>
      <dgm:spPr/>
      <dgm:t>
        <a:bodyPr/>
        <a:lstStyle/>
        <a:p>
          <a:r>
            <a:rPr lang="en-US" dirty="0" smtClean="0"/>
            <a:t>Sedentary Behavior</a:t>
          </a:r>
          <a:endParaRPr lang="en-US" dirty="0"/>
        </a:p>
      </dgm:t>
    </dgm:pt>
    <dgm:pt modelId="{83038D90-5782-41BA-84D9-2AACEB724F8E}" type="parTrans" cxnId="{A1E48F96-29E4-4534-B815-A7FB124F2261}">
      <dgm:prSet/>
      <dgm:spPr/>
      <dgm:t>
        <a:bodyPr/>
        <a:lstStyle/>
        <a:p>
          <a:endParaRPr lang="en-US"/>
        </a:p>
      </dgm:t>
    </dgm:pt>
    <dgm:pt modelId="{7D4A18F7-192C-43F7-9F42-4FFCE00FDB43}" type="sibTrans" cxnId="{A1E48F96-29E4-4534-B815-A7FB124F2261}">
      <dgm:prSet/>
      <dgm:spPr/>
      <dgm:t>
        <a:bodyPr/>
        <a:lstStyle/>
        <a:p>
          <a:endParaRPr lang="en-US"/>
        </a:p>
      </dgm:t>
    </dgm:pt>
    <dgm:pt modelId="{3E5374B6-C3D0-44A8-B6A5-D3E87657541E}" type="pres">
      <dgm:prSet presAssocID="{552AFA01-93CE-4FF4-BD73-63E7EC95B982}" presName="composite" presStyleCnt="0">
        <dgm:presLayoutVars>
          <dgm:chMax val="5"/>
          <dgm:dir/>
          <dgm:animLvl val="ctr"/>
          <dgm:resizeHandles val="exact"/>
        </dgm:presLayoutVars>
      </dgm:prSet>
      <dgm:spPr/>
      <dgm:t>
        <a:bodyPr/>
        <a:lstStyle/>
        <a:p>
          <a:endParaRPr lang="en-US"/>
        </a:p>
      </dgm:t>
    </dgm:pt>
    <dgm:pt modelId="{2DCF913B-09DA-42DE-9998-4896480ECA66}" type="pres">
      <dgm:prSet presAssocID="{552AFA01-93CE-4FF4-BD73-63E7EC95B982}" presName="cycle" presStyleCnt="0"/>
      <dgm:spPr/>
    </dgm:pt>
    <dgm:pt modelId="{E9C44A60-0202-4936-8C2A-4AC62E5A3651}" type="pres">
      <dgm:prSet presAssocID="{552AFA01-93CE-4FF4-BD73-63E7EC95B982}" presName="centerShape" presStyleCnt="0"/>
      <dgm:spPr/>
    </dgm:pt>
    <dgm:pt modelId="{46D81535-3472-4356-BA98-711C39607594}" type="pres">
      <dgm:prSet presAssocID="{552AFA01-93CE-4FF4-BD73-63E7EC95B982}" presName="connSite" presStyleLbl="node1" presStyleIdx="0" presStyleCnt="5"/>
      <dgm:spPr/>
    </dgm:pt>
    <dgm:pt modelId="{C131BF7C-F429-4420-A998-BDB470159EAE}" type="pres">
      <dgm:prSet presAssocID="{552AFA01-93CE-4FF4-BD73-63E7EC95B982}" presName="visible" presStyleLbl="node1" presStyleIdx="0" presStyleCnt="5"/>
      <dgm:spPr/>
    </dgm:pt>
    <dgm:pt modelId="{AC71AB21-4E9E-478A-9363-284E1B6E9379}" type="pres">
      <dgm:prSet presAssocID="{05E9A7BA-3E15-4297-B04F-600AFD4732B0}" presName="Name25" presStyleLbl="parChTrans1D1" presStyleIdx="0" presStyleCnt="4"/>
      <dgm:spPr/>
      <dgm:t>
        <a:bodyPr/>
        <a:lstStyle/>
        <a:p>
          <a:endParaRPr lang="en-US"/>
        </a:p>
      </dgm:t>
    </dgm:pt>
    <dgm:pt modelId="{E5556C98-4886-408F-87C3-AA07EB3C3CFF}" type="pres">
      <dgm:prSet presAssocID="{F238F641-228F-400B-998E-C143D86B1B21}" presName="node" presStyleCnt="0"/>
      <dgm:spPr/>
    </dgm:pt>
    <dgm:pt modelId="{D145AB66-A96D-4101-8979-238FDC9A555C}" type="pres">
      <dgm:prSet presAssocID="{F238F641-228F-400B-998E-C143D86B1B21}" presName="parentNode" presStyleLbl="node1" presStyleIdx="1" presStyleCnt="5">
        <dgm:presLayoutVars>
          <dgm:chMax val="1"/>
          <dgm:bulletEnabled val="1"/>
        </dgm:presLayoutVars>
      </dgm:prSet>
      <dgm:spPr/>
      <dgm:t>
        <a:bodyPr/>
        <a:lstStyle/>
        <a:p>
          <a:endParaRPr lang="en-US"/>
        </a:p>
      </dgm:t>
    </dgm:pt>
    <dgm:pt modelId="{621ED22E-ED27-4620-9628-AE2AB61F8DCD}" type="pres">
      <dgm:prSet presAssocID="{F238F641-228F-400B-998E-C143D86B1B21}" presName="childNode" presStyleLbl="revTx" presStyleIdx="0" presStyleCnt="0">
        <dgm:presLayoutVars>
          <dgm:bulletEnabled val="1"/>
        </dgm:presLayoutVars>
      </dgm:prSet>
      <dgm:spPr/>
      <dgm:t>
        <a:bodyPr/>
        <a:lstStyle/>
        <a:p>
          <a:endParaRPr lang="en-US"/>
        </a:p>
      </dgm:t>
    </dgm:pt>
    <dgm:pt modelId="{EDBA9E80-3C60-4F7D-87FF-9913BB4CA03A}" type="pres">
      <dgm:prSet presAssocID="{B0C37B20-8571-4F9B-9B7D-B4981F7652D8}" presName="Name25" presStyleLbl="parChTrans1D1" presStyleIdx="1" presStyleCnt="4"/>
      <dgm:spPr/>
      <dgm:t>
        <a:bodyPr/>
        <a:lstStyle/>
        <a:p>
          <a:endParaRPr lang="en-US"/>
        </a:p>
      </dgm:t>
    </dgm:pt>
    <dgm:pt modelId="{DFA7FBCF-17F4-4A32-8F93-D8F17900180E}" type="pres">
      <dgm:prSet presAssocID="{44B47D61-B8C5-4669-83DE-91690B6C8390}" presName="node" presStyleCnt="0"/>
      <dgm:spPr/>
    </dgm:pt>
    <dgm:pt modelId="{189982D8-C39E-475A-BCF7-EB14479668C4}" type="pres">
      <dgm:prSet presAssocID="{44B47D61-B8C5-4669-83DE-91690B6C8390}" presName="parentNode" presStyleLbl="node1" presStyleIdx="2" presStyleCnt="5">
        <dgm:presLayoutVars>
          <dgm:chMax val="1"/>
          <dgm:bulletEnabled val="1"/>
        </dgm:presLayoutVars>
      </dgm:prSet>
      <dgm:spPr/>
      <dgm:t>
        <a:bodyPr/>
        <a:lstStyle/>
        <a:p>
          <a:endParaRPr lang="en-US"/>
        </a:p>
      </dgm:t>
    </dgm:pt>
    <dgm:pt modelId="{EB7249F3-7749-45A1-B943-E3159FBECC25}" type="pres">
      <dgm:prSet presAssocID="{44B47D61-B8C5-4669-83DE-91690B6C8390}" presName="childNode" presStyleLbl="revTx" presStyleIdx="0" presStyleCnt="0">
        <dgm:presLayoutVars>
          <dgm:bulletEnabled val="1"/>
        </dgm:presLayoutVars>
      </dgm:prSet>
      <dgm:spPr/>
      <dgm:t>
        <a:bodyPr/>
        <a:lstStyle/>
        <a:p>
          <a:endParaRPr lang="en-US"/>
        </a:p>
      </dgm:t>
    </dgm:pt>
    <dgm:pt modelId="{B2C9F13F-0172-4F3D-9B6E-A817BE4B7597}" type="pres">
      <dgm:prSet presAssocID="{73F6A869-C6AC-4AD6-AC52-69C006867F1A}" presName="Name25" presStyleLbl="parChTrans1D1" presStyleIdx="2" presStyleCnt="4"/>
      <dgm:spPr/>
      <dgm:t>
        <a:bodyPr/>
        <a:lstStyle/>
        <a:p>
          <a:endParaRPr lang="en-US"/>
        </a:p>
      </dgm:t>
    </dgm:pt>
    <dgm:pt modelId="{4D24935C-D49B-45F7-91C1-10518FF60F73}" type="pres">
      <dgm:prSet presAssocID="{D4C7AB3B-9750-4DD1-8089-E9C563AB0A4B}" presName="node" presStyleCnt="0"/>
      <dgm:spPr/>
    </dgm:pt>
    <dgm:pt modelId="{00FFEE15-F7C1-42FB-8585-542318AC49D0}" type="pres">
      <dgm:prSet presAssocID="{D4C7AB3B-9750-4DD1-8089-E9C563AB0A4B}" presName="parentNode" presStyleLbl="node1" presStyleIdx="3" presStyleCnt="5">
        <dgm:presLayoutVars>
          <dgm:chMax val="1"/>
          <dgm:bulletEnabled val="1"/>
        </dgm:presLayoutVars>
      </dgm:prSet>
      <dgm:spPr/>
      <dgm:t>
        <a:bodyPr/>
        <a:lstStyle/>
        <a:p>
          <a:endParaRPr lang="en-US"/>
        </a:p>
      </dgm:t>
    </dgm:pt>
    <dgm:pt modelId="{F6360A27-3399-401D-875D-C42264E9F8BE}" type="pres">
      <dgm:prSet presAssocID="{D4C7AB3B-9750-4DD1-8089-E9C563AB0A4B}" presName="childNode" presStyleLbl="revTx" presStyleIdx="0" presStyleCnt="0">
        <dgm:presLayoutVars>
          <dgm:bulletEnabled val="1"/>
        </dgm:presLayoutVars>
      </dgm:prSet>
      <dgm:spPr/>
      <dgm:t>
        <a:bodyPr/>
        <a:lstStyle/>
        <a:p>
          <a:endParaRPr lang="en-US"/>
        </a:p>
      </dgm:t>
    </dgm:pt>
    <dgm:pt modelId="{EF0D8EBA-C23A-44BA-AE38-95D9C99B8DBE}" type="pres">
      <dgm:prSet presAssocID="{83038D90-5782-41BA-84D9-2AACEB724F8E}" presName="Name25" presStyleLbl="parChTrans1D1" presStyleIdx="3" presStyleCnt="4"/>
      <dgm:spPr/>
      <dgm:t>
        <a:bodyPr/>
        <a:lstStyle/>
        <a:p>
          <a:endParaRPr lang="en-US"/>
        </a:p>
      </dgm:t>
    </dgm:pt>
    <dgm:pt modelId="{B08F74E6-1835-4B72-A3B8-6D23C5E27CA4}" type="pres">
      <dgm:prSet presAssocID="{16F3AA6C-EE9A-484A-82B7-8D639A199943}" presName="node" presStyleCnt="0"/>
      <dgm:spPr/>
    </dgm:pt>
    <dgm:pt modelId="{9F9CF339-5B92-4C2A-8E85-BFCB2C52A01E}" type="pres">
      <dgm:prSet presAssocID="{16F3AA6C-EE9A-484A-82B7-8D639A199943}" presName="parentNode" presStyleLbl="node1" presStyleIdx="4" presStyleCnt="5">
        <dgm:presLayoutVars>
          <dgm:chMax val="1"/>
          <dgm:bulletEnabled val="1"/>
        </dgm:presLayoutVars>
      </dgm:prSet>
      <dgm:spPr/>
      <dgm:t>
        <a:bodyPr/>
        <a:lstStyle/>
        <a:p>
          <a:endParaRPr lang="en-US"/>
        </a:p>
      </dgm:t>
    </dgm:pt>
    <dgm:pt modelId="{6D0CF174-62A9-44D8-97D6-CE2B00BF2ABC}" type="pres">
      <dgm:prSet presAssocID="{16F3AA6C-EE9A-484A-82B7-8D639A199943}" presName="childNode" presStyleLbl="revTx" presStyleIdx="0" presStyleCnt="0">
        <dgm:presLayoutVars>
          <dgm:bulletEnabled val="1"/>
        </dgm:presLayoutVars>
      </dgm:prSet>
      <dgm:spPr/>
    </dgm:pt>
  </dgm:ptLst>
  <dgm:cxnLst>
    <dgm:cxn modelId="{A1E48F96-29E4-4534-B815-A7FB124F2261}" srcId="{552AFA01-93CE-4FF4-BD73-63E7EC95B982}" destId="{16F3AA6C-EE9A-484A-82B7-8D639A199943}" srcOrd="3" destOrd="0" parTransId="{83038D90-5782-41BA-84D9-2AACEB724F8E}" sibTransId="{7D4A18F7-192C-43F7-9F42-4FFCE00FDB43}"/>
    <dgm:cxn modelId="{E5A93E25-AFBA-4154-9D14-6C6F61AFF79D}" type="presOf" srcId="{44B47D61-B8C5-4669-83DE-91690B6C8390}" destId="{189982D8-C39E-475A-BCF7-EB14479668C4}" srcOrd="0" destOrd="0" presId="urn:microsoft.com/office/officeart/2005/8/layout/radial2"/>
    <dgm:cxn modelId="{556F8AD8-6E6F-4427-AF27-24EB142BDF08}" type="presOf" srcId="{05E9A7BA-3E15-4297-B04F-600AFD4732B0}" destId="{AC71AB21-4E9E-478A-9363-284E1B6E9379}" srcOrd="0" destOrd="0" presId="urn:microsoft.com/office/officeart/2005/8/layout/radial2"/>
    <dgm:cxn modelId="{E912A119-1815-4DF6-9FB7-D910EBCE671D}" srcId="{552AFA01-93CE-4FF4-BD73-63E7EC95B982}" destId="{F238F641-228F-400B-998E-C143D86B1B21}" srcOrd="0" destOrd="0" parTransId="{05E9A7BA-3E15-4297-B04F-600AFD4732B0}" sibTransId="{C15B9B5B-106F-4985-B754-569632C1D54E}"/>
    <dgm:cxn modelId="{5FF166E9-F22E-472B-AAB6-823D422935AB}" srcId="{552AFA01-93CE-4FF4-BD73-63E7EC95B982}" destId="{D4C7AB3B-9750-4DD1-8089-E9C563AB0A4B}" srcOrd="2" destOrd="0" parTransId="{73F6A869-C6AC-4AD6-AC52-69C006867F1A}" sibTransId="{97FA636B-E0D3-4240-917C-3F5AFCDC1C96}"/>
    <dgm:cxn modelId="{C29D6119-235F-4F53-907E-3CE55DEE2D43}" type="presOf" srcId="{D4C7AB3B-9750-4DD1-8089-E9C563AB0A4B}" destId="{00FFEE15-F7C1-42FB-8585-542318AC49D0}" srcOrd="0" destOrd="0" presId="urn:microsoft.com/office/officeart/2005/8/layout/radial2"/>
    <dgm:cxn modelId="{7712A245-3FF9-4A1E-BE3B-1345689404D1}" type="presOf" srcId="{83038D90-5782-41BA-84D9-2AACEB724F8E}" destId="{EF0D8EBA-C23A-44BA-AE38-95D9C99B8DBE}" srcOrd="0" destOrd="0" presId="urn:microsoft.com/office/officeart/2005/8/layout/radial2"/>
    <dgm:cxn modelId="{F1E7F76F-76F9-4A34-B2A6-A82D6DF87725}" type="presOf" srcId="{73F6A869-C6AC-4AD6-AC52-69C006867F1A}" destId="{B2C9F13F-0172-4F3D-9B6E-A817BE4B7597}" srcOrd="0" destOrd="0" presId="urn:microsoft.com/office/officeart/2005/8/layout/radial2"/>
    <dgm:cxn modelId="{1EDEBFC4-FDBA-45A2-A344-18810E855D97}" srcId="{552AFA01-93CE-4FF4-BD73-63E7EC95B982}" destId="{44B47D61-B8C5-4669-83DE-91690B6C8390}" srcOrd="1" destOrd="0" parTransId="{B0C37B20-8571-4F9B-9B7D-B4981F7652D8}" sibTransId="{17E3FE41-2174-400D-AF44-5C93ED3A96F2}"/>
    <dgm:cxn modelId="{0714C694-150B-4DD8-AF28-38E721DB6A8C}" type="presOf" srcId="{16F3AA6C-EE9A-484A-82B7-8D639A199943}" destId="{9F9CF339-5B92-4C2A-8E85-BFCB2C52A01E}" srcOrd="0" destOrd="0" presId="urn:microsoft.com/office/officeart/2005/8/layout/radial2"/>
    <dgm:cxn modelId="{6AABE057-7BCD-47BA-8979-571307BC8ABB}" type="presOf" srcId="{F238F641-228F-400B-998E-C143D86B1B21}" destId="{D145AB66-A96D-4101-8979-238FDC9A555C}" srcOrd="0" destOrd="0" presId="urn:microsoft.com/office/officeart/2005/8/layout/radial2"/>
    <dgm:cxn modelId="{E27DD506-3FF7-47F6-92E2-AADA07F8738D}" type="presOf" srcId="{B0C37B20-8571-4F9B-9B7D-B4981F7652D8}" destId="{EDBA9E80-3C60-4F7D-87FF-9913BB4CA03A}" srcOrd="0" destOrd="0" presId="urn:microsoft.com/office/officeart/2005/8/layout/radial2"/>
    <dgm:cxn modelId="{557F5C8A-EC2D-49D7-88B3-DC267D28C101}" type="presOf" srcId="{552AFA01-93CE-4FF4-BD73-63E7EC95B982}" destId="{3E5374B6-C3D0-44A8-B6A5-D3E87657541E}" srcOrd="0" destOrd="0" presId="urn:microsoft.com/office/officeart/2005/8/layout/radial2"/>
    <dgm:cxn modelId="{F18E1B68-8C57-4994-917A-E64BD85D4136}" type="presParOf" srcId="{3E5374B6-C3D0-44A8-B6A5-D3E87657541E}" destId="{2DCF913B-09DA-42DE-9998-4896480ECA66}" srcOrd="0" destOrd="0" presId="urn:microsoft.com/office/officeart/2005/8/layout/radial2"/>
    <dgm:cxn modelId="{F002E11A-9B05-4A3D-B3F6-4ABC81C7CFE0}" type="presParOf" srcId="{2DCF913B-09DA-42DE-9998-4896480ECA66}" destId="{E9C44A60-0202-4936-8C2A-4AC62E5A3651}" srcOrd="0" destOrd="0" presId="urn:microsoft.com/office/officeart/2005/8/layout/radial2"/>
    <dgm:cxn modelId="{DA078C28-C75F-4099-9CD5-562E52FA8F73}" type="presParOf" srcId="{E9C44A60-0202-4936-8C2A-4AC62E5A3651}" destId="{46D81535-3472-4356-BA98-711C39607594}" srcOrd="0" destOrd="0" presId="urn:microsoft.com/office/officeart/2005/8/layout/radial2"/>
    <dgm:cxn modelId="{BB9AA1C4-DE49-4354-A56A-06BEC5CBB7D0}" type="presParOf" srcId="{E9C44A60-0202-4936-8C2A-4AC62E5A3651}" destId="{C131BF7C-F429-4420-A998-BDB470159EAE}" srcOrd="1" destOrd="0" presId="urn:microsoft.com/office/officeart/2005/8/layout/radial2"/>
    <dgm:cxn modelId="{81E13FDB-3C18-41D5-92D8-C2533353BE9F}" type="presParOf" srcId="{2DCF913B-09DA-42DE-9998-4896480ECA66}" destId="{AC71AB21-4E9E-478A-9363-284E1B6E9379}" srcOrd="1" destOrd="0" presId="urn:microsoft.com/office/officeart/2005/8/layout/radial2"/>
    <dgm:cxn modelId="{1AC5B7BF-CA50-4580-AE0B-7FF9D029AC71}" type="presParOf" srcId="{2DCF913B-09DA-42DE-9998-4896480ECA66}" destId="{E5556C98-4886-408F-87C3-AA07EB3C3CFF}" srcOrd="2" destOrd="0" presId="urn:microsoft.com/office/officeart/2005/8/layout/radial2"/>
    <dgm:cxn modelId="{57BB1A2B-F858-45DA-8753-649EED925AE3}" type="presParOf" srcId="{E5556C98-4886-408F-87C3-AA07EB3C3CFF}" destId="{D145AB66-A96D-4101-8979-238FDC9A555C}" srcOrd="0" destOrd="0" presId="urn:microsoft.com/office/officeart/2005/8/layout/radial2"/>
    <dgm:cxn modelId="{C8B3BE59-A776-40E6-8799-D98138985E21}" type="presParOf" srcId="{E5556C98-4886-408F-87C3-AA07EB3C3CFF}" destId="{621ED22E-ED27-4620-9628-AE2AB61F8DCD}" srcOrd="1" destOrd="0" presId="urn:microsoft.com/office/officeart/2005/8/layout/radial2"/>
    <dgm:cxn modelId="{587CC944-9E2D-4BF1-8725-76835272400B}" type="presParOf" srcId="{2DCF913B-09DA-42DE-9998-4896480ECA66}" destId="{EDBA9E80-3C60-4F7D-87FF-9913BB4CA03A}" srcOrd="3" destOrd="0" presId="urn:microsoft.com/office/officeart/2005/8/layout/radial2"/>
    <dgm:cxn modelId="{555E0856-69D5-4AB8-9997-CF37D4A4B3A8}" type="presParOf" srcId="{2DCF913B-09DA-42DE-9998-4896480ECA66}" destId="{DFA7FBCF-17F4-4A32-8F93-D8F17900180E}" srcOrd="4" destOrd="0" presId="urn:microsoft.com/office/officeart/2005/8/layout/radial2"/>
    <dgm:cxn modelId="{88D195F8-BF02-42FB-ADAF-9022C2F6D10A}" type="presParOf" srcId="{DFA7FBCF-17F4-4A32-8F93-D8F17900180E}" destId="{189982D8-C39E-475A-BCF7-EB14479668C4}" srcOrd="0" destOrd="0" presId="urn:microsoft.com/office/officeart/2005/8/layout/radial2"/>
    <dgm:cxn modelId="{E867613A-1AF9-469B-9E13-BAC10CF93C5D}" type="presParOf" srcId="{DFA7FBCF-17F4-4A32-8F93-D8F17900180E}" destId="{EB7249F3-7749-45A1-B943-E3159FBECC25}" srcOrd="1" destOrd="0" presId="urn:microsoft.com/office/officeart/2005/8/layout/radial2"/>
    <dgm:cxn modelId="{F64F14E7-21EC-4B36-97CA-F45F2B793533}" type="presParOf" srcId="{2DCF913B-09DA-42DE-9998-4896480ECA66}" destId="{B2C9F13F-0172-4F3D-9B6E-A817BE4B7597}" srcOrd="5" destOrd="0" presId="urn:microsoft.com/office/officeart/2005/8/layout/radial2"/>
    <dgm:cxn modelId="{FCD5E169-A7C7-4A30-8D3F-EAE9F564EF1F}" type="presParOf" srcId="{2DCF913B-09DA-42DE-9998-4896480ECA66}" destId="{4D24935C-D49B-45F7-91C1-10518FF60F73}" srcOrd="6" destOrd="0" presId="urn:microsoft.com/office/officeart/2005/8/layout/radial2"/>
    <dgm:cxn modelId="{6E9CEE22-502D-438A-A9F7-42E91D7EB82B}" type="presParOf" srcId="{4D24935C-D49B-45F7-91C1-10518FF60F73}" destId="{00FFEE15-F7C1-42FB-8585-542318AC49D0}" srcOrd="0" destOrd="0" presId="urn:microsoft.com/office/officeart/2005/8/layout/radial2"/>
    <dgm:cxn modelId="{9AE66ABB-3D2A-4632-8BEC-66214A2E67EF}" type="presParOf" srcId="{4D24935C-D49B-45F7-91C1-10518FF60F73}" destId="{F6360A27-3399-401D-875D-C42264E9F8BE}" srcOrd="1" destOrd="0" presId="urn:microsoft.com/office/officeart/2005/8/layout/radial2"/>
    <dgm:cxn modelId="{F1898465-B28C-4E0E-B1C1-8D12E1FEA516}" type="presParOf" srcId="{2DCF913B-09DA-42DE-9998-4896480ECA66}" destId="{EF0D8EBA-C23A-44BA-AE38-95D9C99B8DBE}" srcOrd="7" destOrd="0" presId="urn:microsoft.com/office/officeart/2005/8/layout/radial2"/>
    <dgm:cxn modelId="{F039E7E2-3F96-4674-B36E-0153354E89F1}" type="presParOf" srcId="{2DCF913B-09DA-42DE-9998-4896480ECA66}" destId="{B08F74E6-1835-4B72-A3B8-6D23C5E27CA4}" srcOrd="8" destOrd="0" presId="urn:microsoft.com/office/officeart/2005/8/layout/radial2"/>
    <dgm:cxn modelId="{EFB41387-E6F5-49F0-AA5D-56B8A23D6F0E}" type="presParOf" srcId="{B08F74E6-1835-4B72-A3B8-6D23C5E27CA4}" destId="{9F9CF339-5B92-4C2A-8E85-BFCB2C52A01E}" srcOrd="0" destOrd="0" presId="urn:microsoft.com/office/officeart/2005/8/layout/radial2"/>
    <dgm:cxn modelId="{FA731D68-E223-474F-812E-0C203EC604FD}" type="presParOf" srcId="{B08F74E6-1835-4B72-A3B8-6D23C5E27CA4}" destId="{6D0CF174-62A9-44D8-97D6-CE2B00BF2AB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AECBB-151A-924F-B73C-DDBF58151FF2}" type="doc">
      <dgm:prSet loTypeId="urn:microsoft.com/office/officeart/2005/8/layout/hProcess9" loCatId="process" qsTypeId="urn:microsoft.com/office/officeart/2005/8/quickstyle/simple4" qsCatId="simple" csTypeId="urn:microsoft.com/office/officeart/2005/8/colors/accent1_2" csCatId="accent1" phldr="1"/>
      <dgm:spPr/>
    </dgm:pt>
    <dgm:pt modelId="{CE996601-1071-6C48-A3D1-E32B9D5F5B03}">
      <dgm:prSet phldrT="[Text]"/>
      <dgm:spPr/>
      <dgm:t>
        <a:bodyPr/>
        <a:lstStyle/>
        <a:p>
          <a:r>
            <a:rPr lang="en-US" dirty="0" smtClean="0"/>
            <a:t>Identify factors linked to preventive behavior adherence</a:t>
          </a:r>
          <a:endParaRPr lang="en-US" dirty="0"/>
        </a:p>
      </dgm:t>
    </dgm:pt>
    <dgm:pt modelId="{852296DA-E438-E147-9ACB-299B11451D89}" type="parTrans" cxnId="{8140E257-DEAF-7B46-8379-A8BD36AA61F7}">
      <dgm:prSet/>
      <dgm:spPr/>
      <dgm:t>
        <a:bodyPr/>
        <a:lstStyle/>
        <a:p>
          <a:endParaRPr lang="en-US"/>
        </a:p>
      </dgm:t>
    </dgm:pt>
    <dgm:pt modelId="{61D0DB0C-0A70-E049-B755-2EAD47217840}" type="sibTrans" cxnId="{8140E257-DEAF-7B46-8379-A8BD36AA61F7}">
      <dgm:prSet/>
      <dgm:spPr/>
      <dgm:t>
        <a:bodyPr/>
        <a:lstStyle/>
        <a:p>
          <a:endParaRPr lang="en-US"/>
        </a:p>
      </dgm:t>
    </dgm:pt>
    <dgm:pt modelId="{5D5BD041-A423-2742-BCE1-0D4875ACA110}">
      <dgm:prSet phldrT="[Text]"/>
      <dgm:spPr/>
      <dgm:t>
        <a:bodyPr/>
        <a:lstStyle/>
        <a:p>
          <a:r>
            <a:rPr lang="en-US" dirty="0" smtClean="0"/>
            <a:t>Test innovative interventions to improve adherence</a:t>
          </a:r>
          <a:endParaRPr lang="en-US" dirty="0"/>
        </a:p>
      </dgm:t>
    </dgm:pt>
    <dgm:pt modelId="{42FE8CB6-317E-544E-B284-E45F9DACD70B}" type="parTrans" cxnId="{4D1A7F54-356B-144C-A84A-7E4E276F71C6}">
      <dgm:prSet/>
      <dgm:spPr/>
      <dgm:t>
        <a:bodyPr/>
        <a:lstStyle/>
        <a:p>
          <a:endParaRPr lang="en-US"/>
        </a:p>
      </dgm:t>
    </dgm:pt>
    <dgm:pt modelId="{3589DFFF-93E6-F248-BD6E-1FF505CF6B23}" type="sibTrans" cxnId="{4D1A7F54-356B-144C-A84A-7E4E276F71C6}">
      <dgm:prSet/>
      <dgm:spPr/>
      <dgm:t>
        <a:bodyPr/>
        <a:lstStyle/>
        <a:p>
          <a:endParaRPr lang="en-US"/>
        </a:p>
      </dgm:t>
    </dgm:pt>
    <dgm:pt modelId="{044CC171-FD83-8C4F-9902-306B5060A4D0}">
      <dgm:prSet phldrT="[Text]"/>
      <dgm:spPr/>
      <dgm:t>
        <a:bodyPr/>
        <a:lstStyle/>
        <a:p>
          <a:r>
            <a:rPr lang="en-US" dirty="0" smtClean="0"/>
            <a:t>Decrease children's risk for melanoma</a:t>
          </a:r>
          <a:endParaRPr lang="en-US" dirty="0"/>
        </a:p>
      </dgm:t>
    </dgm:pt>
    <dgm:pt modelId="{C3047F68-AD12-1045-B483-8491588F61BB}" type="parTrans" cxnId="{0D001C67-53AE-A24F-9814-D496FA1884DB}">
      <dgm:prSet/>
      <dgm:spPr/>
      <dgm:t>
        <a:bodyPr/>
        <a:lstStyle/>
        <a:p>
          <a:endParaRPr lang="en-US"/>
        </a:p>
      </dgm:t>
    </dgm:pt>
    <dgm:pt modelId="{03D4F478-C286-5F49-9BA3-8E2063197EFD}" type="sibTrans" cxnId="{0D001C67-53AE-A24F-9814-D496FA1884DB}">
      <dgm:prSet/>
      <dgm:spPr/>
      <dgm:t>
        <a:bodyPr/>
        <a:lstStyle/>
        <a:p>
          <a:endParaRPr lang="en-US"/>
        </a:p>
      </dgm:t>
    </dgm:pt>
    <dgm:pt modelId="{6FA8C23D-1ED9-214F-BF61-CC0BF83451E3}" type="pres">
      <dgm:prSet presAssocID="{B7BAECBB-151A-924F-B73C-DDBF58151FF2}" presName="CompostProcess" presStyleCnt="0">
        <dgm:presLayoutVars>
          <dgm:dir/>
          <dgm:resizeHandles val="exact"/>
        </dgm:presLayoutVars>
      </dgm:prSet>
      <dgm:spPr/>
    </dgm:pt>
    <dgm:pt modelId="{1C5AFA99-282F-8241-8576-139AC261D45F}" type="pres">
      <dgm:prSet presAssocID="{B7BAECBB-151A-924F-B73C-DDBF58151FF2}" presName="arrow" presStyleLbl="bgShp" presStyleIdx="0" presStyleCnt="1"/>
      <dgm:spPr/>
      <dgm:t>
        <a:bodyPr/>
        <a:lstStyle/>
        <a:p>
          <a:endParaRPr lang="en-US"/>
        </a:p>
      </dgm:t>
    </dgm:pt>
    <dgm:pt modelId="{D831AEAA-1208-0E4B-B404-0BF69781D537}" type="pres">
      <dgm:prSet presAssocID="{B7BAECBB-151A-924F-B73C-DDBF58151FF2}" presName="linearProcess" presStyleCnt="0"/>
      <dgm:spPr/>
    </dgm:pt>
    <dgm:pt modelId="{65168168-2927-894E-8963-47CFF69A4913}" type="pres">
      <dgm:prSet presAssocID="{CE996601-1071-6C48-A3D1-E32B9D5F5B03}" presName="textNode" presStyleLbl="node1" presStyleIdx="0" presStyleCnt="3">
        <dgm:presLayoutVars>
          <dgm:bulletEnabled val="1"/>
        </dgm:presLayoutVars>
      </dgm:prSet>
      <dgm:spPr/>
      <dgm:t>
        <a:bodyPr/>
        <a:lstStyle/>
        <a:p>
          <a:endParaRPr lang="en-US"/>
        </a:p>
      </dgm:t>
    </dgm:pt>
    <dgm:pt modelId="{9760BAFF-6CF2-574C-A90C-167231D6C500}" type="pres">
      <dgm:prSet presAssocID="{61D0DB0C-0A70-E049-B755-2EAD47217840}" presName="sibTrans" presStyleCnt="0"/>
      <dgm:spPr/>
    </dgm:pt>
    <dgm:pt modelId="{FF47012C-B888-3842-8270-7BDED0293C75}" type="pres">
      <dgm:prSet presAssocID="{5D5BD041-A423-2742-BCE1-0D4875ACA110}" presName="textNode" presStyleLbl="node1" presStyleIdx="1" presStyleCnt="3">
        <dgm:presLayoutVars>
          <dgm:bulletEnabled val="1"/>
        </dgm:presLayoutVars>
      </dgm:prSet>
      <dgm:spPr/>
      <dgm:t>
        <a:bodyPr/>
        <a:lstStyle/>
        <a:p>
          <a:endParaRPr lang="en-US"/>
        </a:p>
      </dgm:t>
    </dgm:pt>
    <dgm:pt modelId="{FE54F26E-6168-9C43-B9D8-D1D40E0E5F05}" type="pres">
      <dgm:prSet presAssocID="{3589DFFF-93E6-F248-BD6E-1FF505CF6B23}" presName="sibTrans" presStyleCnt="0"/>
      <dgm:spPr/>
    </dgm:pt>
    <dgm:pt modelId="{5B8A5E3F-BAF3-8B42-BE36-87B5D134C529}" type="pres">
      <dgm:prSet presAssocID="{044CC171-FD83-8C4F-9902-306B5060A4D0}" presName="textNode" presStyleLbl="node1" presStyleIdx="2" presStyleCnt="3">
        <dgm:presLayoutVars>
          <dgm:bulletEnabled val="1"/>
        </dgm:presLayoutVars>
      </dgm:prSet>
      <dgm:spPr/>
      <dgm:t>
        <a:bodyPr/>
        <a:lstStyle/>
        <a:p>
          <a:endParaRPr lang="en-US"/>
        </a:p>
      </dgm:t>
    </dgm:pt>
  </dgm:ptLst>
  <dgm:cxnLst>
    <dgm:cxn modelId="{1FE0768D-7B16-E64E-AB6B-21ED245A7769}" type="presOf" srcId="{CE996601-1071-6C48-A3D1-E32B9D5F5B03}" destId="{65168168-2927-894E-8963-47CFF69A4913}" srcOrd="0" destOrd="0" presId="urn:microsoft.com/office/officeart/2005/8/layout/hProcess9"/>
    <dgm:cxn modelId="{E377E6F7-0BFB-AC4B-8A6E-01F73B0E7C08}" type="presOf" srcId="{5D5BD041-A423-2742-BCE1-0D4875ACA110}" destId="{FF47012C-B888-3842-8270-7BDED0293C75}" srcOrd="0" destOrd="0" presId="urn:microsoft.com/office/officeart/2005/8/layout/hProcess9"/>
    <dgm:cxn modelId="{F505C929-E03E-A54B-97F9-AC79C8677004}" type="presOf" srcId="{B7BAECBB-151A-924F-B73C-DDBF58151FF2}" destId="{6FA8C23D-1ED9-214F-BF61-CC0BF83451E3}" srcOrd="0" destOrd="0" presId="urn:microsoft.com/office/officeart/2005/8/layout/hProcess9"/>
    <dgm:cxn modelId="{8140E257-DEAF-7B46-8379-A8BD36AA61F7}" srcId="{B7BAECBB-151A-924F-B73C-DDBF58151FF2}" destId="{CE996601-1071-6C48-A3D1-E32B9D5F5B03}" srcOrd="0" destOrd="0" parTransId="{852296DA-E438-E147-9ACB-299B11451D89}" sibTransId="{61D0DB0C-0A70-E049-B755-2EAD47217840}"/>
    <dgm:cxn modelId="{F73F833D-19B6-764A-9CA9-5DEAFF9C8CEE}" type="presOf" srcId="{044CC171-FD83-8C4F-9902-306B5060A4D0}" destId="{5B8A5E3F-BAF3-8B42-BE36-87B5D134C529}" srcOrd="0" destOrd="0" presId="urn:microsoft.com/office/officeart/2005/8/layout/hProcess9"/>
    <dgm:cxn modelId="{4D1A7F54-356B-144C-A84A-7E4E276F71C6}" srcId="{B7BAECBB-151A-924F-B73C-DDBF58151FF2}" destId="{5D5BD041-A423-2742-BCE1-0D4875ACA110}" srcOrd="1" destOrd="0" parTransId="{42FE8CB6-317E-544E-B284-E45F9DACD70B}" sibTransId="{3589DFFF-93E6-F248-BD6E-1FF505CF6B23}"/>
    <dgm:cxn modelId="{0D001C67-53AE-A24F-9814-D496FA1884DB}" srcId="{B7BAECBB-151A-924F-B73C-DDBF58151FF2}" destId="{044CC171-FD83-8C4F-9902-306B5060A4D0}" srcOrd="2" destOrd="0" parTransId="{C3047F68-AD12-1045-B483-8491588F61BB}" sibTransId="{03D4F478-C286-5F49-9BA3-8E2063197EFD}"/>
    <dgm:cxn modelId="{2AF742F5-801A-0C45-9424-4DB62527EA89}" type="presParOf" srcId="{6FA8C23D-1ED9-214F-BF61-CC0BF83451E3}" destId="{1C5AFA99-282F-8241-8576-139AC261D45F}" srcOrd="0" destOrd="0" presId="urn:microsoft.com/office/officeart/2005/8/layout/hProcess9"/>
    <dgm:cxn modelId="{890465B3-1647-9D41-AE12-09CB67586632}" type="presParOf" srcId="{6FA8C23D-1ED9-214F-BF61-CC0BF83451E3}" destId="{D831AEAA-1208-0E4B-B404-0BF69781D537}" srcOrd="1" destOrd="0" presId="urn:microsoft.com/office/officeart/2005/8/layout/hProcess9"/>
    <dgm:cxn modelId="{2EB8203F-8B15-1745-BF2B-D51BAA31E2BD}" type="presParOf" srcId="{D831AEAA-1208-0E4B-B404-0BF69781D537}" destId="{65168168-2927-894E-8963-47CFF69A4913}" srcOrd="0" destOrd="0" presId="urn:microsoft.com/office/officeart/2005/8/layout/hProcess9"/>
    <dgm:cxn modelId="{21FC45D8-C8BA-3349-AB18-BC4E8104A469}" type="presParOf" srcId="{D831AEAA-1208-0E4B-B404-0BF69781D537}" destId="{9760BAFF-6CF2-574C-A90C-167231D6C500}" srcOrd="1" destOrd="0" presId="urn:microsoft.com/office/officeart/2005/8/layout/hProcess9"/>
    <dgm:cxn modelId="{6550D323-BE6A-E345-B98B-3713F1CBFD73}" type="presParOf" srcId="{D831AEAA-1208-0E4B-B404-0BF69781D537}" destId="{FF47012C-B888-3842-8270-7BDED0293C75}" srcOrd="2" destOrd="0" presId="urn:microsoft.com/office/officeart/2005/8/layout/hProcess9"/>
    <dgm:cxn modelId="{1BAA6499-5C83-E74C-AC52-6BFDBE4612F1}" type="presParOf" srcId="{D831AEAA-1208-0E4B-B404-0BF69781D537}" destId="{FE54F26E-6168-9C43-B9D8-D1D40E0E5F05}" srcOrd="3" destOrd="0" presId="urn:microsoft.com/office/officeart/2005/8/layout/hProcess9"/>
    <dgm:cxn modelId="{9FC65330-CB59-5E4C-B9E3-B4AA7D8A1C5F}" type="presParOf" srcId="{D831AEAA-1208-0E4B-B404-0BF69781D537}" destId="{5B8A5E3F-BAF3-8B42-BE36-87B5D134C52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748CB9-3DDA-2B40-8B06-242B2876BC54}" type="doc">
      <dgm:prSet loTypeId="urn:microsoft.com/office/officeart/2005/8/layout/hProcess11" loCatId="" qsTypeId="urn:microsoft.com/office/officeart/2005/8/quickstyle/simple4" qsCatId="simple" csTypeId="urn:microsoft.com/office/officeart/2005/8/colors/accent1_2" csCatId="accent1" phldr="1"/>
      <dgm:spPr/>
    </dgm:pt>
    <dgm:pt modelId="{F98F2B5C-9688-1F43-BD88-B374ED3A26EA}">
      <dgm:prSet phldrT="[Text]"/>
      <dgm:spPr/>
      <dgm:t>
        <a:bodyPr/>
        <a:lstStyle/>
        <a:p>
          <a:r>
            <a:rPr lang="en-US" dirty="0" smtClean="0"/>
            <a:t>Baseline</a:t>
          </a:r>
          <a:endParaRPr lang="en-US" dirty="0"/>
        </a:p>
      </dgm:t>
    </dgm:pt>
    <dgm:pt modelId="{2B0B68F2-7864-D24F-A529-9947E3AFEAE3}" type="parTrans" cxnId="{B4B079F0-42C4-6444-B883-A9E60021D5EC}">
      <dgm:prSet/>
      <dgm:spPr/>
      <dgm:t>
        <a:bodyPr/>
        <a:lstStyle/>
        <a:p>
          <a:endParaRPr lang="en-US"/>
        </a:p>
      </dgm:t>
    </dgm:pt>
    <dgm:pt modelId="{957FCA30-859A-E041-932D-0583EB43D5EE}" type="sibTrans" cxnId="{B4B079F0-42C4-6444-B883-A9E60021D5EC}">
      <dgm:prSet/>
      <dgm:spPr/>
      <dgm:t>
        <a:bodyPr/>
        <a:lstStyle/>
        <a:p>
          <a:endParaRPr lang="en-US"/>
        </a:p>
      </dgm:t>
    </dgm:pt>
    <dgm:pt modelId="{53595B86-E5F2-7946-979D-06A399500E96}">
      <dgm:prSet phldrT="[Text]"/>
      <dgm:spPr/>
      <dgm:t>
        <a:bodyPr/>
        <a:lstStyle/>
        <a:p>
          <a:r>
            <a:rPr lang="en-US" dirty="0" smtClean="0"/>
            <a:t>Session 1</a:t>
          </a:r>
          <a:endParaRPr lang="en-US" dirty="0"/>
        </a:p>
      </dgm:t>
    </dgm:pt>
    <dgm:pt modelId="{C267A383-55B3-9844-B47A-9583EAF07065}" type="parTrans" cxnId="{B86DF3C8-B7C3-BA4B-B76E-B9FBD9827C31}">
      <dgm:prSet/>
      <dgm:spPr/>
      <dgm:t>
        <a:bodyPr/>
        <a:lstStyle/>
        <a:p>
          <a:endParaRPr lang="en-US"/>
        </a:p>
      </dgm:t>
    </dgm:pt>
    <dgm:pt modelId="{AF841948-81F7-DC44-9DE3-D3C07460E7C5}" type="sibTrans" cxnId="{B86DF3C8-B7C3-BA4B-B76E-B9FBD9827C31}">
      <dgm:prSet/>
      <dgm:spPr/>
      <dgm:t>
        <a:bodyPr/>
        <a:lstStyle/>
        <a:p>
          <a:endParaRPr lang="en-US"/>
        </a:p>
      </dgm:t>
    </dgm:pt>
    <dgm:pt modelId="{7BF34FBB-4D25-8D47-9EEA-0887174420E5}">
      <dgm:prSet phldrT="[Text]"/>
      <dgm:spPr/>
      <dgm:t>
        <a:bodyPr/>
        <a:lstStyle/>
        <a:p>
          <a:r>
            <a:rPr lang="en-US" dirty="0" smtClean="0"/>
            <a:t>Session 2</a:t>
          </a:r>
          <a:endParaRPr lang="en-US" dirty="0"/>
        </a:p>
      </dgm:t>
    </dgm:pt>
    <dgm:pt modelId="{B7B4BCC9-C76A-6849-974C-D72EC2EDD9AC}" type="parTrans" cxnId="{927B1C80-BEC5-CD44-B7C4-2CAF8FD847A8}">
      <dgm:prSet/>
      <dgm:spPr/>
      <dgm:t>
        <a:bodyPr/>
        <a:lstStyle/>
        <a:p>
          <a:endParaRPr lang="en-US"/>
        </a:p>
      </dgm:t>
    </dgm:pt>
    <dgm:pt modelId="{8401C8A2-CF5E-8C45-BCC9-312269E92526}" type="sibTrans" cxnId="{927B1C80-BEC5-CD44-B7C4-2CAF8FD847A8}">
      <dgm:prSet/>
      <dgm:spPr/>
      <dgm:t>
        <a:bodyPr/>
        <a:lstStyle/>
        <a:p>
          <a:pPr rtl="0"/>
          <a:endParaRPr lang="en-US"/>
        </a:p>
      </dgm:t>
    </dgm:pt>
    <dgm:pt modelId="{B3034F13-250C-8B41-9463-53134B4656F1}">
      <dgm:prSet/>
      <dgm:spPr/>
      <dgm:t>
        <a:bodyPr/>
        <a:lstStyle/>
        <a:p>
          <a:r>
            <a:rPr lang="en-US" dirty="0" smtClean="0"/>
            <a:t>Session 3</a:t>
          </a:r>
          <a:endParaRPr lang="en-US" dirty="0"/>
        </a:p>
      </dgm:t>
    </dgm:pt>
    <dgm:pt modelId="{2D48F6B9-6359-1A41-A9B1-20932D4E9A50}" type="parTrans" cxnId="{5F546045-83D4-854A-BF31-C67E784A0A38}">
      <dgm:prSet/>
      <dgm:spPr/>
      <dgm:t>
        <a:bodyPr/>
        <a:lstStyle/>
        <a:p>
          <a:endParaRPr lang="en-US"/>
        </a:p>
      </dgm:t>
    </dgm:pt>
    <dgm:pt modelId="{7BB19E64-DDBC-424C-AAB8-72442D5AB65C}" type="sibTrans" cxnId="{5F546045-83D4-854A-BF31-C67E784A0A38}">
      <dgm:prSet/>
      <dgm:spPr/>
      <dgm:t>
        <a:bodyPr/>
        <a:lstStyle/>
        <a:p>
          <a:endParaRPr lang="en-US"/>
        </a:p>
      </dgm:t>
    </dgm:pt>
    <dgm:pt modelId="{37278F64-1472-9B4A-956E-BB5FB0136896}">
      <dgm:prSet/>
      <dgm:spPr/>
      <dgm:t>
        <a:bodyPr/>
        <a:lstStyle/>
        <a:p>
          <a:r>
            <a:rPr lang="en-US" dirty="0" smtClean="0"/>
            <a:t>Post-assess</a:t>
          </a:r>
          <a:endParaRPr lang="en-US" dirty="0"/>
        </a:p>
      </dgm:t>
    </dgm:pt>
    <dgm:pt modelId="{98883648-23C2-624D-AB58-EE1952D93D73}" type="parTrans" cxnId="{B3716ADF-5DA0-E148-BB0A-286705A26DDD}">
      <dgm:prSet/>
      <dgm:spPr/>
      <dgm:t>
        <a:bodyPr/>
        <a:lstStyle/>
        <a:p>
          <a:endParaRPr lang="en-US"/>
        </a:p>
      </dgm:t>
    </dgm:pt>
    <dgm:pt modelId="{995692E5-F5C7-2841-B52B-44B49B384EED}" type="sibTrans" cxnId="{B3716ADF-5DA0-E148-BB0A-286705A26DDD}">
      <dgm:prSet/>
      <dgm:spPr/>
      <dgm:t>
        <a:bodyPr/>
        <a:lstStyle/>
        <a:p>
          <a:endParaRPr lang="en-US"/>
        </a:p>
      </dgm:t>
    </dgm:pt>
    <dgm:pt modelId="{D7E46CB6-E15D-8B47-9906-3A55292CEB38}">
      <dgm:prSet/>
      <dgm:spPr/>
      <dgm:t>
        <a:bodyPr/>
        <a:lstStyle/>
        <a:p>
          <a:r>
            <a:rPr lang="en-US" dirty="0" smtClean="0"/>
            <a:t>Follow-up</a:t>
          </a:r>
          <a:endParaRPr lang="en-US" dirty="0"/>
        </a:p>
      </dgm:t>
    </dgm:pt>
    <dgm:pt modelId="{0871A56A-3EA5-3D41-9067-F5E5B7DFB1C2}" type="parTrans" cxnId="{147965FF-3565-0741-9649-2DC532774549}">
      <dgm:prSet/>
      <dgm:spPr/>
      <dgm:t>
        <a:bodyPr/>
        <a:lstStyle/>
        <a:p>
          <a:endParaRPr lang="en-US"/>
        </a:p>
      </dgm:t>
    </dgm:pt>
    <dgm:pt modelId="{738603CC-8492-8B4A-96A6-6A06149A16F7}" type="sibTrans" cxnId="{147965FF-3565-0741-9649-2DC532774549}">
      <dgm:prSet/>
      <dgm:spPr/>
      <dgm:t>
        <a:bodyPr/>
        <a:lstStyle/>
        <a:p>
          <a:endParaRPr lang="en-US"/>
        </a:p>
      </dgm:t>
    </dgm:pt>
    <dgm:pt modelId="{C38D8A0C-B7DE-A74C-8B4C-0C3446568314}" type="pres">
      <dgm:prSet presAssocID="{32748CB9-3DDA-2B40-8B06-242B2876BC54}" presName="Name0" presStyleCnt="0">
        <dgm:presLayoutVars>
          <dgm:dir/>
          <dgm:resizeHandles val="exact"/>
        </dgm:presLayoutVars>
      </dgm:prSet>
      <dgm:spPr/>
    </dgm:pt>
    <dgm:pt modelId="{A260A40F-22C9-344D-B719-65AAA115E83C}" type="pres">
      <dgm:prSet presAssocID="{32748CB9-3DDA-2B40-8B06-242B2876BC54}" presName="arrow" presStyleLbl="bgShp" presStyleIdx="0" presStyleCnt="1"/>
      <dgm:spPr/>
    </dgm:pt>
    <dgm:pt modelId="{5DFADCF1-292B-C143-929D-B7F067461AEA}" type="pres">
      <dgm:prSet presAssocID="{32748CB9-3DDA-2B40-8B06-242B2876BC54}" presName="points" presStyleCnt="0"/>
      <dgm:spPr/>
    </dgm:pt>
    <dgm:pt modelId="{7EDD222D-DD4B-1641-A8F6-0960918DD392}" type="pres">
      <dgm:prSet presAssocID="{F98F2B5C-9688-1F43-BD88-B374ED3A26EA}" presName="compositeA" presStyleCnt="0"/>
      <dgm:spPr/>
    </dgm:pt>
    <dgm:pt modelId="{103C07FC-BC24-EC47-8B18-F67A1C4F632C}" type="pres">
      <dgm:prSet presAssocID="{F98F2B5C-9688-1F43-BD88-B374ED3A26EA}" presName="textA" presStyleLbl="revTx" presStyleIdx="0" presStyleCnt="6">
        <dgm:presLayoutVars>
          <dgm:bulletEnabled val="1"/>
        </dgm:presLayoutVars>
      </dgm:prSet>
      <dgm:spPr/>
      <dgm:t>
        <a:bodyPr/>
        <a:lstStyle/>
        <a:p>
          <a:endParaRPr lang="en-US"/>
        </a:p>
      </dgm:t>
    </dgm:pt>
    <dgm:pt modelId="{843B54FF-BA3C-6341-8FB7-74A16093C28D}" type="pres">
      <dgm:prSet presAssocID="{F98F2B5C-9688-1F43-BD88-B374ED3A26EA}" presName="circleA" presStyleLbl="node1" presStyleIdx="0" presStyleCnt="6" custLinFactNeighborX="14470"/>
      <dgm:spPr/>
    </dgm:pt>
    <dgm:pt modelId="{28C568BA-34B9-264D-AF1C-93AC91F556F4}" type="pres">
      <dgm:prSet presAssocID="{F98F2B5C-9688-1F43-BD88-B374ED3A26EA}" presName="spaceA" presStyleCnt="0"/>
      <dgm:spPr/>
    </dgm:pt>
    <dgm:pt modelId="{32B8BD72-83B2-F143-801F-78FB8B8BB2BD}" type="pres">
      <dgm:prSet presAssocID="{957FCA30-859A-E041-932D-0583EB43D5EE}" presName="space" presStyleCnt="0"/>
      <dgm:spPr/>
    </dgm:pt>
    <dgm:pt modelId="{B2E35A47-9E71-5541-A15C-055EC75EA786}" type="pres">
      <dgm:prSet presAssocID="{53595B86-E5F2-7946-979D-06A399500E96}" presName="compositeB" presStyleCnt="0"/>
      <dgm:spPr/>
    </dgm:pt>
    <dgm:pt modelId="{A550C7BD-4EA9-2F41-977A-E726DCA857A7}" type="pres">
      <dgm:prSet presAssocID="{53595B86-E5F2-7946-979D-06A399500E96}" presName="textB" presStyleLbl="revTx" presStyleIdx="1" presStyleCnt="6">
        <dgm:presLayoutVars>
          <dgm:bulletEnabled val="1"/>
        </dgm:presLayoutVars>
      </dgm:prSet>
      <dgm:spPr/>
      <dgm:t>
        <a:bodyPr/>
        <a:lstStyle/>
        <a:p>
          <a:endParaRPr lang="en-US"/>
        </a:p>
      </dgm:t>
    </dgm:pt>
    <dgm:pt modelId="{096D39DE-097B-B84C-AF25-3707F1C7F4CA}" type="pres">
      <dgm:prSet presAssocID="{53595B86-E5F2-7946-979D-06A399500E96}" presName="circleB" presStyleLbl="node1" presStyleIdx="1" presStyleCnt="6"/>
      <dgm:spPr>
        <a:gradFill rotWithShape="0">
          <a:gsLst>
            <a:gs pos="0">
              <a:schemeClr val="accent3"/>
            </a:gs>
            <a:gs pos="100000">
              <a:schemeClr val="accent1">
                <a:hueOff val="0"/>
                <a:satOff val="0"/>
                <a:lumOff val="0"/>
                <a:alphaOff val="0"/>
                <a:shade val="90000"/>
                <a:lumMod val="84000"/>
              </a:schemeClr>
            </a:gs>
          </a:gsLst>
        </a:gradFill>
      </dgm:spPr>
    </dgm:pt>
    <dgm:pt modelId="{8364F44E-A780-CA49-ACFB-50E1CCE55E65}" type="pres">
      <dgm:prSet presAssocID="{53595B86-E5F2-7946-979D-06A399500E96}" presName="spaceB" presStyleCnt="0"/>
      <dgm:spPr/>
    </dgm:pt>
    <dgm:pt modelId="{14FB725C-8A1B-8745-8A2A-BD0A7E0AB203}" type="pres">
      <dgm:prSet presAssocID="{AF841948-81F7-DC44-9DE3-D3C07460E7C5}" presName="space" presStyleCnt="0"/>
      <dgm:spPr/>
    </dgm:pt>
    <dgm:pt modelId="{975C1AEF-6CDA-8C42-B3B1-257DE62BD02D}" type="pres">
      <dgm:prSet presAssocID="{7BF34FBB-4D25-8D47-9EEA-0887174420E5}" presName="compositeA" presStyleCnt="0"/>
      <dgm:spPr/>
    </dgm:pt>
    <dgm:pt modelId="{C5B96E8A-CAFF-874F-B248-88D1A6E97E43}" type="pres">
      <dgm:prSet presAssocID="{7BF34FBB-4D25-8D47-9EEA-0887174420E5}" presName="textA" presStyleLbl="revTx" presStyleIdx="2" presStyleCnt="6">
        <dgm:presLayoutVars>
          <dgm:bulletEnabled val="1"/>
        </dgm:presLayoutVars>
      </dgm:prSet>
      <dgm:spPr/>
      <dgm:t>
        <a:bodyPr/>
        <a:lstStyle/>
        <a:p>
          <a:endParaRPr lang="en-US"/>
        </a:p>
      </dgm:t>
    </dgm:pt>
    <dgm:pt modelId="{E8B204B7-A8A1-3443-ADDC-AF3B29134044}" type="pres">
      <dgm:prSet presAssocID="{7BF34FBB-4D25-8D47-9EEA-0887174420E5}" presName="circleA" presStyleLbl="node1" presStyleIdx="2" presStyleCnt="6"/>
      <dgm:spPr>
        <a:gradFill rotWithShape="0">
          <a:gsLst>
            <a:gs pos="0">
              <a:schemeClr val="accent3"/>
            </a:gs>
            <a:gs pos="100000">
              <a:schemeClr val="accent1">
                <a:hueOff val="0"/>
                <a:satOff val="0"/>
                <a:lumOff val="0"/>
                <a:alphaOff val="0"/>
                <a:shade val="90000"/>
                <a:lumMod val="84000"/>
              </a:schemeClr>
            </a:gs>
          </a:gsLst>
        </a:gradFill>
      </dgm:spPr>
    </dgm:pt>
    <dgm:pt modelId="{5D0501DF-DD89-BF4F-BDBC-C264D3B4063B}" type="pres">
      <dgm:prSet presAssocID="{7BF34FBB-4D25-8D47-9EEA-0887174420E5}" presName="spaceA" presStyleCnt="0"/>
      <dgm:spPr/>
    </dgm:pt>
    <dgm:pt modelId="{FDA0C616-28D0-094C-A7F9-04D503DA6BCD}" type="pres">
      <dgm:prSet presAssocID="{8401C8A2-CF5E-8C45-BCC9-312269E92526}" presName="space" presStyleCnt="0"/>
      <dgm:spPr/>
    </dgm:pt>
    <dgm:pt modelId="{B7873E1E-4229-8649-9D29-0E8B774B87FC}" type="pres">
      <dgm:prSet presAssocID="{B3034F13-250C-8B41-9463-53134B4656F1}" presName="compositeB" presStyleCnt="0"/>
      <dgm:spPr/>
    </dgm:pt>
    <dgm:pt modelId="{B4C9BF05-7F80-344D-A322-D29A84660D68}" type="pres">
      <dgm:prSet presAssocID="{B3034F13-250C-8B41-9463-53134B4656F1}" presName="textB" presStyleLbl="revTx" presStyleIdx="3" presStyleCnt="6">
        <dgm:presLayoutVars>
          <dgm:bulletEnabled val="1"/>
        </dgm:presLayoutVars>
      </dgm:prSet>
      <dgm:spPr/>
      <dgm:t>
        <a:bodyPr/>
        <a:lstStyle/>
        <a:p>
          <a:endParaRPr lang="en-US"/>
        </a:p>
      </dgm:t>
    </dgm:pt>
    <dgm:pt modelId="{005762DA-34C2-FC4B-9B01-AFD71DAF1489}" type="pres">
      <dgm:prSet presAssocID="{B3034F13-250C-8B41-9463-53134B4656F1}" presName="circleB" presStyleLbl="node1" presStyleIdx="3" presStyleCnt="6"/>
      <dgm:spPr>
        <a:gradFill rotWithShape="0">
          <a:gsLst>
            <a:gs pos="0">
              <a:schemeClr val="accent3"/>
            </a:gs>
            <a:gs pos="100000">
              <a:schemeClr val="accent1">
                <a:hueOff val="0"/>
                <a:satOff val="0"/>
                <a:lumOff val="0"/>
                <a:alphaOff val="0"/>
                <a:shade val="90000"/>
                <a:lumMod val="84000"/>
              </a:schemeClr>
            </a:gs>
          </a:gsLst>
        </a:gradFill>
      </dgm:spPr>
    </dgm:pt>
    <dgm:pt modelId="{1DAB1C36-9F46-C64E-8247-E67CF3E9DC37}" type="pres">
      <dgm:prSet presAssocID="{B3034F13-250C-8B41-9463-53134B4656F1}" presName="spaceB" presStyleCnt="0"/>
      <dgm:spPr/>
    </dgm:pt>
    <dgm:pt modelId="{1E8AECA7-E619-7142-B79F-127BCC8EB15E}" type="pres">
      <dgm:prSet presAssocID="{7BB19E64-DDBC-424C-AAB8-72442D5AB65C}" presName="space" presStyleCnt="0"/>
      <dgm:spPr/>
    </dgm:pt>
    <dgm:pt modelId="{FA788F20-8001-D048-82D3-49218685CC06}" type="pres">
      <dgm:prSet presAssocID="{37278F64-1472-9B4A-956E-BB5FB0136896}" presName="compositeA" presStyleCnt="0"/>
      <dgm:spPr/>
    </dgm:pt>
    <dgm:pt modelId="{418C8CDA-C477-3345-989E-B689C1B46BC4}" type="pres">
      <dgm:prSet presAssocID="{37278F64-1472-9B4A-956E-BB5FB0136896}" presName="textA" presStyleLbl="revTx" presStyleIdx="4" presStyleCnt="6">
        <dgm:presLayoutVars>
          <dgm:bulletEnabled val="1"/>
        </dgm:presLayoutVars>
      </dgm:prSet>
      <dgm:spPr/>
      <dgm:t>
        <a:bodyPr/>
        <a:lstStyle/>
        <a:p>
          <a:endParaRPr lang="en-US"/>
        </a:p>
      </dgm:t>
    </dgm:pt>
    <dgm:pt modelId="{2511719A-4C06-5E4B-B158-DABF5B92BA88}" type="pres">
      <dgm:prSet presAssocID="{37278F64-1472-9B4A-956E-BB5FB0136896}" presName="circleA" presStyleLbl="node1" presStyleIdx="4" presStyleCnt="6"/>
      <dgm:spPr/>
    </dgm:pt>
    <dgm:pt modelId="{AA9D870A-BA8E-0447-8C55-FE7A3B43207B}" type="pres">
      <dgm:prSet presAssocID="{37278F64-1472-9B4A-956E-BB5FB0136896}" presName="spaceA" presStyleCnt="0"/>
      <dgm:spPr/>
    </dgm:pt>
    <dgm:pt modelId="{875DE087-EFFD-6A4B-BA46-C4167BA475E0}" type="pres">
      <dgm:prSet presAssocID="{995692E5-F5C7-2841-B52B-44B49B384EED}" presName="space" presStyleCnt="0"/>
      <dgm:spPr/>
    </dgm:pt>
    <dgm:pt modelId="{B74AA743-ACFA-E34E-BFBE-33B99B6CBE4A}" type="pres">
      <dgm:prSet presAssocID="{D7E46CB6-E15D-8B47-9906-3A55292CEB38}" presName="compositeB" presStyleCnt="0"/>
      <dgm:spPr/>
    </dgm:pt>
    <dgm:pt modelId="{5BB403EC-F228-A546-A986-CFD7360F1634}" type="pres">
      <dgm:prSet presAssocID="{D7E46CB6-E15D-8B47-9906-3A55292CEB38}" presName="textB" presStyleLbl="revTx" presStyleIdx="5" presStyleCnt="6" custLinFactNeighborX="-10200">
        <dgm:presLayoutVars>
          <dgm:bulletEnabled val="1"/>
        </dgm:presLayoutVars>
      </dgm:prSet>
      <dgm:spPr/>
      <dgm:t>
        <a:bodyPr/>
        <a:lstStyle/>
        <a:p>
          <a:endParaRPr lang="en-US"/>
        </a:p>
      </dgm:t>
    </dgm:pt>
    <dgm:pt modelId="{685A4840-E6B4-7E46-933A-9929680E457C}" type="pres">
      <dgm:prSet presAssocID="{D7E46CB6-E15D-8B47-9906-3A55292CEB38}" presName="circleB" presStyleLbl="node1" presStyleIdx="5" presStyleCnt="6"/>
      <dgm:spPr/>
    </dgm:pt>
    <dgm:pt modelId="{8EB73A39-B137-394B-BA98-8CB28FDDB5CB}" type="pres">
      <dgm:prSet presAssocID="{D7E46CB6-E15D-8B47-9906-3A55292CEB38}" presName="spaceB" presStyleCnt="0"/>
      <dgm:spPr/>
    </dgm:pt>
  </dgm:ptLst>
  <dgm:cxnLst>
    <dgm:cxn modelId="{95D959C9-8A56-474A-A0B4-4B69D7C3F380}" type="presOf" srcId="{7BF34FBB-4D25-8D47-9EEA-0887174420E5}" destId="{C5B96E8A-CAFF-874F-B248-88D1A6E97E43}" srcOrd="0" destOrd="0" presId="urn:microsoft.com/office/officeart/2005/8/layout/hProcess11"/>
    <dgm:cxn modelId="{967E0775-86FA-564F-9C60-D51ABD90B90D}" type="presOf" srcId="{53595B86-E5F2-7946-979D-06A399500E96}" destId="{A550C7BD-4EA9-2F41-977A-E726DCA857A7}" srcOrd="0" destOrd="0" presId="urn:microsoft.com/office/officeart/2005/8/layout/hProcess11"/>
    <dgm:cxn modelId="{B86DF3C8-B7C3-BA4B-B76E-B9FBD9827C31}" srcId="{32748CB9-3DDA-2B40-8B06-242B2876BC54}" destId="{53595B86-E5F2-7946-979D-06A399500E96}" srcOrd="1" destOrd="0" parTransId="{C267A383-55B3-9844-B47A-9583EAF07065}" sibTransId="{AF841948-81F7-DC44-9DE3-D3C07460E7C5}"/>
    <dgm:cxn modelId="{6A8AA2CA-A03C-2A4A-BF85-34EEAFEE6859}" type="presOf" srcId="{37278F64-1472-9B4A-956E-BB5FB0136896}" destId="{418C8CDA-C477-3345-989E-B689C1B46BC4}" srcOrd="0" destOrd="0" presId="urn:microsoft.com/office/officeart/2005/8/layout/hProcess11"/>
    <dgm:cxn modelId="{5F546045-83D4-854A-BF31-C67E784A0A38}" srcId="{32748CB9-3DDA-2B40-8B06-242B2876BC54}" destId="{B3034F13-250C-8B41-9463-53134B4656F1}" srcOrd="3" destOrd="0" parTransId="{2D48F6B9-6359-1A41-A9B1-20932D4E9A50}" sibTransId="{7BB19E64-DDBC-424C-AAB8-72442D5AB65C}"/>
    <dgm:cxn modelId="{1BD97571-1C5E-3C49-83D1-FADB45AB0498}" type="presOf" srcId="{32748CB9-3DDA-2B40-8B06-242B2876BC54}" destId="{C38D8A0C-B7DE-A74C-8B4C-0C3446568314}" srcOrd="0" destOrd="0" presId="urn:microsoft.com/office/officeart/2005/8/layout/hProcess11"/>
    <dgm:cxn modelId="{B3716ADF-5DA0-E148-BB0A-286705A26DDD}" srcId="{32748CB9-3DDA-2B40-8B06-242B2876BC54}" destId="{37278F64-1472-9B4A-956E-BB5FB0136896}" srcOrd="4" destOrd="0" parTransId="{98883648-23C2-624D-AB58-EE1952D93D73}" sibTransId="{995692E5-F5C7-2841-B52B-44B49B384EED}"/>
    <dgm:cxn modelId="{99E9DB96-14AD-5745-A5EA-73010B81F5D5}" type="presOf" srcId="{B3034F13-250C-8B41-9463-53134B4656F1}" destId="{B4C9BF05-7F80-344D-A322-D29A84660D68}" srcOrd="0" destOrd="0" presId="urn:microsoft.com/office/officeart/2005/8/layout/hProcess11"/>
    <dgm:cxn modelId="{147965FF-3565-0741-9649-2DC532774549}" srcId="{32748CB9-3DDA-2B40-8B06-242B2876BC54}" destId="{D7E46CB6-E15D-8B47-9906-3A55292CEB38}" srcOrd="5" destOrd="0" parTransId="{0871A56A-3EA5-3D41-9067-F5E5B7DFB1C2}" sibTransId="{738603CC-8492-8B4A-96A6-6A06149A16F7}"/>
    <dgm:cxn modelId="{385AD5F6-4B1D-7E4C-9A86-EC90EE629893}" type="presOf" srcId="{D7E46CB6-E15D-8B47-9906-3A55292CEB38}" destId="{5BB403EC-F228-A546-A986-CFD7360F1634}" srcOrd="0" destOrd="0" presId="urn:microsoft.com/office/officeart/2005/8/layout/hProcess11"/>
    <dgm:cxn modelId="{B4B079F0-42C4-6444-B883-A9E60021D5EC}" srcId="{32748CB9-3DDA-2B40-8B06-242B2876BC54}" destId="{F98F2B5C-9688-1F43-BD88-B374ED3A26EA}" srcOrd="0" destOrd="0" parTransId="{2B0B68F2-7864-D24F-A529-9947E3AFEAE3}" sibTransId="{957FCA30-859A-E041-932D-0583EB43D5EE}"/>
    <dgm:cxn modelId="{C5D3D119-32BB-6C43-982F-B310DD9B672C}" type="presOf" srcId="{F98F2B5C-9688-1F43-BD88-B374ED3A26EA}" destId="{103C07FC-BC24-EC47-8B18-F67A1C4F632C}" srcOrd="0" destOrd="0" presId="urn:microsoft.com/office/officeart/2005/8/layout/hProcess11"/>
    <dgm:cxn modelId="{927B1C80-BEC5-CD44-B7C4-2CAF8FD847A8}" srcId="{32748CB9-3DDA-2B40-8B06-242B2876BC54}" destId="{7BF34FBB-4D25-8D47-9EEA-0887174420E5}" srcOrd="2" destOrd="0" parTransId="{B7B4BCC9-C76A-6849-974C-D72EC2EDD9AC}" sibTransId="{8401C8A2-CF5E-8C45-BCC9-312269E92526}"/>
    <dgm:cxn modelId="{CFD4CE8C-C167-0046-8C90-D5A8A12BEE49}" type="presParOf" srcId="{C38D8A0C-B7DE-A74C-8B4C-0C3446568314}" destId="{A260A40F-22C9-344D-B719-65AAA115E83C}" srcOrd="0" destOrd="0" presId="urn:microsoft.com/office/officeart/2005/8/layout/hProcess11"/>
    <dgm:cxn modelId="{B1186EA7-2EC1-C840-8531-C89A602C189E}" type="presParOf" srcId="{C38D8A0C-B7DE-A74C-8B4C-0C3446568314}" destId="{5DFADCF1-292B-C143-929D-B7F067461AEA}" srcOrd="1" destOrd="0" presId="urn:microsoft.com/office/officeart/2005/8/layout/hProcess11"/>
    <dgm:cxn modelId="{61F204E1-35AC-BB43-BE22-B3EF52FF78CC}" type="presParOf" srcId="{5DFADCF1-292B-C143-929D-B7F067461AEA}" destId="{7EDD222D-DD4B-1641-A8F6-0960918DD392}" srcOrd="0" destOrd="0" presId="urn:microsoft.com/office/officeart/2005/8/layout/hProcess11"/>
    <dgm:cxn modelId="{61780350-82F5-B145-8D69-3010018310B7}" type="presParOf" srcId="{7EDD222D-DD4B-1641-A8F6-0960918DD392}" destId="{103C07FC-BC24-EC47-8B18-F67A1C4F632C}" srcOrd="0" destOrd="0" presId="urn:microsoft.com/office/officeart/2005/8/layout/hProcess11"/>
    <dgm:cxn modelId="{72E85435-4514-6D42-95E1-62C6BCBF74F2}" type="presParOf" srcId="{7EDD222D-DD4B-1641-A8F6-0960918DD392}" destId="{843B54FF-BA3C-6341-8FB7-74A16093C28D}" srcOrd="1" destOrd="0" presId="urn:microsoft.com/office/officeart/2005/8/layout/hProcess11"/>
    <dgm:cxn modelId="{24662994-8252-6246-BDC5-550772A80726}" type="presParOf" srcId="{7EDD222D-DD4B-1641-A8F6-0960918DD392}" destId="{28C568BA-34B9-264D-AF1C-93AC91F556F4}" srcOrd="2" destOrd="0" presId="urn:microsoft.com/office/officeart/2005/8/layout/hProcess11"/>
    <dgm:cxn modelId="{2E46814C-B954-F443-9351-D58A9214D5D6}" type="presParOf" srcId="{5DFADCF1-292B-C143-929D-B7F067461AEA}" destId="{32B8BD72-83B2-F143-801F-78FB8B8BB2BD}" srcOrd="1" destOrd="0" presId="urn:microsoft.com/office/officeart/2005/8/layout/hProcess11"/>
    <dgm:cxn modelId="{422E56A8-6DD7-7D40-B6DF-FE7489344B8B}" type="presParOf" srcId="{5DFADCF1-292B-C143-929D-B7F067461AEA}" destId="{B2E35A47-9E71-5541-A15C-055EC75EA786}" srcOrd="2" destOrd="0" presId="urn:microsoft.com/office/officeart/2005/8/layout/hProcess11"/>
    <dgm:cxn modelId="{321DED3D-3DF4-0F4E-B361-7188B1B22BBC}" type="presParOf" srcId="{B2E35A47-9E71-5541-A15C-055EC75EA786}" destId="{A550C7BD-4EA9-2F41-977A-E726DCA857A7}" srcOrd="0" destOrd="0" presId="urn:microsoft.com/office/officeart/2005/8/layout/hProcess11"/>
    <dgm:cxn modelId="{C048A6AC-FA9D-754B-92B8-3DEEA7A7AE68}" type="presParOf" srcId="{B2E35A47-9E71-5541-A15C-055EC75EA786}" destId="{096D39DE-097B-B84C-AF25-3707F1C7F4CA}" srcOrd="1" destOrd="0" presId="urn:microsoft.com/office/officeart/2005/8/layout/hProcess11"/>
    <dgm:cxn modelId="{36263365-017E-3140-A290-9137A8D1D0FD}" type="presParOf" srcId="{B2E35A47-9E71-5541-A15C-055EC75EA786}" destId="{8364F44E-A780-CA49-ACFB-50E1CCE55E65}" srcOrd="2" destOrd="0" presId="urn:microsoft.com/office/officeart/2005/8/layout/hProcess11"/>
    <dgm:cxn modelId="{06CFC78D-C214-A641-865A-5A2981615DA1}" type="presParOf" srcId="{5DFADCF1-292B-C143-929D-B7F067461AEA}" destId="{14FB725C-8A1B-8745-8A2A-BD0A7E0AB203}" srcOrd="3" destOrd="0" presId="urn:microsoft.com/office/officeart/2005/8/layout/hProcess11"/>
    <dgm:cxn modelId="{F7753D4A-CCC4-654E-B0AC-ACE8CD383B16}" type="presParOf" srcId="{5DFADCF1-292B-C143-929D-B7F067461AEA}" destId="{975C1AEF-6CDA-8C42-B3B1-257DE62BD02D}" srcOrd="4" destOrd="0" presId="urn:microsoft.com/office/officeart/2005/8/layout/hProcess11"/>
    <dgm:cxn modelId="{46551F35-01B4-D54F-B8EA-9C90E4060A30}" type="presParOf" srcId="{975C1AEF-6CDA-8C42-B3B1-257DE62BD02D}" destId="{C5B96E8A-CAFF-874F-B248-88D1A6E97E43}" srcOrd="0" destOrd="0" presId="urn:microsoft.com/office/officeart/2005/8/layout/hProcess11"/>
    <dgm:cxn modelId="{35F99972-EAB9-E24E-AA84-3662E0399B99}" type="presParOf" srcId="{975C1AEF-6CDA-8C42-B3B1-257DE62BD02D}" destId="{E8B204B7-A8A1-3443-ADDC-AF3B29134044}" srcOrd="1" destOrd="0" presId="urn:microsoft.com/office/officeart/2005/8/layout/hProcess11"/>
    <dgm:cxn modelId="{ADA5DCC1-9E56-FF4D-B115-F9230E2E18D9}" type="presParOf" srcId="{975C1AEF-6CDA-8C42-B3B1-257DE62BD02D}" destId="{5D0501DF-DD89-BF4F-BDBC-C264D3B4063B}" srcOrd="2" destOrd="0" presId="urn:microsoft.com/office/officeart/2005/8/layout/hProcess11"/>
    <dgm:cxn modelId="{AFD45B37-A10B-FA49-9E81-6E287B641584}" type="presParOf" srcId="{5DFADCF1-292B-C143-929D-B7F067461AEA}" destId="{FDA0C616-28D0-094C-A7F9-04D503DA6BCD}" srcOrd="5" destOrd="0" presId="urn:microsoft.com/office/officeart/2005/8/layout/hProcess11"/>
    <dgm:cxn modelId="{9FC295A9-D0D2-AB48-93CF-D7B073BEDCAD}" type="presParOf" srcId="{5DFADCF1-292B-C143-929D-B7F067461AEA}" destId="{B7873E1E-4229-8649-9D29-0E8B774B87FC}" srcOrd="6" destOrd="0" presId="urn:microsoft.com/office/officeart/2005/8/layout/hProcess11"/>
    <dgm:cxn modelId="{8720909F-6577-A849-B01F-96E54ABA85BC}" type="presParOf" srcId="{B7873E1E-4229-8649-9D29-0E8B774B87FC}" destId="{B4C9BF05-7F80-344D-A322-D29A84660D68}" srcOrd="0" destOrd="0" presId="urn:microsoft.com/office/officeart/2005/8/layout/hProcess11"/>
    <dgm:cxn modelId="{6C7A0DF9-09D7-EE46-92E2-51093B498966}" type="presParOf" srcId="{B7873E1E-4229-8649-9D29-0E8B774B87FC}" destId="{005762DA-34C2-FC4B-9B01-AFD71DAF1489}" srcOrd="1" destOrd="0" presId="urn:microsoft.com/office/officeart/2005/8/layout/hProcess11"/>
    <dgm:cxn modelId="{6394EDC1-543D-2F4D-8EC4-47CBC08CC941}" type="presParOf" srcId="{B7873E1E-4229-8649-9D29-0E8B774B87FC}" destId="{1DAB1C36-9F46-C64E-8247-E67CF3E9DC37}" srcOrd="2" destOrd="0" presId="urn:microsoft.com/office/officeart/2005/8/layout/hProcess11"/>
    <dgm:cxn modelId="{951025BE-1159-9047-86C5-53CF726CD7A7}" type="presParOf" srcId="{5DFADCF1-292B-C143-929D-B7F067461AEA}" destId="{1E8AECA7-E619-7142-B79F-127BCC8EB15E}" srcOrd="7" destOrd="0" presId="urn:microsoft.com/office/officeart/2005/8/layout/hProcess11"/>
    <dgm:cxn modelId="{6563C72C-F94D-5543-9DD9-6447AD529A20}" type="presParOf" srcId="{5DFADCF1-292B-C143-929D-B7F067461AEA}" destId="{FA788F20-8001-D048-82D3-49218685CC06}" srcOrd="8" destOrd="0" presId="urn:microsoft.com/office/officeart/2005/8/layout/hProcess11"/>
    <dgm:cxn modelId="{90A2FA44-F93E-F942-A316-ED17FE017E61}" type="presParOf" srcId="{FA788F20-8001-D048-82D3-49218685CC06}" destId="{418C8CDA-C477-3345-989E-B689C1B46BC4}" srcOrd="0" destOrd="0" presId="urn:microsoft.com/office/officeart/2005/8/layout/hProcess11"/>
    <dgm:cxn modelId="{E7E4F8F1-E417-E543-ADFE-66C0A63D6F53}" type="presParOf" srcId="{FA788F20-8001-D048-82D3-49218685CC06}" destId="{2511719A-4C06-5E4B-B158-DABF5B92BA88}" srcOrd="1" destOrd="0" presId="urn:microsoft.com/office/officeart/2005/8/layout/hProcess11"/>
    <dgm:cxn modelId="{EAC2C61C-AB5D-8E45-9462-28B13D8A7050}" type="presParOf" srcId="{FA788F20-8001-D048-82D3-49218685CC06}" destId="{AA9D870A-BA8E-0447-8C55-FE7A3B43207B}" srcOrd="2" destOrd="0" presId="urn:microsoft.com/office/officeart/2005/8/layout/hProcess11"/>
    <dgm:cxn modelId="{55C739AC-D650-3744-B498-3B02A41F8596}" type="presParOf" srcId="{5DFADCF1-292B-C143-929D-B7F067461AEA}" destId="{875DE087-EFFD-6A4B-BA46-C4167BA475E0}" srcOrd="9" destOrd="0" presId="urn:microsoft.com/office/officeart/2005/8/layout/hProcess11"/>
    <dgm:cxn modelId="{54F0353D-FE39-D44C-8716-9DC787966842}" type="presParOf" srcId="{5DFADCF1-292B-C143-929D-B7F067461AEA}" destId="{B74AA743-ACFA-E34E-BFBE-33B99B6CBE4A}" srcOrd="10" destOrd="0" presId="urn:microsoft.com/office/officeart/2005/8/layout/hProcess11"/>
    <dgm:cxn modelId="{6DFC8F95-327E-1940-B88C-9171A4108098}" type="presParOf" srcId="{B74AA743-ACFA-E34E-BFBE-33B99B6CBE4A}" destId="{5BB403EC-F228-A546-A986-CFD7360F1634}" srcOrd="0" destOrd="0" presId="urn:microsoft.com/office/officeart/2005/8/layout/hProcess11"/>
    <dgm:cxn modelId="{0F76A490-89E9-C448-83B7-EA219D76C8C7}" type="presParOf" srcId="{B74AA743-ACFA-E34E-BFBE-33B99B6CBE4A}" destId="{685A4840-E6B4-7E46-933A-9929680E457C}" srcOrd="1" destOrd="0" presId="urn:microsoft.com/office/officeart/2005/8/layout/hProcess11"/>
    <dgm:cxn modelId="{954AECB5-EC4F-004E-B891-D545CD84F145}" type="presParOf" srcId="{B74AA743-ACFA-E34E-BFBE-33B99B6CBE4A}" destId="{8EB73A39-B137-394B-BA98-8CB28FDDB5C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F648AF-72CF-490D-8F19-B69BF2D4A672}"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519C00FC-5E70-409C-A3B8-30447189A59F}" type="pres">
      <dgm:prSet presAssocID="{15F648AF-72CF-490D-8F19-B69BF2D4A672}" presName="Name0" presStyleCnt="0">
        <dgm:presLayoutVars>
          <dgm:dir/>
          <dgm:resizeHandles val="exact"/>
        </dgm:presLayoutVars>
      </dgm:prSet>
      <dgm:spPr/>
    </dgm:pt>
  </dgm:ptLst>
  <dgm:cxnLst>
    <dgm:cxn modelId="{4D63BC14-0E7A-4D70-8BBA-3FCFCC7101EC}" type="presOf" srcId="{15F648AF-72CF-490D-8F19-B69BF2D4A672}" destId="{519C00FC-5E70-409C-A3B8-30447189A59F}" srcOrd="0"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7A2F-3964-49B5-A97F-55317BFC8F80}">
      <dsp:nvSpPr>
        <dsp:cNvPr id="0" name=""/>
        <dsp:cNvSpPr/>
      </dsp:nvSpPr>
      <dsp:spPr>
        <a:xfrm>
          <a:off x="2879" y="508558"/>
          <a:ext cx="2518246" cy="25182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Health Behavior</a:t>
          </a:r>
          <a:endParaRPr lang="en-US" sz="3500" kern="1200" dirty="0"/>
        </a:p>
      </dsp:txBody>
      <dsp:txXfrm>
        <a:off x="371668" y="877347"/>
        <a:ext cx="1780668" cy="1780668"/>
      </dsp:txXfrm>
    </dsp:sp>
    <dsp:sp modelId="{9E93C878-9EAF-42D3-83FF-BDA3864213DE}">
      <dsp:nvSpPr>
        <dsp:cNvPr id="0" name=""/>
        <dsp:cNvSpPr/>
      </dsp:nvSpPr>
      <dsp:spPr>
        <a:xfrm>
          <a:off x="2898863" y="1299287"/>
          <a:ext cx="800802" cy="936787"/>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2898863" y="1486644"/>
        <a:ext cx="560561" cy="562073"/>
      </dsp:txXfrm>
    </dsp:sp>
    <dsp:sp modelId="{F2164735-4101-42EE-9207-01223CBD23AA}">
      <dsp:nvSpPr>
        <dsp:cNvPr id="0" name=""/>
        <dsp:cNvSpPr/>
      </dsp:nvSpPr>
      <dsp:spPr>
        <a:xfrm>
          <a:off x="4032073" y="508558"/>
          <a:ext cx="2518246" cy="251824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Health Outcome</a:t>
          </a:r>
          <a:endParaRPr lang="en-US" sz="3500" kern="1200" dirty="0"/>
        </a:p>
      </dsp:txBody>
      <dsp:txXfrm>
        <a:off x="4400862" y="877347"/>
        <a:ext cx="1780668" cy="178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8EBA-C23A-44BA-AE38-95D9C99B8DBE}">
      <dsp:nvSpPr>
        <dsp:cNvPr id="0" name=""/>
        <dsp:cNvSpPr/>
      </dsp:nvSpPr>
      <dsp:spPr>
        <a:xfrm rot="3682977">
          <a:off x="2438966" y="4006964"/>
          <a:ext cx="1054472" cy="45703"/>
        </a:xfrm>
        <a:custGeom>
          <a:avLst/>
          <a:gdLst/>
          <a:ahLst/>
          <a:cxnLst/>
          <a:rect l="0" t="0" r="0" b="0"/>
          <a:pathLst>
            <a:path>
              <a:moveTo>
                <a:pt x="0" y="22851"/>
              </a:moveTo>
              <a:lnTo>
                <a:pt x="1054472" y="2285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9F13F-0172-4F3D-9B6E-A817BE4B7597}">
      <dsp:nvSpPr>
        <dsp:cNvPr id="0" name=""/>
        <dsp:cNvSpPr/>
      </dsp:nvSpPr>
      <dsp:spPr>
        <a:xfrm rot="1312548">
          <a:off x="3018874" y="3246791"/>
          <a:ext cx="753409" cy="45703"/>
        </a:xfrm>
        <a:custGeom>
          <a:avLst/>
          <a:gdLst/>
          <a:ahLst/>
          <a:cxnLst/>
          <a:rect l="0" t="0" r="0" b="0"/>
          <a:pathLst>
            <a:path>
              <a:moveTo>
                <a:pt x="0" y="22851"/>
              </a:moveTo>
              <a:lnTo>
                <a:pt x="753409" y="2285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A9E80-3C60-4F7D-87FF-9913BB4CA03A}">
      <dsp:nvSpPr>
        <dsp:cNvPr id="0" name=""/>
        <dsp:cNvSpPr/>
      </dsp:nvSpPr>
      <dsp:spPr>
        <a:xfrm rot="20287452">
          <a:off x="3018874" y="2378796"/>
          <a:ext cx="753409" cy="45703"/>
        </a:xfrm>
        <a:custGeom>
          <a:avLst/>
          <a:gdLst/>
          <a:ahLst/>
          <a:cxnLst/>
          <a:rect l="0" t="0" r="0" b="0"/>
          <a:pathLst>
            <a:path>
              <a:moveTo>
                <a:pt x="0" y="22851"/>
              </a:moveTo>
              <a:lnTo>
                <a:pt x="753409" y="2285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1AB21-4E9E-478A-9363-284E1B6E9379}">
      <dsp:nvSpPr>
        <dsp:cNvPr id="0" name=""/>
        <dsp:cNvSpPr/>
      </dsp:nvSpPr>
      <dsp:spPr>
        <a:xfrm rot="17917023">
          <a:off x="2438966" y="1618623"/>
          <a:ext cx="1054472" cy="45703"/>
        </a:xfrm>
        <a:custGeom>
          <a:avLst/>
          <a:gdLst/>
          <a:ahLst/>
          <a:cxnLst/>
          <a:rect l="0" t="0" r="0" b="0"/>
          <a:pathLst>
            <a:path>
              <a:moveTo>
                <a:pt x="0" y="22851"/>
              </a:moveTo>
              <a:lnTo>
                <a:pt x="1054472" y="2285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1BF7C-F429-4420-A998-BDB470159EAE}">
      <dsp:nvSpPr>
        <dsp:cNvPr id="0" name=""/>
        <dsp:cNvSpPr/>
      </dsp:nvSpPr>
      <dsp:spPr>
        <a:xfrm>
          <a:off x="1269885" y="1790872"/>
          <a:ext cx="2089546" cy="20895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5AB66-A96D-4101-8979-238FDC9A555C}">
      <dsp:nvSpPr>
        <dsp:cNvPr id="0" name=""/>
        <dsp:cNvSpPr/>
      </dsp:nvSpPr>
      <dsp:spPr>
        <a:xfrm>
          <a:off x="2892098" y="1494"/>
          <a:ext cx="1253728" cy="12537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Tobacco Use</a:t>
          </a:r>
          <a:endParaRPr lang="en-US" sz="1600" kern="1200" dirty="0"/>
        </a:p>
      </dsp:txBody>
      <dsp:txXfrm>
        <a:off x="3075702" y="185098"/>
        <a:ext cx="886520" cy="886520"/>
      </dsp:txXfrm>
    </dsp:sp>
    <dsp:sp modelId="{189982D8-C39E-475A-BCF7-EB14479668C4}">
      <dsp:nvSpPr>
        <dsp:cNvPr id="0" name=""/>
        <dsp:cNvSpPr/>
      </dsp:nvSpPr>
      <dsp:spPr>
        <a:xfrm>
          <a:off x="3700021" y="1400858"/>
          <a:ext cx="1253728" cy="12537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Alcohol use</a:t>
          </a:r>
          <a:endParaRPr lang="en-US" sz="1600" kern="1200" dirty="0"/>
        </a:p>
      </dsp:txBody>
      <dsp:txXfrm>
        <a:off x="3883625" y="1584462"/>
        <a:ext cx="886520" cy="886520"/>
      </dsp:txXfrm>
    </dsp:sp>
    <dsp:sp modelId="{00FFEE15-F7C1-42FB-8585-542318AC49D0}">
      <dsp:nvSpPr>
        <dsp:cNvPr id="0" name=""/>
        <dsp:cNvSpPr/>
      </dsp:nvSpPr>
      <dsp:spPr>
        <a:xfrm>
          <a:off x="3700021" y="3016704"/>
          <a:ext cx="1253728" cy="12537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Dietary behavior</a:t>
          </a:r>
        </a:p>
      </dsp:txBody>
      <dsp:txXfrm>
        <a:off x="3883625" y="3200308"/>
        <a:ext cx="886520" cy="886520"/>
      </dsp:txXfrm>
    </dsp:sp>
    <dsp:sp modelId="{9F9CF339-5B92-4C2A-8E85-BFCB2C52A01E}">
      <dsp:nvSpPr>
        <dsp:cNvPr id="0" name=""/>
        <dsp:cNvSpPr/>
      </dsp:nvSpPr>
      <dsp:spPr>
        <a:xfrm>
          <a:off x="2892098" y="4416068"/>
          <a:ext cx="1253728" cy="125372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Sedentary Behavior</a:t>
          </a:r>
          <a:endParaRPr lang="en-US" sz="1600" kern="1200" dirty="0"/>
        </a:p>
      </dsp:txBody>
      <dsp:txXfrm>
        <a:off x="3075702" y="4599672"/>
        <a:ext cx="886520" cy="88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AFA99-282F-8241-8576-139AC261D45F}">
      <dsp:nvSpPr>
        <dsp:cNvPr id="0" name=""/>
        <dsp:cNvSpPr/>
      </dsp:nvSpPr>
      <dsp:spPr>
        <a:xfrm>
          <a:off x="377306" y="0"/>
          <a:ext cx="4276145" cy="1934712"/>
        </a:xfrm>
        <a:prstGeom prst="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5168168-2927-894E-8963-47CFF69A4913}">
      <dsp:nvSpPr>
        <dsp:cNvPr id="0" name=""/>
        <dsp:cNvSpPr/>
      </dsp:nvSpPr>
      <dsp:spPr>
        <a:xfrm>
          <a:off x="5404" y="580413"/>
          <a:ext cx="1619275" cy="7738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Identify factors linked to preventive behavior adherence</a:t>
          </a:r>
          <a:endParaRPr lang="en-US" sz="1100" kern="1200" dirty="0"/>
        </a:p>
      </dsp:txBody>
      <dsp:txXfrm>
        <a:off x="43182" y="618191"/>
        <a:ext cx="1543719" cy="698328"/>
      </dsp:txXfrm>
    </dsp:sp>
    <dsp:sp modelId="{FF47012C-B888-3842-8270-7BDED0293C75}">
      <dsp:nvSpPr>
        <dsp:cNvPr id="0" name=""/>
        <dsp:cNvSpPr/>
      </dsp:nvSpPr>
      <dsp:spPr>
        <a:xfrm>
          <a:off x="1705741" y="580413"/>
          <a:ext cx="1619275" cy="7738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Test innovative interventions to improve adherence</a:t>
          </a:r>
          <a:endParaRPr lang="en-US" sz="1100" kern="1200" dirty="0"/>
        </a:p>
      </dsp:txBody>
      <dsp:txXfrm>
        <a:off x="1743519" y="618191"/>
        <a:ext cx="1543719" cy="698328"/>
      </dsp:txXfrm>
    </dsp:sp>
    <dsp:sp modelId="{5B8A5E3F-BAF3-8B42-BE36-87B5D134C529}">
      <dsp:nvSpPr>
        <dsp:cNvPr id="0" name=""/>
        <dsp:cNvSpPr/>
      </dsp:nvSpPr>
      <dsp:spPr>
        <a:xfrm>
          <a:off x="3406079" y="580413"/>
          <a:ext cx="1619275" cy="7738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Decrease children's risk for melanoma</a:t>
          </a:r>
          <a:endParaRPr lang="en-US" sz="1100" kern="1200" dirty="0"/>
        </a:p>
      </dsp:txBody>
      <dsp:txXfrm>
        <a:off x="3443857" y="618191"/>
        <a:ext cx="1543719" cy="698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A40F-22C9-344D-B719-65AAA115E83C}">
      <dsp:nvSpPr>
        <dsp:cNvPr id="0" name=""/>
        <dsp:cNvSpPr/>
      </dsp:nvSpPr>
      <dsp:spPr>
        <a:xfrm>
          <a:off x="0" y="1606731"/>
          <a:ext cx="8447314" cy="2142308"/>
        </a:xfrm>
        <a:prstGeom prst="notchedRightArrow">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03C07FC-BC24-EC47-8B18-F67A1C4F632C}">
      <dsp:nvSpPr>
        <dsp:cNvPr id="0" name=""/>
        <dsp:cNvSpPr/>
      </dsp:nvSpPr>
      <dsp:spPr>
        <a:xfrm>
          <a:off x="2088" y="0"/>
          <a:ext cx="1215745" cy="214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Baseline</a:t>
          </a:r>
          <a:endParaRPr lang="en-US" sz="1800" kern="1200" dirty="0"/>
        </a:p>
      </dsp:txBody>
      <dsp:txXfrm>
        <a:off x="2088" y="0"/>
        <a:ext cx="1215745" cy="2142308"/>
      </dsp:txXfrm>
    </dsp:sp>
    <dsp:sp modelId="{843B54FF-BA3C-6341-8FB7-74A16093C28D}">
      <dsp:nvSpPr>
        <dsp:cNvPr id="0" name=""/>
        <dsp:cNvSpPr/>
      </dsp:nvSpPr>
      <dsp:spPr>
        <a:xfrm>
          <a:off x="419670" y="2410097"/>
          <a:ext cx="535577" cy="535577"/>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550C7BD-4EA9-2F41-977A-E726DCA857A7}">
      <dsp:nvSpPr>
        <dsp:cNvPr id="0" name=""/>
        <dsp:cNvSpPr/>
      </dsp:nvSpPr>
      <dsp:spPr>
        <a:xfrm>
          <a:off x="1278620" y="3213463"/>
          <a:ext cx="1215745" cy="214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Session 1</a:t>
          </a:r>
          <a:endParaRPr lang="en-US" sz="1800" kern="1200" dirty="0"/>
        </a:p>
      </dsp:txBody>
      <dsp:txXfrm>
        <a:off x="1278620" y="3213463"/>
        <a:ext cx="1215745" cy="2142308"/>
      </dsp:txXfrm>
    </dsp:sp>
    <dsp:sp modelId="{096D39DE-097B-B84C-AF25-3707F1C7F4CA}">
      <dsp:nvSpPr>
        <dsp:cNvPr id="0" name=""/>
        <dsp:cNvSpPr/>
      </dsp:nvSpPr>
      <dsp:spPr>
        <a:xfrm>
          <a:off x="1618704" y="2410097"/>
          <a:ext cx="535577" cy="535577"/>
        </a:xfrm>
        <a:prstGeom prst="ellipse">
          <a:avLst/>
        </a:prstGeom>
        <a:gradFill rotWithShape="0">
          <a:gsLst>
            <a:gs pos="0">
              <a:schemeClr val="accent3"/>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5B96E8A-CAFF-874F-B248-88D1A6E97E43}">
      <dsp:nvSpPr>
        <dsp:cNvPr id="0" name=""/>
        <dsp:cNvSpPr/>
      </dsp:nvSpPr>
      <dsp:spPr>
        <a:xfrm>
          <a:off x="2555152" y="0"/>
          <a:ext cx="1215745" cy="214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Session 2</a:t>
          </a:r>
          <a:endParaRPr lang="en-US" sz="1800" kern="1200" dirty="0"/>
        </a:p>
      </dsp:txBody>
      <dsp:txXfrm>
        <a:off x="2555152" y="0"/>
        <a:ext cx="1215745" cy="2142308"/>
      </dsp:txXfrm>
    </dsp:sp>
    <dsp:sp modelId="{E8B204B7-A8A1-3443-ADDC-AF3B29134044}">
      <dsp:nvSpPr>
        <dsp:cNvPr id="0" name=""/>
        <dsp:cNvSpPr/>
      </dsp:nvSpPr>
      <dsp:spPr>
        <a:xfrm>
          <a:off x="2895236" y="2410097"/>
          <a:ext cx="535577" cy="535577"/>
        </a:xfrm>
        <a:prstGeom prst="ellipse">
          <a:avLst/>
        </a:prstGeom>
        <a:gradFill rotWithShape="0">
          <a:gsLst>
            <a:gs pos="0">
              <a:schemeClr val="accent3"/>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4C9BF05-7F80-344D-A322-D29A84660D68}">
      <dsp:nvSpPr>
        <dsp:cNvPr id="0" name=""/>
        <dsp:cNvSpPr/>
      </dsp:nvSpPr>
      <dsp:spPr>
        <a:xfrm>
          <a:off x="3831684" y="3213463"/>
          <a:ext cx="1215745" cy="214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Session 3</a:t>
          </a:r>
          <a:endParaRPr lang="en-US" sz="1800" kern="1200" dirty="0"/>
        </a:p>
      </dsp:txBody>
      <dsp:txXfrm>
        <a:off x="3831684" y="3213463"/>
        <a:ext cx="1215745" cy="2142308"/>
      </dsp:txXfrm>
    </dsp:sp>
    <dsp:sp modelId="{005762DA-34C2-FC4B-9B01-AFD71DAF1489}">
      <dsp:nvSpPr>
        <dsp:cNvPr id="0" name=""/>
        <dsp:cNvSpPr/>
      </dsp:nvSpPr>
      <dsp:spPr>
        <a:xfrm>
          <a:off x="4171768" y="2410097"/>
          <a:ext cx="535577" cy="535577"/>
        </a:xfrm>
        <a:prstGeom prst="ellipse">
          <a:avLst/>
        </a:prstGeom>
        <a:gradFill rotWithShape="0">
          <a:gsLst>
            <a:gs pos="0">
              <a:schemeClr val="accent3"/>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18C8CDA-C477-3345-989E-B689C1B46BC4}">
      <dsp:nvSpPr>
        <dsp:cNvPr id="0" name=""/>
        <dsp:cNvSpPr/>
      </dsp:nvSpPr>
      <dsp:spPr>
        <a:xfrm>
          <a:off x="5108217" y="0"/>
          <a:ext cx="1215745" cy="214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Post-assess</a:t>
          </a:r>
          <a:endParaRPr lang="en-US" sz="1800" kern="1200" dirty="0"/>
        </a:p>
      </dsp:txBody>
      <dsp:txXfrm>
        <a:off x="5108217" y="0"/>
        <a:ext cx="1215745" cy="2142308"/>
      </dsp:txXfrm>
    </dsp:sp>
    <dsp:sp modelId="{2511719A-4C06-5E4B-B158-DABF5B92BA88}">
      <dsp:nvSpPr>
        <dsp:cNvPr id="0" name=""/>
        <dsp:cNvSpPr/>
      </dsp:nvSpPr>
      <dsp:spPr>
        <a:xfrm>
          <a:off x="5448301" y="2410097"/>
          <a:ext cx="535577" cy="535577"/>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BB403EC-F228-A546-A986-CFD7360F1634}">
      <dsp:nvSpPr>
        <dsp:cNvPr id="0" name=""/>
        <dsp:cNvSpPr/>
      </dsp:nvSpPr>
      <dsp:spPr>
        <a:xfrm>
          <a:off x="6260743" y="3213463"/>
          <a:ext cx="1215745" cy="214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Follow-up</a:t>
          </a:r>
          <a:endParaRPr lang="en-US" sz="1800" kern="1200" dirty="0"/>
        </a:p>
      </dsp:txBody>
      <dsp:txXfrm>
        <a:off x="6260743" y="3213463"/>
        <a:ext cx="1215745" cy="2142308"/>
      </dsp:txXfrm>
    </dsp:sp>
    <dsp:sp modelId="{685A4840-E6B4-7E46-933A-9929680E457C}">
      <dsp:nvSpPr>
        <dsp:cNvPr id="0" name=""/>
        <dsp:cNvSpPr/>
      </dsp:nvSpPr>
      <dsp:spPr>
        <a:xfrm>
          <a:off x="6724833" y="2410097"/>
          <a:ext cx="535577" cy="535577"/>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0.31141</cdr:x>
      <cdr:y>0.3038</cdr:y>
    </cdr:from>
    <cdr:to>
      <cdr:x>0.35989</cdr:x>
      <cdr:y>0.46485</cdr:y>
    </cdr:to>
    <cdr:sp macro="" textlink="">
      <cdr:nvSpPr>
        <cdr:cNvPr id="2" name="TextBox 14"/>
        <cdr:cNvSpPr txBox="1"/>
      </cdr:nvSpPr>
      <cdr:spPr>
        <a:xfrm xmlns:a="http://schemas.openxmlformats.org/drawingml/2006/main">
          <a:off x="2294568" y="1219200"/>
          <a:ext cx="357211" cy="646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r>
            <a:rPr lang="en-US" dirty="0" smtClean="0"/>
            <a:t>*</a:t>
          </a:r>
          <a:endParaRPr lang="en-US" dirty="0"/>
        </a:p>
      </cdr:txBody>
    </cdr:sp>
  </cdr:relSizeAnchor>
  <cdr:relSizeAnchor xmlns:cdr="http://schemas.openxmlformats.org/drawingml/2006/chartDrawing">
    <cdr:from>
      <cdr:x>0.32779</cdr:x>
      <cdr:y>0.62547</cdr:y>
    </cdr:from>
    <cdr:to>
      <cdr:x>0.3795</cdr:x>
      <cdr:y>0.78652</cdr:y>
    </cdr:to>
    <cdr:sp macro="" textlink="">
      <cdr:nvSpPr>
        <cdr:cNvPr id="3" name="TextBox 14"/>
        <cdr:cNvSpPr txBox="1"/>
      </cdr:nvSpPr>
      <cdr:spPr>
        <a:xfrm xmlns:a="http://schemas.openxmlformats.org/drawingml/2006/main">
          <a:off x="2415218" y="2510140"/>
          <a:ext cx="381010" cy="646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r>
            <a:rPr lang="en-US" dirty="0" smtClean="0"/>
            <a:t>*</a:t>
          </a:r>
          <a:endParaRPr lang="en-US" dirty="0"/>
        </a:p>
      </cdr:txBody>
    </cdr:sp>
  </cdr:relSizeAnchor>
  <cdr:relSizeAnchor xmlns:cdr="http://schemas.openxmlformats.org/drawingml/2006/chartDrawing">
    <cdr:from>
      <cdr:x>0.49326</cdr:x>
      <cdr:y>0.11147</cdr:y>
    </cdr:from>
    <cdr:to>
      <cdr:x>0.54497</cdr:x>
      <cdr:y>0.27252</cdr:y>
    </cdr:to>
    <cdr:sp macro="" textlink="">
      <cdr:nvSpPr>
        <cdr:cNvPr id="4" name="TextBox 14"/>
        <cdr:cNvSpPr txBox="1"/>
      </cdr:nvSpPr>
      <cdr:spPr>
        <a:xfrm xmlns:a="http://schemas.openxmlformats.org/drawingml/2006/main">
          <a:off x="3634418" y="447350"/>
          <a:ext cx="381011" cy="646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r>
            <a:rPr lang="en-US" dirty="0" smtClean="0"/>
            <a:t>*</a:t>
          </a:r>
          <a:endParaRPr lang="en-US" dirty="0"/>
        </a:p>
      </cdr:txBody>
    </cdr:sp>
  </cdr:relSizeAnchor>
  <cdr:relSizeAnchor xmlns:cdr="http://schemas.openxmlformats.org/drawingml/2006/chartDrawing">
    <cdr:from>
      <cdr:x>0.49326</cdr:x>
      <cdr:y>0.28481</cdr:y>
    </cdr:from>
    <cdr:to>
      <cdr:x>0.54496</cdr:x>
      <cdr:y>0.44586</cdr:y>
    </cdr:to>
    <cdr:sp macro="" textlink="">
      <cdr:nvSpPr>
        <cdr:cNvPr id="5" name="TextBox 14"/>
        <cdr:cNvSpPr txBox="1"/>
      </cdr:nvSpPr>
      <cdr:spPr>
        <a:xfrm xmlns:a="http://schemas.openxmlformats.org/drawingml/2006/main">
          <a:off x="3634418" y="1143000"/>
          <a:ext cx="380937" cy="646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r>
            <a:rPr lang="en-US" dirty="0" smtClean="0"/>
            <a:t>*</a:t>
          </a:r>
          <a:endParaRPr lang="en-US" dirty="0"/>
        </a:p>
      </cdr:txBody>
    </cdr:sp>
  </cdr:relSizeAnchor>
  <cdr:relSizeAnchor xmlns:cdr="http://schemas.openxmlformats.org/drawingml/2006/chartDrawing">
    <cdr:from>
      <cdr:x>0.5036</cdr:x>
      <cdr:y>0.63333</cdr:y>
    </cdr:from>
    <cdr:to>
      <cdr:x>0.55207</cdr:x>
      <cdr:y>0.7637</cdr:y>
    </cdr:to>
    <cdr:sp macro="" textlink="">
      <cdr:nvSpPr>
        <cdr:cNvPr id="10" name="TextBox 14"/>
        <cdr:cNvSpPr txBox="1"/>
      </cdr:nvSpPr>
      <cdr:spPr>
        <a:xfrm xmlns:a="http://schemas.openxmlformats.org/drawingml/2006/main">
          <a:off x="3710618" y="2541666"/>
          <a:ext cx="35718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t>*</a:t>
          </a:r>
          <a:endParaRPr lang="en-US" sz="2800" dirty="0"/>
        </a:p>
      </cdr:txBody>
    </cdr:sp>
  </cdr:relSizeAnchor>
  <cdr:relSizeAnchor xmlns:cdr="http://schemas.openxmlformats.org/drawingml/2006/chartDrawing">
    <cdr:from>
      <cdr:x>0.64838</cdr:x>
      <cdr:y>0.61864</cdr:y>
    </cdr:from>
    <cdr:to>
      <cdr:x>0.73112</cdr:x>
      <cdr:y>0.74902</cdr:y>
    </cdr:to>
    <cdr:sp macro="" textlink="">
      <cdr:nvSpPr>
        <cdr:cNvPr id="11" name="TextBox 14"/>
        <cdr:cNvSpPr txBox="1"/>
      </cdr:nvSpPr>
      <cdr:spPr>
        <a:xfrm xmlns:a="http://schemas.openxmlformats.org/drawingml/2006/main" flipH="1">
          <a:off x="4777418" y="2482718"/>
          <a:ext cx="609647" cy="5232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t>*</a:t>
          </a:r>
          <a:endParaRPr lang="en-US" sz="2800" dirty="0"/>
        </a:p>
      </cdr:txBody>
    </cdr:sp>
  </cdr:relSizeAnchor>
  <cdr:relSizeAnchor xmlns:cdr="http://schemas.openxmlformats.org/drawingml/2006/chartDrawing">
    <cdr:from>
      <cdr:x>0.65872</cdr:x>
      <cdr:y>0.07696</cdr:y>
    </cdr:from>
    <cdr:to>
      <cdr:x>0.71043</cdr:x>
      <cdr:y>0.20733</cdr:y>
    </cdr:to>
    <cdr:sp macro="" textlink="">
      <cdr:nvSpPr>
        <cdr:cNvPr id="8" name="TextBox 14"/>
        <cdr:cNvSpPr txBox="1"/>
      </cdr:nvSpPr>
      <cdr:spPr>
        <a:xfrm xmlns:a="http://schemas.openxmlformats.org/drawingml/2006/main">
          <a:off x="4853618" y="308851"/>
          <a:ext cx="38101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t>*</a:t>
          </a:r>
          <a:endParaRPr lang="en-US" sz="28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0.71357</cdr:x>
      <cdr:y>0.34501</cdr:y>
    </cdr:from>
    <cdr:to>
      <cdr:x>0.82468</cdr:x>
      <cdr:y>0.51345</cdr:y>
    </cdr:to>
    <cdr:sp macro="" textlink="">
      <cdr:nvSpPr>
        <cdr:cNvPr id="3" name="TextBox 2"/>
        <cdr:cNvSpPr txBox="1"/>
      </cdr:nvSpPr>
      <cdr:spPr>
        <a:xfrm xmlns:a="http://schemas.openxmlformats.org/drawingml/2006/main">
          <a:off x="4893687" y="1384599"/>
          <a:ext cx="761993" cy="6759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0.41924</cdr:x>
      <cdr:y>0.39087</cdr:y>
    </cdr:from>
    <cdr:to>
      <cdr:x>0.46122</cdr:x>
      <cdr:y>0.46293</cdr:y>
    </cdr:to>
    <cdr:sp macro="" textlink="">
      <cdr:nvSpPr>
        <cdr:cNvPr id="10" name="Text Box 4"/>
        <cdr:cNvSpPr txBox="1">
          <a:spLocks xmlns:a="http://schemas.openxmlformats.org/drawingml/2006/main" noChangeArrowheads="1"/>
        </cdr:cNvSpPr>
      </cdr:nvSpPr>
      <cdr:spPr bwMode="auto">
        <a:xfrm xmlns:a="http://schemas.openxmlformats.org/drawingml/2006/main">
          <a:off x="2508809" y="1098779"/>
          <a:ext cx="251219" cy="202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p xmlns:a="http://schemas.openxmlformats.org/drawingml/2006/main">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0.7029</cdr:x>
      <cdr:y>0.22451</cdr:y>
    </cdr:from>
    <cdr:to>
      <cdr:x>0.74487</cdr:x>
      <cdr:y>0.29657</cdr:y>
    </cdr:to>
    <cdr:sp macro="" textlink="">
      <cdr:nvSpPr>
        <cdr:cNvPr id="14" name="Text Box 4"/>
        <cdr:cNvSpPr txBox="1">
          <a:spLocks xmlns:a="http://schemas.openxmlformats.org/drawingml/2006/main" noChangeArrowheads="1"/>
        </cdr:cNvSpPr>
      </cdr:nvSpPr>
      <cdr:spPr bwMode="auto">
        <a:xfrm xmlns:a="http://schemas.openxmlformats.org/drawingml/2006/main">
          <a:off x="4206328" y="631124"/>
          <a:ext cx="251159" cy="202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p xmlns:a="http://schemas.openxmlformats.org/drawingml/2006/main">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0.38562</cdr:x>
      <cdr:y>0.02457</cdr:y>
    </cdr:from>
    <cdr:to>
      <cdr:x>0.42759</cdr:x>
      <cdr:y>0.09663</cdr:y>
    </cdr:to>
    <cdr:sp macro="" textlink="">
      <cdr:nvSpPr>
        <cdr:cNvPr id="25" name="Text Box 4"/>
        <cdr:cNvSpPr txBox="1">
          <a:spLocks xmlns:a="http://schemas.openxmlformats.org/drawingml/2006/main" noChangeArrowheads="1"/>
        </cdr:cNvSpPr>
      </cdr:nvSpPr>
      <cdr:spPr bwMode="auto">
        <a:xfrm xmlns:a="http://schemas.openxmlformats.org/drawingml/2006/main">
          <a:off x="2307630" y="69068"/>
          <a:ext cx="251159" cy="202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p xmlns:a="http://schemas.openxmlformats.org/drawingml/2006/main">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0.17921</cdr:y>
    </cdr:from>
    <cdr:to>
      <cdr:x>0.18328</cdr:x>
      <cdr:y>0.31579</cdr:y>
    </cdr:to>
    <cdr:sp macro="" textlink="">
      <cdr:nvSpPr>
        <cdr:cNvPr id="2" name="Text Box 4"/>
        <cdr:cNvSpPr txBox="1">
          <a:spLocks xmlns:a="http://schemas.openxmlformats.org/drawingml/2006/main" noChangeArrowheads="1"/>
        </cdr:cNvSpPr>
      </cdr:nvSpPr>
      <cdr:spPr bwMode="auto">
        <a:xfrm xmlns:a="http://schemas.openxmlformats.org/drawingml/2006/main">
          <a:off x="-884525" y="721983"/>
          <a:ext cx="1444060" cy="5502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0.31141</cdr:x>
      <cdr:y>0.706</cdr:y>
    </cdr:from>
    <cdr:to>
      <cdr:x>0.36312</cdr:x>
      <cdr:y>0.86705</cdr:y>
    </cdr:to>
    <cdr:sp macro="" textlink="">
      <cdr:nvSpPr>
        <cdr:cNvPr id="4" name="TextBox 14"/>
        <cdr:cNvSpPr txBox="1"/>
      </cdr:nvSpPr>
      <cdr:spPr>
        <a:xfrm xmlns:a="http://schemas.openxmlformats.org/drawingml/2006/main">
          <a:off x="2294568" y="2833300"/>
          <a:ext cx="38100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0.49326</cdr:x>
      <cdr:y>0.12381</cdr:y>
    </cdr:from>
    <cdr:to>
      <cdr:x>0.54496</cdr:x>
      <cdr:y>0.28486</cdr:y>
    </cdr:to>
    <cdr:sp macro="" textlink="">
      <cdr:nvSpPr>
        <cdr:cNvPr id="7" name="TextBox 14"/>
        <cdr:cNvSpPr txBox="1"/>
      </cdr:nvSpPr>
      <cdr:spPr>
        <a:xfrm xmlns:a="http://schemas.openxmlformats.org/drawingml/2006/main">
          <a:off x="3634418" y="496885"/>
          <a:ext cx="38100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0.31831</cdr:x>
      <cdr:y>0.68414</cdr:y>
    </cdr:from>
    <cdr:to>
      <cdr:x>0.37002</cdr:x>
      <cdr:y>0.74908</cdr:y>
    </cdr:to>
    <cdr:sp macro="" textlink="">
      <cdr:nvSpPr>
        <cdr:cNvPr id="8" name="TextBox 14"/>
        <cdr:cNvSpPr txBox="1"/>
      </cdr:nvSpPr>
      <cdr:spPr>
        <a:xfrm xmlns:a="http://schemas.openxmlformats.org/drawingml/2006/main">
          <a:off x="2507959" y="2756232"/>
          <a:ext cx="40742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0.41924</cdr:x>
      <cdr:y>0.39087</cdr:y>
    </cdr:from>
    <cdr:to>
      <cdr:x>0.46122</cdr:x>
      <cdr:y>0.46293</cdr:y>
    </cdr:to>
    <cdr:sp macro="" textlink="">
      <cdr:nvSpPr>
        <cdr:cNvPr id="10" name="Text Box 4"/>
        <cdr:cNvSpPr txBox="1">
          <a:spLocks xmlns:a="http://schemas.openxmlformats.org/drawingml/2006/main" noChangeArrowheads="1"/>
        </cdr:cNvSpPr>
      </cdr:nvSpPr>
      <cdr:spPr bwMode="auto">
        <a:xfrm xmlns:a="http://schemas.openxmlformats.org/drawingml/2006/main">
          <a:off x="2508809" y="1098779"/>
          <a:ext cx="251219" cy="202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p xmlns:a="http://schemas.openxmlformats.org/drawingml/2006/main">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0.7029</cdr:x>
      <cdr:y>0.22451</cdr:y>
    </cdr:from>
    <cdr:to>
      <cdr:x>0.74487</cdr:x>
      <cdr:y>0.29657</cdr:y>
    </cdr:to>
    <cdr:sp macro="" textlink="">
      <cdr:nvSpPr>
        <cdr:cNvPr id="14" name="Text Box 4"/>
        <cdr:cNvSpPr txBox="1">
          <a:spLocks xmlns:a="http://schemas.openxmlformats.org/drawingml/2006/main" noChangeArrowheads="1"/>
        </cdr:cNvSpPr>
      </cdr:nvSpPr>
      <cdr:spPr bwMode="auto">
        <a:xfrm xmlns:a="http://schemas.openxmlformats.org/drawingml/2006/main">
          <a:off x="4206328" y="631124"/>
          <a:ext cx="251159" cy="202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p xmlns:a="http://schemas.openxmlformats.org/drawingml/2006/main">
          <a:endParaRPr lang="en-US" sz="1100" dirty="0">
            <a:latin typeface="Times New Roman" pitchFamily="18" charset="0"/>
            <a:cs typeface="Times New Roman" pitchFamily="18" charset="0"/>
          </a:endParaRPr>
        </a:p>
      </cdr:txBody>
    </cdr:sp>
  </cdr:relSizeAnchor>
  <cdr:relSizeAnchor xmlns:cdr="http://schemas.openxmlformats.org/drawingml/2006/chartDrawing">
    <cdr:from>
      <cdr:x>0.38562</cdr:x>
      <cdr:y>0.02457</cdr:y>
    </cdr:from>
    <cdr:to>
      <cdr:x>0.42759</cdr:x>
      <cdr:y>0.09663</cdr:y>
    </cdr:to>
    <cdr:sp macro="" textlink="">
      <cdr:nvSpPr>
        <cdr:cNvPr id="25" name="Text Box 4"/>
        <cdr:cNvSpPr txBox="1">
          <a:spLocks xmlns:a="http://schemas.openxmlformats.org/drawingml/2006/main" noChangeArrowheads="1"/>
        </cdr:cNvSpPr>
      </cdr:nvSpPr>
      <cdr:spPr bwMode="auto">
        <a:xfrm xmlns:a="http://schemas.openxmlformats.org/drawingml/2006/main">
          <a:off x="2307630" y="69068"/>
          <a:ext cx="251159" cy="2025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p xmlns:a="http://schemas.openxmlformats.org/drawingml/2006/main">
          <a:endParaRPr lang="en-US"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0.17921</cdr:y>
    </cdr:from>
    <cdr:to>
      <cdr:x>0.18328</cdr:x>
      <cdr:y>0.31579</cdr:y>
    </cdr:to>
    <cdr:sp macro="" textlink="">
      <cdr:nvSpPr>
        <cdr:cNvPr id="2" name="Text Box 4"/>
        <cdr:cNvSpPr txBox="1">
          <a:spLocks xmlns:a="http://schemas.openxmlformats.org/drawingml/2006/main" noChangeArrowheads="1"/>
        </cdr:cNvSpPr>
      </cdr:nvSpPr>
      <cdr:spPr bwMode="auto">
        <a:xfrm xmlns:a="http://schemas.openxmlformats.org/drawingml/2006/main">
          <a:off x="-884525" y="721983"/>
          <a:ext cx="1444060" cy="5502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0.31141</cdr:x>
      <cdr:y>0.706</cdr:y>
    </cdr:from>
    <cdr:to>
      <cdr:x>0.36312</cdr:x>
      <cdr:y>0.86705</cdr:y>
    </cdr:to>
    <cdr:sp macro="" textlink="">
      <cdr:nvSpPr>
        <cdr:cNvPr id="4" name="TextBox 14"/>
        <cdr:cNvSpPr txBox="1"/>
      </cdr:nvSpPr>
      <cdr:spPr>
        <a:xfrm xmlns:a="http://schemas.openxmlformats.org/drawingml/2006/main">
          <a:off x="2294568" y="2833300"/>
          <a:ext cx="38100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0.49326</cdr:x>
      <cdr:y>0.12381</cdr:y>
    </cdr:from>
    <cdr:to>
      <cdr:x>0.54496</cdr:x>
      <cdr:y>0.28486</cdr:y>
    </cdr:to>
    <cdr:sp macro="" textlink="">
      <cdr:nvSpPr>
        <cdr:cNvPr id="7" name="TextBox 14"/>
        <cdr:cNvSpPr txBox="1"/>
      </cdr:nvSpPr>
      <cdr:spPr>
        <a:xfrm xmlns:a="http://schemas.openxmlformats.org/drawingml/2006/main">
          <a:off x="3634418" y="496885"/>
          <a:ext cx="38100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eaLnBrk="0" fontAlgn="base" hangingPunct="0">
            <a:spcBef>
              <a:spcPct val="0"/>
            </a:spcBef>
            <a:spcAft>
              <a:spcPct val="0"/>
            </a:spcAft>
            <a:defRPr sz="3600" kern="1200">
              <a:solidFill>
                <a:srgbClr val="000000"/>
              </a:solidFill>
              <a:latin typeface="Arial" charset="0"/>
              <a:ea typeface="+mn-ea"/>
              <a:cs typeface="Arial" charset="0"/>
            </a:defRPr>
          </a:lvl1pPr>
          <a:lvl2pPr marL="457200" algn="ctr" rtl="0" eaLnBrk="0" fontAlgn="base" hangingPunct="0">
            <a:spcBef>
              <a:spcPct val="0"/>
            </a:spcBef>
            <a:spcAft>
              <a:spcPct val="0"/>
            </a:spcAft>
            <a:defRPr sz="3600" kern="1200">
              <a:solidFill>
                <a:srgbClr val="000000"/>
              </a:solidFill>
              <a:latin typeface="Arial" charset="0"/>
              <a:ea typeface="+mn-ea"/>
              <a:cs typeface="Arial" charset="0"/>
            </a:defRPr>
          </a:lvl2pPr>
          <a:lvl3pPr marL="914400" algn="ctr" rtl="0" eaLnBrk="0" fontAlgn="base" hangingPunct="0">
            <a:spcBef>
              <a:spcPct val="0"/>
            </a:spcBef>
            <a:spcAft>
              <a:spcPct val="0"/>
            </a:spcAft>
            <a:defRPr sz="3600" kern="1200">
              <a:solidFill>
                <a:srgbClr val="000000"/>
              </a:solidFill>
              <a:latin typeface="Arial" charset="0"/>
              <a:ea typeface="+mn-ea"/>
              <a:cs typeface="Arial" charset="0"/>
            </a:defRPr>
          </a:lvl3pPr>
          <a:lvl4pPr marL="1371600" algn="ctr" rtl="0" eaLnBrk="0" fontAlgn="base" hangingPunct="0">
            <a:spcBef>
              <a:spcPct val="0"/>
            </a:spcBef>
            <a:spcAft>
              <a:spcPct val="0"/>
            </a:spcAft>
            <a:defRPr sz="3600" kern="1200">
              <a:solidFill>
                <a:srgbClr val="000000"/>
              </a:solidFill>
              <a:latin typeface="Arial" charset="0"/>
              <a:ea typeface="+mn-ea"/>
              <a:cs typeface="Arial" charset="0"/>
            </a:defRPr>
          </a:lvl4pPr>
          <a:lvl5pPr marL="1828800" algn="ctr" rtl="0" eaLnBrk="0" fontAlgn="base" hangingPunct="0">
            <a:spcBef>
              <a:spcPct val="0"/>
            </a:spcBef>
            <a:spcAft>
              <a:spcPct val="0"/>
            </a:spcAft>
            <a:defRPr sz="3600" kern="1200">
              <a:solidFill>
                <a:srgbClr val="000000"/>
              </a:solidFill>
              <a:latin typeface="Arial" charset="0"/>
              <a:ea typeface="+mn-ea"/>
              <a:cs typeface="Arial" charset="0"/>
            </a:defRPr>
          </a:lvl5pPr>
          <a:lvl6pPr marL="2286000" algn="l" defTabSz="914400" rtl="0" eaLnBrk="1" latinLnBrk="0" hangingPunct="1">
            <a:defRPr sz="3600" kern="1200">
              <a:solidFill>
                <a:srgbClr val="000000"/>
              </a:solidFill>
              <a:latin typeface="Arial" charset="0"/>
              <a:ea typeface="+mn-ea"/>
              <a:cs typeface="Arial" charset="0"/>
            </a:defRPr>
          </a:lvl6pPr>
          <a:lvl7pPr marL="2743200" algn="l" defTabSz="914400" rtl="0" eaLnBrk="1" latinLnBrk="0" hangingPunct="1">
            <a:defRPr sz="3600" kern="1200">
              <a:solidFill>
                <a:srgbClr val="000000"/>
              </a:solidFill>
              <a:latin typeface="Arial" charset="0"/>
              <a:ea typeface="+mn-ea"/>
              <a:cs typeface="Arial" charset="0"/>
            </a:defRPr>
          </a:lvl7pPr>
          <a:lvl8pPr marL="3200400" algn="l" defTabSz="914400" rtl="0" eaLnBrk="1" latinLnBrk="0" hangingPunct="1">
            <a:defRPr sz="3600" kern="1200">
              <a:solidFill>
                <a:srgbClr val="000000"/>
              </a:solidFill>
              <a:latin typeface="Arial" charset="0"/>
              <a:ea typeface="+mn-ea"/>
              <a:cs typeface="Arial" charset="0"/>
            </a:defRPr>
          </a:lvl8pPr>
          <a:lvl9pPr marL="3657600" algn="l" defTabSz="914400" rtl="0" eaLnBrk="1" latinLnBrk="0" hangingPunct="1">
            <a:defRPr sz="3600" kern="1200">
              <a:solidFill>
                <a:srgbClr val="000000"/>
              </a:solidFill>
              <a:latin typeface="Arial" charset="0"/>
              <a:ea typeface="+mn-ea"/>
              <a:cs typeface="Arial" charset="0"/>
            </a:defRPr>
          </a:lvl9pPr>
        </a:lstStyle>
        <a:p xmlns:a="http://schemas.openxmlformats.org/drawingml/2006/main">
          <a:endParaRPr lang="en-US" dirty="0"/>
        </a:p>
      </cdr:txBody>
    </cdr:sp>
  </cdr:relSizeAnchor>
  <cdr:relSizeAnchor xmlns:cdr="http://schemas.openxmlformats.org/drawingml/2006/chartDrawing">
    <cdr:from>
      <cdr:x>0.31831</cdr:x>
      <cdr:y>0.68414</cdr:y>
    </cdr:from>
    <cdr:to>
      <cdr:x>0.37002</cdr:x>
      <cdr:y>0.74908</cdr:y>
    </cdr:to>
    <cdr:sp macro="" textlink="">
      <cdr:nvSpPr>
        <cdr:cNvPr id="8" name="TextBox 14"/>
        <cdr:cNvSpPr txBox="1"/>
      </cdr:nvSpPr>
      <cdr:spPr>
        <a:xfrm xmlns:a="http://schemas.openxmlformats.org/drawingml/2006/main">
          <a:off x="2507959" y="2756232"/>
          <a:ext cx="40742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4DD0E-7295-4F48-966F-BB36A2453CA8}" type="datetimeFigureOut">
              <a:rPr lang="en-US" smtClean="0"/>
              <a:pPr/>
              <a:t>11/15/2016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23297-F68D-4682-BFB3-7AAACDDA65F5}" type="slidenum">
              <a:rPr lang="en-US" smtClean="0"/>
              <a:pPr/>
              <a:t>‹#›</a:t>
            </a:fld>
            <a:endParaRPr lang="en-US"/>
          </a:p>
        </p:txBody>
      </p:sp>
    </p:spTree>
    <p:extLst>
      <p:ext uri="{BB962C8B-B14F-4D97-AF65-F5344CB8AC3E}">
        <p14:creationId xmlns:p14="http://schemas.microsoft.com/office/powerpoint/2010/main" val="22839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33323297-F68D-4682-BFB3-7AAACDDA65F5}" type="slidenum">
              <a:rPr lang="en-US" smtClean="0"/>
              <a:pPr/>
              <a:t>1</a:t>
            </a:fld>
            <a:endParaRPr lang="en-US"/>
          </a:p>
        </p:txBody>
      </p:sp>
    </p:spTree>
    <p:extLst>
      <p:ext uri="{BB962C8B-B14F-4D97-AF65-F5344CB8AC3E}">
        <p14:creationId xmlns:p14="http://schemas.microsoft.com/office/powerpoint/2010/main" val="30905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Alternate approach – shouldn’t beliefs about perceived susceptibility, illness severity, genetic determinism, etc. affect </a:t>
            </a:r>
            <a:r>
              <a:rPr lang="en-US" baseline="0" dirty="0" smtClean="0"/>
              <a:t> adherence to all behaviors equally?</a:t>
            </a:r>
          </a:p>
          <a:p>
            <a:r>
              <a:rPr lang="en-US" baseline="0" dirty="0" smtClean="0"/>
              <a:t>Shouldn’t individual factors like executive function, age, conscientiousness, family history also show a unidimensional relationship to adherence?</a:t>
            </a:r>
          </a:p>
          <a:p>
            <a:endParaRPr lang="en-US" baseline="0" dirty="0" smtClean="0"/>
          </a:p>
          <a:p>
            <a:r>
              <a:rPr lang="en-US" baseline="0" dirty="0" smtClean="0"/>
              <a:t>If you’re going to take your risk seriously, shouldn’t you do everything that is recommended?</a:t>
            </a:r>
            <a:endParaRPr lang="en-US" dirty="0" smtClean="0"/>
          </a:p>
          <a:p>
            <a:endParaRPr lang="en-US" dirty="0" smtClean="0"/>
          </a:p>
          <a:p>
            <a:pPr eaLnBrk="1" hangingPunct="1"/>
            <a:r>
              <a:rPr lang="en-US" dirty="0" smtClean="0"/>
              <a:t>Here’s the problem:</a:t>
            </a:r>
          </a:p>
          <a:p>
            <a:pPr lvl="1" eaLnBrk="1" hangingPunct="1"/>
            <a:r>
              <a:rPr lang="en-US" dirty="0" smtClean="0"/>
              <a:t>It doesn’t increase risk – perceived risk is already high</a:t>
            </a:r>
          </a:p>
          <a:p>
            <a:pPr lvl="1" eaLnBrk="1" hangingPunct="1"/>
            <a:r>
              <a:rPr lang="en-US" dirty="0" smtClean="0"/>
              <a:t>Baseline adherence among unaffected family members is highly variable and often poor</a:t>
            </a:r>
          </a:p>
          <a:p>
            <a:pPr lvl="1" eaLnBrk="1" hangingPunct="1"/>
            <a:r>
              <a:rPr lang="en-US" dirty="0" smtClean="0"/>
              <a:t>Reported adherence to sun protection and screening increases following genetic testing, but why?</a:t>
            </a:r>
          </a:p>
          <a:p>
            <a:endParaRPr lang="en-US" dirty="0" smtClean="0"/>
          </a:p>
        </p:txBody>
      </p:sp>
    </p:spTree>
    <p:extLst>
      <p:ext uri="{BB962C8B-B14F-4D97-AF65-F5344CB8AC3E}">
        <p14:creationId xmlns:p14="http://schemas.microsoft.com/office/powerpoint/2010/main" val="40279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7B42BFB2-6CD0-40E9-B99E-2D74CC2E3A57}"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b="1" baseline="0" dirty="0" smtClean="0"/>
              <a:t>*These means were verified on 9. 23. 2016 – they are controlled for age and FDR.</a:t>
            </a:r>
          </a:p>
          <a:p>
            <a:pPr eaLnBrk="1" hangingPunct="1"/>
            <a:r>
              <a:rPr lang="en-US" b="1" baseline="0" dirty="0" smtClean="0"/>
              <a:t>Interestingly, there is no significant main effect for either age or FDR.</a:t>
            </a:r>
          </a:p>
          <a:p>
            <a:pPr eaLnBrk="1" hangingPunct="1"/>
            <a:r>
              <a:rPr lang="en-US" b="0" baseline="0" dirty="0" smtClean="0"/>
              <a:t>There are some interactions of FDR in time, and age and time that we need to follow up, as well as to test FDR by group by time and age by group by time.</a:t>
            </a:r>
          </a:p>
          <a:p>
            <a:pPr eaLnBrk="1" hangingPunct="1"/>
            <a:endParaRPr lang="en-US" b="0" baseline="0" dirty="0" smtClean="0"/>
          </a:p>
          <a:p>
            <a:pPr eaLnBrk="1" hangingPunct="1"/>
            <a:endParaRPr lang="en-US" b="0" baseline="0" dirty="0" smtClean="0"/>
          </a:p>
          <a:p>
            <a:pPr eaLnBrk="1" hangingPunct="1"/>
            <a:r>
              <a:rPr lang="en-US" b="0" baseline="0" dirty="0" smtClean="0"/>
              <a:t>---9.23. 2016: ran age and FDR as covariates with covariate interactions with group and time, no two-way interactions of Group by FDR or age by FDR or age by group with the continuous measure of age in all cases.</a:t>
            </a:r>
          </a:p>
          <a:p>
            <a:pPr eaLnBrk="1" hangingPunct="1"/>
            <a:endParaRPr lang="en-US" b="0" baseline="0" dirty="0" smtClean="0"/>
          </a:p>
          <a:p>
            <a:pPr eaLnBrk="1" hangingPunct="1"/>
            <a:r>
              <a:rPr lang="en-US" b="0" baseline="0" dirty="0" smtClean="0"/>
              <a:t>There is a marginal 3-way interaction of age by group by time with age as a continuous measure, p&lt;.08. needs to be explicated, except that it is marginal.</a:t>
            </a:r>
          </a:p>
          <a:p>
            <a:pPr eaLnBrk="1" hangingPunct="1"/>
            <a:r>
              <a:rPr lang="en-US" b="0" baseline="0" dirty="0" smtClean="0"/>
              <a:t>No 3 way interactions involving, time, and FDR.</a:t>
            </a:r>
          </a:p>
          <a:p>
            <a:pPr eaLnBrk="1" hangingPunct="1"/>
            <a:endParaRPr lang="en-US" b="0" baseline="0" dirty="0" smtClean="0"/>
          </a:p>
          <a:p>
            <a:pPr eaLnBrk="1" hangingPunct="1"/>
            <a:endParaRPr lang="en-US" b="1" baseline="0" dirty="0" smtClean="0"/>
          </a:p>
          <a:p>
            <a:pPr eaLnBrk="1" hangingPunct="1"/>
            <a:r>
              <a:rPr lang="en-US" b="1" baseline="0" dirty="0" smtClean="0"/>
              <a:t>Updates 10.25. 2015:</a:t>
            </a:r>
          </a:p>
          <a:p>
            <a:pPr eaLnBrk="1" hangingPunct="1"/>
            <a:r>
              <a:rPr lang="en-US" b="0" baseline="0" dirty="0" smtClean="0"/>
              <a:t>No test controls drop significantly from their baseline at the 2</a:t>
            </a:r>
            <a:r>
              <a:rPr lang="en-US" b="0" baseline="30000" dirty="0" smtClean="0"/>
              <a:t>nd</a:t>
            </a:r>
            <a:r>
              <a:rPr lang="en-US" b="0" baseline="0" dirty="0" smtClean="0"/>
              <a:t> and 3</a:t>
            </a:r>
            <a:r>
              <a:rPr lang="en-US" b="0" baseline="30000" dirty="0" smtClean="0"/>
              <a:t>rd</a:t>
            </a:r>
            <a:r>
              <a:rPr lang="en-US" b="0" baseline="0" dirty="0" smtClean="0"/>
              <a:t> visits, but do not differ from baseline by visit 4</a:t>
            </a:r>
          </a:p>
          <a:p>
            <a:pPr eaLnBrk="1" hangingPunct="1"/>
            <a:r>
              <a:rPr lang="en-US" b="0" baseline="0" dirty="0" smtClean="0"/>
              <a:t>Carriers are elevated from baseline of visit 4</a:t>
            </a:r>
          </a:p>
          <a:p>
            <a:pPr eaLnBrk="1" hangingPunct="1"/>
            <a:endParaRPr lang="en-US" b="0" baseline="0" dirty="0" smtClean="0"/>
          </a:p>
          <a:p>
            <a:pPr eaLnBrk="1" hangingPunct="1"/>
            <a:r>
              <a:rPr lang="en-US" b="0" baseline="0" dirty="0" smtClean="0"/>
              <a:t>*= Significantly different from baseline, p &lt;.05</a:t>
            </a:r>
          </a:p>
          <a:p>
            <a:pPr eaLnBrk="1" hangingPunct="1"/>
            <a:endParaRPr lang="en-US" b="0" baseline="0" dirty="0" smtClean="0"/>
          </a:p>
          <a:p>
            <a:pPr eaLnBrk="1" hangingPunct="1"/>
            <a:r>
              <a:rPr lang="en-US" b="0" baseline="0" dirty="0" smtClean="0"/>
              <a:t>*Definitely need to look at time by FDR and time by age interactions</a:t>
            </a:r>
          </a:p>
          <a:p>
            <a:pPr eaLnBrk="1" hangingPunct="1"/>
            <a:endParaRPr lang="en-US" b="1" baseline="0" dirty="0" smtClean="0"/>
          </a:p>
          <a:p>
            <a:pPr eaLnBrk="1" hangingPunct="1"/>
            <a:r>
              <a:rPr lang="en-US" b="0" i="1" baseline="0" dirty="0" smtClean="0"/>
              <a:t>.</a:t>
            </a:r>
            <a:endParaRPr lang="en-US" b="0" i="1" dirty="0" smtClean="0"/>
          </a:p>
        </p:txBody>
      </p:sp>
    </p:spTree>
    <p:extLst>
      <p:ext uri="{BB962C8B-B14F-4D97-AF65-F5344CB8AC3E}">
        <p14:creationId xmlns:p14="http://schemas.microsoft.com/office/powerpoint/2010/main" val="104190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the featured slide rounds the</a:t>
            </a:r>
            <a:r>
              <a:rPr lang="en-US" baseline="0" dirty="0" smtClean="0"/>
              <a:t> </a:t>
            </a:r>
            <a:r>
              <a:rPr lang="en-US" baseline="0" dirty="0" err="1" smtClean="0"/>
              <a:t>percents</a:t>
            </a:r>
            <a:r>
              <a:rPr lang="en-US" dirty="0" smtClean="0"/>
              <a:t> up or down to simplify</a:t>
            </a:r>
          </a:p>
          <a:p>
            <a:endParaRPr lang="en-US" dirty="0" smtClean="0"/>
          </a:p>
          <a:p>
            <a:r>
              <a:rPr lang="en-US" dirty="0" smtClean="0"/>
              <a:t>Notice that this is a huge problem – only 42% of younger carriers are screening, but 77% report consistent </a:t>
            </a:r>
            <a:r>
              <a:rPr lang="en-US" dirty="0" err="1" smtClean="0"/>
              <a:t>sunprotection</a:t>
            </a:r>
            <a:endParaRPr lang="en-US" dirty="0" smtClean="0"/>
          </a:p>
          <a:p>
            <a:endParaRPr lang="en-US" dirty="0" smtClean="0"/>
          </a:p>
          <a:p>
            <a:r>
              <a:rPr lang="en-US" dirty="0" smtClean="0"/>
              <a:t>Among controls at risk, similar adherence among the young</a:t>
            </a:r>
          </a:p>
          <a:p>
            <a:endParaRPr lang="en-US" dirty="0" smtClean="0"/>
          </a:p>
          <a:p>
            <a:r>
              <a:rPr lang="en-US" dirty="0" smtClean="0"/>
              <a:t>On the plus side, 100% of the older carriers are now in the both</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3177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baseline: .30***</a:t>
            </a:r>
          </a:p>
          <a:p>
            <a:endParaRPr lang="en-US" dirty="0" smtClean="0"/>
          </a:p>
        </p:txBody>
      </p:sp>
    </p:spTree>
    <p:extLst>
      <p:ext uri="{BB962C8B-B14F-4D97-AF65-F5344CB8AC3E}">
        <p14:creationId xmlns:p14="http://schemas.microsoft.com/office/powerpoint/2010/main" val="4289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Little is known about beliefs &amp; behaviors           of members of melanoma-prone families</a:t>
            </a:r>
          </a:p>
          <a:p>
            <a:endParaRPr lang="en-US" dirty="0" smtClean="0"/>
          </a:p>
          <a:p>
            <a:pPr lvl="1">
              <a:spcAft>
                <a:spcPct val="5000"/>
              </a:spcAft>
            </a:pPr>
            <a:r>
              <a:rPr lang="en-US" sz="1400" dirty="0"/>
              <a:t>Transition to clinical testing is just beginning</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5670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7B42BFB2-6CD0-40E9-B99E-2D74CC2E3A57}"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18</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t>*This raises 2 questions – why are only older carriers prioritizing screening, and why do we not see the age difference in the no test controls?*</a:t>
            </a:r>
          </a:p>
          <a:p>
            <a:pPr eaLnBrk="1" hangingPunct="1"/>
            <a:endParaRPr lang="en-US" b="1" i="1" dirty="0" smtClean="0"/>
          </a:p>
          <a:p>
            <a:pPr eaLnBrk="1" hangingPunct="1"/>
            <a:endParaRPr lang="en-US" b="1" i="1" dirty="0" smtClean="0"/>
          </a:p>
          <a:p>
            <a:pPr eaLnBrk="1" hangingPunct="1"/>
            <a:endParaRPr lang="en-US" b="1" i="1" dirty="0" smtClean="0"/>
          </a:p>
          <a:p>
            <a:pPr eaLnBrk="1" hangingPunct="1"/>
            <a:r>
              <a:rPr lang="en-US" b="1" i="1" dirty="0" smtClean="0"/>
              <a:t>*Need to fix the legend, so it doesn’t show red but instead just a filled in box*</a:t>
            </a:r>
          </a:p>
          <a:p>
            <a:pPr eaLnBrk="1" hangingPunct="1"/>
            <a:endParaRPr lang="en-US" b="1" i="1" dirty="0" smtClean="0"/>
          </a:p>
          <a:p>
            <a:pPr eaLnBrk="1" hangingPunct="1"/>
            <a:r>
              <a:rPr lang="en-US" b="1" i="1" dirty="0" smtClean="0"/>
              <a:t>There is a main effect of time</a:t>
            </a:r>
            <a:r>
              <a:rPr lang="en-US" b="0" i="0" dirty="0" smtClean="0"/>
              <a:t>, such that the grand mean goes from 3.69 at baseline</a:t>
            </a:r>
            <a:r>
              <a:rPr lang="en-US" b="0" i="0" baseline="0" dirty="0" smtClean="0"/>
              <a:t> to 4.17 at visit 2, to 4.03 at one month, and 3.78 at 1 year.</a:t>
            </a:r>
          </a:p>
          <a:p>
            <a:pPr eaLnBrk="1" hangingPunct="1"/>
            <a:endParaRPr lang="en-US" b="0" i="0" baseline="0" dirty="0" smtClean="0"/>
          </a:p>
          <a:p>
            <a:pPr eaLnBrk="1" hangingPunct="1"/>
            <a:r>
              <a:rPr lang="en-US" b="0" i="0" baseline="0" dirty="0" smtClean="0"/>
              <a:t>There are significant main effects of group and age, and a significant group by age interaction, F (2, 108) = 4.283, p &lt;.016.</a:t>
            </a:r>
          </a:p>
          <a:p>
            <a:pPr eaLnBrk="1" hangingPunct="1"/>
            <a:endParaRPr lang="en-US" b="0" i="0" baseline="0" dirty="0" smtClean="0"/>
          </a:p>
          <a:p>
            <a:pPr eaLnBrk="1" hangingPunct="1"/>
            <a:r>
              <a:rPr lang="en-US" b="0" i="0" baseline="0" dirty="0" smtClean="0"/>
              <a:t>*Need to be careful in how we talk about these findings, because there are no interactions of the groups over time. Could reflect a pre-existing difference. Need to see what happens when we consider propensity scores.*</a:t>
            </a:r>
            <a:endParaRPr lang="en-US" b="1" i="1" dirty="0" smtClean="0"/>
          </a:p>
        </p:txBody>
      </p:sp>
    </p:spTree>
    <p:extLst>
      <p:ext uri="{BB962C8B-B14F-4D97-AF65-F5344CB8AC3E}">
        <p14:creationId xmlns:p14="http://schemas.microsoft.com/office/powerpoint/2010/main" val="348679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7B42BFB2-6CD0-40E9-B99E-2D74CC2E3A57}"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r>
              <a:rPr lang="en-US" b="0" i="0" dirty="0" smtClean="0"/>
              <a:t>*Corrected means  with the use of SSE stagecorr.v1 thru .v4 to handle two </a:t>
            </a:r>
            <a:r>
              <a:rPr lang="en-US" b="0" i="0" dirty="0" err="1" smtClean="0"/>
              <a:t>overscreeners</a:t>
            </a:r>
            <a:r>
              <a:rPr lang="en-US" b="0" i="0" dirty="0" smtClean="0"/>
              <a:t> who did not intend to change this behavior*</a:t>
            </a:r>
          </a:p>
          <a:p>
            <a:pPr eaLnBrk="1" hangingPunct="1"/>
            <a:endParaRPr lang="en-US" b="0" i="0" dirty="0" smtClean="0"/>
          </a:p>
          <a:p>
            <a:pPr eaLnBrk="1" hangingPunct="1"/>
            <a:endParaRPr lang="en-US" b="0" i="0" dirty="0" smtClean="0"/>
          </a:p>
          <a:p>
            <a:pPr eaLnBrk="1" hangingPunct="1"/>
            <a:r>
              <a:rPr lang="en-US" b="0" i="0" dirty="0" smtClean="0"/>
              <a:t>New analysis on 9.23. 2016:</a:t>
            </a:r>
          </a:p>
          <a:p>
            <a:pPr eaLnBrk="1" hangingPunct="1"/>
            <a:r>
              <a:rPr lang="en-US" b="0" i="0" dirty="0" smtClean="0"/>
              <a:t>There is a significant effect of group by FDR by age, using the continuous measure on stages of change for monthly SSE: F (2, 102) = 4.75, p &lt;.011.</a:t>
            </a:r>
          </a:p>
          <a:p>
            <a:pPr eaLnBrk="1" hangingPunct="1"/>
            <a:r>
              <a:rPr lang="en-US" b="0" i="0" dirty="0" smtClean="0"/>
              <a:t>There is also a group by FDR effect, F (2, 102) = 4.579, p &lt;.012.</a:t>
            </a:r>
          </a:p>
          <a:p>
            <a:pPr eaLnBrk="1" hangingPunct="1"/>
            <a:r>
              <a:rPr lang="en-US" b="0" i="0" dirty="0" smtClean="0"/>
              <a:t>Additionally, there are significant main effects for time, but not any higher order interactions involving time by group.</a:t>
            </a:r>
          </a:p>
          <a:p>
            <a:pPr eaLnBrk="1" hangingPunct="1"/>
            <a:endParaRPr lang="en-US" b="0" i="0" dirty="0" smtClean="0"/>
          </a:p>
          <a:p>
            <a:pPr eaLnBrk="1" hangingPunct="1"/>
            <a:r>
              <a:rPr lang="en-US" b="0" i="0" dirty="0" err="1" smtClean="0"/>
              <a:t>Lga</a:t>
            </a:r>
            <a:r>
              <a:rPr lang="en-US" b="0" i="0" dirty="0" smtClean="0"/>
              <a:t> note – I wonder if this is the same thing we found a baseline where there is higher screening among younger people if more FDRs.</a:t>
            </a:r>
          </a:p>
          <a:p>
            <a:pPr eaLnBrk="1" hangingPunct="1"/>
            <a:r>
              <a:rPr lang="en-US" b="0" i="0" dirty="0" smtClean="0"/>
              <a:t>I’ve already done the regression at baseline (without group) and would need to repeat it at the other 3 stages as well to figure out what the interaction was.</a:t>
            </a:r>
          </a:p>
          <a:p>
            <a:pPr eaLnBrk="1" hangingPunct="1"/>
            <a:r>
              <a:rPr lang="en-US" b="0" i="0" dirty="0" smtClean="0"/>
              <a:t>Note that the interaction does not include time.</a:t>
            </a:r>
          </a:p>
          <a:p>
            <a:pPr eaLnBrk="1" hangingPunct="1"/>
            <a:endParaRPr lang="en-US" b="0" i="0" dirty="0" smtClean="0"/>
          </a:p>
          <a:p>
            <a:pPr eaLnBrk="1" hangingPunct="1"/>
            <a:r>
              <a:rPr lang="en-US" b="0" i="0" dirty="0" smtClean="0"/>
              <a:t>-----------------------</a:t>
            </a:r>
          </a:p>
          <a:p>
            <a:r>
              <a:rPr lang="en-US" sz="1000" b="1" kern="1200" dirty="0" smtClean="0">
                <a:solidFill>
                  <a:schemeClr val="tx1"/>
                </a:solidFill>
                <a:effectLst/>
                <a:latin typeface="Arial" charset="0"/>
                <a:ea typeface="+mn-ea"/>
                <a:cs typeface="Arial" charset="0"/>
              </a:rPr>
              <a:t>The following question is about protecting yourself from sun exposure. </a:t>
            </a:r>
          </a:p>
          <a:p>
            <a:r>
              <a:rPr lang="en-US" sz="1000" kern="1200" dirty="0" smtClean="0">
                <a:solidFill>
                  <a:schemeClr val="tx1"/>
                </a:solidFill>
                <a:effectLst/>
                <a:latin typeface="Arial" charset="0"/>
                <a:ea typeface="+mn-ea"/>
                <a:cs typeface="Arial" charset="0"/>
              </a:rPr>
              <a:t> </a:t>
            </a:r>
          </a:p>
          <a:p>
            <a:r>
              <a:rPr lang="en-US" sz="1000" kern="1200" dirty="0" smtClean="0">
                <a:solidFill>
                  <a:schemeClr val="tx1"/>
                </a:solidFill>
                <a:effectLst/>
                <a:latin typeface="Arial" charset="0"/>
                <a:ea typeface="+mn-ea"/>
                <a:cs typeface="Arial" charset="0"/>
              </a:rPr>
              <a:t>There are several ways to protect yourself from the sun:</a:t>
            </a:r>
          </a:p>
          <a:p>
            <a:r>
              <a:rPr lang="en-US" sz="1000" kern="1200" dirty="0" smtClean="0">
                <a:solidFill>
                  <a:schemeClr val="tx1"/>
                </a:solidFill>
                <a:effectLst/>
                <a:latin typeface="Arial" charset="0"/>
                <a:ea typeface="+mn-ea"/>
                <a:cs typeface="Arial" charset="0"/>
              </a:rPr>
              <a:t>    - by using sunscreens with a Sun Protection Factor (SPF) of 30 or more</a:t>
            </a:r>
          </a:p>
          <a:p>
            <a:r>
              <a:rPr lang="en-US" sz="1000" kern="1200" dirty="0" smtClean="0">
                <a:solidFill>
                  <a:schemeClr val="tx1"/>
                </a:solidFill>
                <a:effectLst/>
                <a:latin typeface="Arial" charset="0"/>
                <a:ea typeface="+mn-ea"/>
                <a:cs typeface="Arial" charset="0"/>
              </a:rPr>
              <a:t>    - by wearing protective clothing (for example, a hat with a wide brim, shirts, and long pants)</a:t>
            </a:r>
          </a:p>
          <a:p>
            <a:r>
              <a:rPr lang="en-US" sz="1000" kern="1200" dirty="0" smtClean="0">
                <a:solidFill>
                  <a:schemeClr val="tx1"/>
                </a:solidFill>
                <a:effectLst/>
                <a:latin typeface="Arial" charset="0"/>
                <a:ea typeface="+mn-ea"/>
                <a:cs typeface="Arial" charset="0"/>
              </a:rPr>
              <a:t>    - by avoiding or limiting exposure to the sun during the mid-day hours</a:t>
            </a:r>
          </a:p>
          <a:p>
            <a:r>
              <a:rPr lang="en-US" sz="1000" kern="1200" dirty="0" smtClean="0">
                <a:solidFill>
                  <a:schemeClr val="tx1"/>
                </a:solidFill>
                <a:effectLst/>
                <a:latin typeface="Arial" charset="0"/>
                <a:ea typeface="+mn-ea"/>
                <a:cs typeface="Arial" charset="0"/>
              </a:rPr>
              <a:t> </a:t>
            </a:r>
          </a:p>
          <a:p>
            <a:r>
              <a:rPr lang="en-US" sz="1000" kern="1200" dirty="0" smtClean="0">
                <a:solidFill>
                  <a:schemeClr val="tx1"/>
                </a:solidFill>
                <a:effectLst/>
                <a:latin typeface="Arial" charset="0"/>
                <a:ea typeface="+mn-ea"/>
                <a:cs typeface="Arial" charset="0"/>
              </a:rPr>
              <a:t>1.  Do you protect yourself from exposure to the sun consistently according to that definition?</a:t>
            </a:r>
          </a:p>
          <a:p>
            <a:r>
              <a:rPr lang="en-US" sz="1000" kern="1200" dirty="0" smtClean="0">
                <a:solidFill>
                  <a:schemeClr val="tx1"/>
                </a:solidFill>
                <a:effectLst/>
                <a:latin typeface="Arial" charset="0"/>
                <a:ea typeface="+mn-ea"/>
                <a:cs typeface="Arial" charset="0"/>
              </a:rPr>
              <a:t> </a:t>
            </a:r>
          </a:p>
          <a:p>
            <a:r>
              <a:rPr lang="en-US" sz="1000" kern="1200" dirty="0" smtClean="0">
                <a:solidFill>
                  <a:schemeClr val="tx1"/>
                </a:solidFill>
                <a:effectLst/>
                <a:latin typeface="Arial" charset="0"/>
                <a:ea typeface="+mn-ea"/>
                <a:cs typeface="Arial" charset="0"/>
              </a:rPr>
              <a:t>YES, and I have been for </a:t>
            </a:r>
            <a:r>
              <a:rPr lang="en-US" sz="1000" u="sng" kern="1200" dirty="0" smtClean="0">
                <a:solidFill>
                  <a:schemeClr val="tx1"/>
                </a:solidFill>
                <a:effectLst/>
                <a:latin typeface="Arial" charset="0"/>
                <a:ea typeface="+mn-ea"/>
                <a:cs typeface="Arial" charset="0"/>
              </a:rPr>
              <a:t>MORE than 6 months.</a:t>
            </a:r>
            <a:endParaRPr lang="en-US" sz="1000" kern="1200" dirty="0" smtClean="0">
              <a:solidFill>
                <a:schemeClr val="tx1"/>
              </a:solidFill>
              <a:effectLst/>
              <a:latin typeface="Arial" charset="0"/>
              <a:ea typeface="+mn-ea"/>
              <a:cs typeface="Arial" charset="0"/>
            </a:endParaRPr>
          </a:p>
          <a:p>
            <a:r>
              <a:rPr lang="en-US" sz="1000" kern="1200" dirty="0" smtClean="0">
                <a:solidFill>
                  <a:schemeClr val="tx1"/>
                </a:solidFill>
                <a:effectLst/>
                <a:latin typeface="Arial" charset="0"/>
                <a:ea typeface="+mn-ea"/>
                <a:cs typeface="Arial" charset="0"/>
              </a:rPr>
              <a:t>YES, I have been, but for </a:t>
            </a:r>
            <a:r>
              <a:rPr lang="en-US" sz="1000" u="sng" kern="1200" dirty="0" smtClean="0">
                <a:solidFill>
                  <a:schemeClr val="tx1"/>
                </a:solidFill>
                <a:effectLst/>
                <a:latin typeface="Arial" charset="0"/>
                <a:ea typeface="+mn-ea"/>
                <a:cs typeface="Arial" charset="0"/>
              </a:rPr>
              <a:t>LESS than 6 months.</a:t>
            </a:r>
            <a:endParaRPr lang="en-US" sz="1000" kern="1200" dirty="0" smtClean="0">
              <a:solidFill>
                <a:schemeClr val="tx1"/>
              </a:solidFill>
              <a:effectLst/>
              <a:latin typeface="Arial" charset="0"/>
              <a:ea typeface="+mn-ea"/>
              <a:cs typeface="Arial" charset="0"/>
            </a:endParaRPr>
          </a:p>
          <a:p>
            <a:r>
              <a:rPr lang="en-US" sz="1000" kern="1200" dirty="0" smtClean="0">
                <a:solidFill>
                  <a:schemeClr val="tx1"/>
                </a:solidFill>
                <a:effectLst/>
                <a:latin typeface="Arial" charset="0"/>
                <a:ea typeface="+mn-ea"/>
                <a:cs typeface="Arial" charset="0"/>
              </a:rPr>
              <a:t>NO, but I intend to start doing so in the </a:t>
            </a:r>
            <a:r>
              <a:rPr lang="en-US" sz="1000" u="sng" kern="1200" dirty="0" smtClean="0">
                <a:solidFill>
                  <a:schemeClr val="tx1"/>
                </a:solidFill>
                <a:effectLst/>
                <a:latin typeface="Arial" charset="0"/>
                <a:ea typeface="+mn-ea"/>
                <a:cs typeface="Arial" charset="0"/>
              </a:rPr>
              <a:t>next 30 days.</a:t>
            </a:r>
            <a:endParaRPr lang="en-US" sz="1000" kern="1200" dirty="0" smtClean="0">
              <a:solidFill>
                <a:schemeClr val="tx1"/>
              </a:solidFill>
              <a:effectLst/>
              <a:latin typeface="Arial" charset="0"/>
              <a:ea typeface="+mn-ea"/>
              <a:cs typeface="Arial" charset="0"/>
            </a:endParaRPr>
          </a:p>
          <a:p>
            <a:r>
              <a:rPr lang="en-US" sz="1000" kern="1200" dirty="0" smtClean="0">
                <a:solidFill>
                  <a:schemeClr val="tx1"/>
                </a:solidFill>
                <a:effectLst/>
                <a:latin typeface="Arial" charset="0"/>
                <a:ea typeface="+mn-ea"/>
                <a:cs typeface="Arial" charset="0"/>
              </a:rPr>
              <a:t>NO, but I intend to start doing so in the </a:t>
            </a:r>
            <a:r>
              <a:rPr lang="en-US" sz="1000" u="sng" kern="1200" dirty="0" smtClean="0">
                <a:solidFill>
                  <a:schemeClr val="tx1"/>
                </a:solidFill>
                <a:effectLst/>
                <a:latin typeface="Arial" charset="0"/>
                <a:ea typeface="+mn-ea"/>
                <a:cs typeface="Arial" charset="0"/>
              </a:rPr>
              <a:t>next 6 months.</a:t>
            </a:r>
            <a:endParaRPr lang="en-US" sz="1000" kern="1200" dirty="0" smtClean="0">
              <a:solidFill>
                <a:schemeClr val="tx1"/>
              </a:solidFill>
              <a:effectLst/>
              <a:latin typeface="Arial" charset="0"/>
              <a:ea typeface="+mn-ea"/>
              <a:cs typeface="Arial" charset="0"/>
            </a:endParaRPr>
          </a:p>
          <a:p>
            <a:r>
              <a:rPr lang="en-US" sz="1000" kern="1200" dirty="0" smtClean="0">
                <a:solidFill>
                  <a:schemeClr val="tx1"/>
                </a:solidFill>
                <a:effectLst/>
                <a:latin typeface="Arial" charset="0"/>
                <a:ea typeface="+mn-ea"/>
                <a:cs typeface="Arial" charset="0"/>
              </a:rPr>
              <a:t>NO, and I do </a:t>
            </a:r>
            <a:r>
              <a:rPr lang="en-US" sz="1000" u="sng" kern="1200" dirty="0" smtClean="0">
                <a:solidFill>
                  <a:schemeClr val="tx1"/>
                </a:solidFill>
                <a:effectLst/>
                <a:latin typeface="Arial" charset="0"/>
                <a:ea typeface="+mn-ea"/>
                <a:cs typeface="Arial" charset="0"/>
              </a:rPr>
              <a:t>NOT</a:t>
            </a:r>
            <a:r>
              <a:rPr lang="en-US" sz="1000" kern="1200" dirty="0" smtClean="0">
                <a:solidFill>
                  <a:schemeClr val="tx1"/>
                </a:solidFill>
                <a:effectLst/>
                <a:latin typeface="Arial" charset="0"/>
                <a:ea typeface="+mn-ea"/>
                <a:cs typeface="Arial" charset="0"/>
              </a:rPr>
              <a:t> intend to start doing so in the </a:t>
            </a:r>
            <a:r>
              <a:rPr lang="en-US" sz="1000" u="sng" kern="1200" dirty="0" smtClean="0">
                <a:solidFill>
                  <a:schemeClr val="tx1"/>
                </a:solidFill>
                <a:effectLst/>
                <a:latin typeface="Arial" charset="0"/>
                <a:ea typeface="+mn-ea"/>
                <a:cs typeface="Arial" charset="0"/>
              </a:rPr>
              <a:t>next 6 months.</a:t>
            </a:r>
            <a:endParaRPr lang="en-US" sz="1000" kern="1200" dirty="0" smtClean="0">
              <a:solidFill>
                <a:schemeClr val="tx1"/>
              </a:solidFill>
              <a:effectLst/>
              <a:latin typeface="Arial" charset="0"/>
              <a:ea typeface="+mn-ea"/>
              <a:cs typeface="Arial" charset="0"/>
            </a:endParaRPr>
          </a:p>
          <a:p>
            <a:pPr eaLnBrk="1" hangingPunct="1"/>
            <a:endParaRPr lang="en-US" b="0" i="0" dirty="0" smtClean="0"/>
          </a:p>
        </p:txBody>
      </p:sp>
    </p:spTree>
    <p:extLst>
      <p:ext uri="{BB962C8B-B14F-4D97-AF65-F5344CB8AC3E}">
        <p14:creationId xmlns:p14="http://schemas.microsoft.com/office/powerpoint/2010/main" val="264917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CB33AD5D-79E5-43AE-B13A-49ED3268233B}"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505">
              <a:lnSpc>
                <a:spcPct val="90000"/>
              </a:lnSpc>
            </a:pPr>
            <a:r>
              <a:rPr lang="en-US" dirty="0" smtClean="0"/>
              <a:t>*If it’s just age, why do we not see parallel improvement among older no test controls?</a:t>
            </a:r>
          </a:p>
          <a:p>
            <a:pPr defTabSz="946505">
              <a:lnSpc>
                <a:spcPct val="90000"/>
              </a:lnSpc>
            </a:pPr>
            <a:r>
              <a:rPr lang="en-US" dirty="0" smtClean="0"/>
              <a:t>*Nice segue to development of interventions to help children, teens, and it looks like we should be focusing on young adults as well.</a:t>
            </a:r>
          </a:p>
          <a:p>
            <a:pPr defTabSz="946505">
              <a:lnSpc>
                <a:spcPct val="90000"/>
              </a:lnSpc>
            </a:pPr>
            <a:endParaRPr lang="en-US" dirty="0" smtClean="0"/>
          </a:p>
          <a:p>
            <a:pPr defTabSz="946505">
              <a:lnSpc>
                <a:spcPct val="90000"/>
              </a:lnSpc>
            </a:pPr>
            <a:endParaRPr lang="en-US" dirty="0" smtClean="0"/>
          </a:p>
          <a:p>
            <a:pPr defTabSz="946505">
              <a:lnSpc>
                <a:spcPct val="90000"/>
              </a:lnSpc>
            </a:pPr>
            <a:endParaRPr lang="en-US" dirty="0" smtClean="0"/>
          </a:p>
          <a:p>
            <a:pPr defTabSz="946505">
              <a:lnSpc>
                <a:spcPct val="90000"/>
              </a:lnSpc>
            </a:pPr>
            <a:r>
              <a:rPr lang="en-US" dirty="0" smtClean="0"/>
              <a:t>*Consider adding the following: with carryover to management of risk in children and grandchildren*</a:t>
            </a:r>
          </a:p>
          <a:p>
            <a:pPr defTabSz="946505">
              <a:lnSpc>
                <a:spcPct val="90000"/>
              </a:lnSpc>
            </a:pPr>
            <a:endParaRPr lang="en-US" dirty="0" smtClean="0"/>
          </a:p>
          <a:p>
            <a:pPr defTabSz="946505">
              <a:lnSpc>
                <a:spcPct val="90000"/>
              </a:lnSpc>
            </a:pPr>
            <a:r>
              <a:rPr lang="en-US" dirty="0" smtClean="0"/>
              <a:t>*No evidence of adverse effects on fatalism with respect to risk and treatment outcomes, cancer worry,*</a:t>
            </a:r>
          </a:p>
          <a:p>
            <a:pPr defTabSz="946505">
              <a:lnSpc>
                <a:spcPct val="90000"/>
              </a:lnSpc>
            </a:pPr>
            <a:r>
              <a:rPr lang="en-US" dirty="0" smtClean="0"/>
              <a:t>*still need to look at depression and anxiety*</a:t>
            </a:r>
          </a:p>
          <a:p>
            <a:pPr defTabSz="946505">
              <a:lnSpc>
                <a:spcPct val="90000"/>
              </a:lnSpc>
            </a:pPr>
            <a:endParaRPr lang="en-US" dirty="0" smtClean="0"/>
          </a:p>
          <a:p>
            <a:pPr defTabSz="946505">
              <a:lnSpc>
                <a:spcPct val="90000"/>
              </a:lnSpc>
            </a:pPr>
            <a:r>
              <a:rPr lang="en-US" dirty="0" smtClean="0"/>
              <a:t>LGA*Will update this to comment on what is not different – risk estimates, reality of risk between carriers and controls. They also don’t differ by group on control perceptions.*</a:t>
            </a:r>
          </a:p>
          <a:p>
            <a:pPr>
              <a:lnSpc>
                <a:spcPct val="90000"/>
              </a:lnSpc>
            </a:pPr>
            <a:r>
              <a:rPr lang="en-US" dirty="0" smtClean="0"/>
              <a:t>*Ultimately, will be matching on number of 1</a:t>
            </a:r>
            <a:r>
              <a:rPr lang="en-US" baseline="30000" dirty="0" smtClean="0"/>
              <a:t>st</a:t>
            </a:r>
            <a:r>
              <a:rPr lang="en-US" dirty="0" smtClean="0"/>
              <a:t> and 2</a:t>
            </a:r>
            <a:r>
              <a:rPr lang="en-US" baseline="30000" dirty="0" smtClean="0"/>
              <a:t>nd</a:t>
            </a:r>
            <a:r>
              <a:rPr lang="en-US" dirty="0" smtClean="0"/>
              <a:t> degree relatives, age, gender,…*</a:t>
            </a:r>
          </a:p>
          <a:p>
            <a:pPr>
              <a:lnSpc>
                <a:spcPct val="90000"/>
              </a:lnSpc>
            </a:pPr>
            <a:endParaRPr lang="en-US" dirty="0" smtClean="0"/>
          </a:p>
          <a:p>
            <a:pPr>
              <a:lnSpc>
                <a:spcPct val="90000"/>
              </a:lnSpc>
            </a:pPr>
            <a:r>
              <a:rPr lang="en-US" dirty="0" smtClean="0"/>
              <a:t>*Also point out importance of preventing childhood and adolescent sun exposure*</a:t>
            </a:r>
          </a:p>
          <a:p>
            <a:pPr>
              <a:lnSpc>
                <a:spcPct val="90000"/>
              </a:lnSpc>
            </a:pPr>
            <a:endParaRPr lang="en-US" dirty="0" smtClean="0"/>
          </a:p>
          <a:p>
            <a:pPr defTabSz="957468">
              <a:lnSpc>
                <a:spcPct val="90000"/>
              </a:lnSpc>
              <a:defRPr/>
            </a:pPr>
            <a:r>
              <a:rPr lang="en-US" dirty="0" smtClean="0"/>
              <a:t>These results statistically controlled for both age &amp; # of first-degree relatives w/ melanoma</a:t>
            </a:r>
          </a:p>
          <a:p>
            <a:pPr>
              <a:lnSpc>
                <a:spcPct val="90000"/>
              </a:lnSpc>
            </a:pPr>
            <a:endParaRPr lang="en-US" dirty="0" smtClean="0"/>
          </a:p>
        </p:txBody>
      </p:sp>
    </p:spTree>
    <p:extLst>
      <p:ext uri="{BB962C8B-B14F-4D97-AF65-F5344CB8AC3E}">
        <p14:creationId xmlns:p14="http://schemas.microsoft.com/office/powerpoint/2010/main" val="2616106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25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86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C36F1E17-C613-486A-A2B2-7E87F1CA03D1}"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7468" eaLnBrk="1" hangingPunct="1">
              <a:defRPr/>
            </a:pPr>
            <a:r>
              <a:rPr lang="en-US" sz="1700" dirty="0"/>
              <a:t>National Center for Research Resources and the National Center for Advancing Translational Sciences, National Institutes of Health, 8UL1TR000105 (formerly UL1RR025764</a:t>
            </a:r>
            <a:r>
              <a:rPr lang="en-US" sz="1700" dirty="0" smtClean="0"/>
              <a:t>)</a:t>
            </a:r>
          </a:p>
          <a:p>
            <a:pPr defTabSz="957468" eaLnBrk="1" hangingPunct="1">
              <a:defRPr/>
            </a:pPr>
            <a:endParaRPr lang="en-US" sz="1700" dirty="0" smtClean="0"/>
          </a:p>
          <a:p>
            <a:pPr defTabSz="957468" eaLnBrk="1" hangingPunct="1">
              <a:defRPr/>
            </a:pPr>
            <a:r>
              <a:rPr lang="en-US" sz="1700" dirty="0" smtClean="0"/>
              <a:t>Originally understanding adherence to multiple health behaviors:</a:t>
            </a:r>
          </a:p>
          <a:p>
            <a:pPr defTabSz="957468" eaLnBrk="1" hangingPunct="1">
              <a:defRPr/>
            </a:pPr>
            <a:r>
              <a:rPr lang="en-US" sz="1700" dirty="0" smtClean="0"/>
              <a:t>A discussion and examples from families at elevated risk for melanoma</a:t>
            </a:r>
            <a:endParaRPr lang="en-US" sz="1700" dirty="0"/>
          </a:p>
          <a:p>
            <a:pPr defTabSz="957468" eaLnBrk="1" hangingPunct="1">
              <a:defRPr/>
            </a:pPr>
            <a:endParaRPr lang="en-US" sz="1700" dirty="0"/>
          </a:p>
          <a:p>
            <a:pPr algn="l"/>
            <a:endParaRPr lang="en-US" sz="1700" dirty="0"/>
          </a:p>
          <a:p>
            <a:pPr algn="l"/>
            <a:r>
              <a:rPr lang="en-US" sz="1700" dirty="0"/>
              <a:t>Huntsman Cancer Institute CCPS Pilot Project Initiative, </a:t>
            </a:r>
          </a:p>
          <a:p>
            <a:pPr algn="l"/>
            <a:r>
              <a:rPr lang="en-US" sz="1700" dirty="0"/>
              <a:t>University of Utah Funding Incentive Seed Grant, &amp; </a:t>
            </a:r>
            <a:endParaRPr lang="en-US" dirty="0" smtClean="0"/>
          </a:p>
          <a:p>
            <a:pPr eaLnBrk="1" hangingPunct="1"/>
            <a:endParaRPr lang="en-US" dirty="0" smtClean="0"/>
          </a:p>
          <a:p>
            <a:pPr eaLnBrk="1" hangingPunct="1"/>
            <a:r>
              <a:rPr lang="en-US" sz="1000" dirty="0" smtClean="0">
                <a:solidFill>
                  <a:srgbClr val="000000"/>
                </a:solidFill>
              </a:rPr>
              <a:t>Does melanoma genetic test reporting </a:t>
            </a:r>
            <a:br>
              <a:rPr lang="en-US" sz="1000" dirty="0" smtClean="0">
                <a:solidFill>
                  <a:srgbClr val="000000"/>
                </a:solidFill>
              </a:rPr>
            </a:br>
            <a:r>
              <a:rPr lang="en-US" sz="1000" dirty="0" smtClean="0">
                <a:solidFill>
                  <a:srgbClr val="000000"/>
                </a:solidFill>
              </a:rPr>
              <a:t>provide informational and motivational benefits </a:t>
            </a:r>
            <a:br>
              <a:rPr lang="en-US" sz="1000" dirty="0" smtClean="0">
                <a:solidFill>
                  <a:srgbClr val="000000"/>
                </a:solidFill>
              </a:rPr>
            </a:br>
            <a:r>
              <a:rPr lang="en-US" sz="1000" dirty="0" smtClean="0">
                <a:solidFill>
                  <a:srgbClr val="000000"/>
                </a:solidFill>
              </a:rPr>
              <a:t>compared to family history-based counseling alone?</a:t>
            </a:r>
            <a:endParaRPr lang="en-US" dirty="0" smtClean="0"/>
          </a:p>
        </p:txBody>
      </p:sp>
    </p:spTree>
    <p:extLst>
      <p:ext uri="{BB962C8B-B14F-4D97-AF65-F5344CB8AC3E}">
        <p14:creationId xmlns:p14="http://schemas.microsoft.com/office/powerpoint/2010/main" val="418908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preference</a:t>
            </a:r>
          </a:p>
          <a:p>
            <a:endParaRPr lang="en-US" dirty="0" smtClean="0"/>
          </a:p>
          <a:p>
            <a:r>
              <a:rPr lang="en-US" dirty="0" smtClean="0"/>
              <a:t>Knowledge</a:t>
            </a:r>
          </a:p>
          <a:p>
            <a:endParaRPr lang="en-US" dirty="0" smtClean="0"/>
          </a:p>
          <a:p>
            <a:r>
              <a:rPr lang="en-US" dirty="0" smtClean="0"/>
              <a:t>Family modeling</a:t>
            </a:r>
          </a:p>
          <a:p>
            <a:endParaRPr lang="en-US" dirty="0" smtClean="0"/>
          </a:p>
          <a:p>
            <a:r>
              <a:rPr lang="en-US" dirty="0" smtClean="0"/>
              <a:t>Peer influence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51B2A-858D-4DB8-9588-714268C172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32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486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7624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700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405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9E83D-E92F-944A-B1AE-21BA66E6BD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152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Behavioral &amp; organizational strategies, problem-solving skills, communication techniques</a:t>
            </a:r>
          </a:p>
          <a:p>
            <a:endParaRPr lang="en-US" dirty="0"/>
          </a:p>
        </p:txBody>
      </p:sp>
    </p:spTree>
    <p:extLst>
      <p:ext uri="{BB962C8B-B14F-4D97-AF65-F5344CB8AC3E}">
        <p14:creationId xmlns:p14="http://schemas.microsoft.com/office/powerpoint/2010/main" val="1098085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73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13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76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Little is known about beliefs &amp; behaviors           of members of melanoma-prone families</a:t>
            </a:r>
          </a:p>
          <a:p>
            <a:endParaRPr lang="en-US" dirty="0" smtClean="0"/>
          </a:p>
          <a:p>
            <a:pPr lvl="1">
              <a:spcAft>
                <a:spcPct val="5000"/>
              </a:spcAft>
            </a:pPr>
            <a:r>
              <a:rPr lang="en-US" sz="1400" dirty="0"/>
              <a:t>Transition to clinical testing is just beginning</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381249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793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had in last year’s presentation:</a:t>
            </a:r>
          </a:p>
          <a:p>
            <a:endParaRPr lang="en-US" dirty="0" smtClean="0"/>
          </a:p>
          <a:p>
            <a:r>
              <a:rPr lang="en-US" dirty="0" smtClean="0"/>
              <a:t>28-54% of adults with first-degree relative with melanoma use sunscreen/physical barriers regularly</a:t>
            </a:r>
          </a:p>
          <a:p>
            <a:endParaRPr lang="en-US" dirty="0" smtClean="0"/>
          </a:p>
          <a:p>
            <a:r>
              <a:rPr lang="en-US" dirty="0" smtClean="0"/>
              <a:t>Initial results with children (BRIGHT Kids)</a:t>
            </a:r>
          </a:p>
          <a:p>
            <a:pPr lvl="1"/>
            <a:r>
              <a:rPr lang="en-US" dirty="0" smtClean="0"/>
              <a:t>80% inconsistent sunscreen use</a:t>
            </a:r>
          </a:p>
          <a:p>
            <a:pPr lvl="1"/>
            <a:r>
              <a:rPr lang="en-US" dirty="0" smtClean="0"/>
              <a:t>90% inconsistent use of long sleeves</a:t>
            </a:r>
          </a:p>
          <a:p>
            <a:pPr lvl="1"/>
            <a:r>
              <a:rPr lang="en-US" dirty="0" smtClean="0"/>
              <a:t>75% at least 1 painful/red sunburn in last year</a:t>
            </a:r>
          </a:p>
          <a:p>
            <a:pPr lvl="1"/>
            <a:r>
              <a:rPr lang="en-US" dirty="0" smtClean="0"/>
              <a:t>40% doing monthly self skin-exams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627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860AC-4616-E445-BE7F-B0871AE8EF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30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07E211F2-F329-4C4D-AF19-3E15B2E202C5}"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31" name="Rectangle 2"/>
          <p:cNvSpPr>
            <a:spLocks noGrp="1" noRot="1" noChangeAspect="1" noChangeArrowheads="1" noTextEdit="1"/>
          </p:cNvSpPr>
          <p:nvPr>
            <p:ph type="sldImg"/>
          </p:nvPr>
        </p:nvSpPr>
        <p:spPr>
          <a:xfrm>
            <a:off x="1266825" y="727075"/>
            <a:ext cx="4783138" cy="3586163"/>
          </a:xfrm>
          <a:ln/>
        </p:spPr>
      </p:sp>
      <p:sp>
        <p:nvSpPr>
          <p:cNvPr id="73732" name="Rectangle 3"/>
          <p:cNvSpPr>
            <a:spLocks noGrp="1" noChangeArrowheads="1"/>
          </p:cNvSpPr>
          <p:nvPr>
            <p:ph type="body" idx="1"/>
          </p:nvPr>
        </p:nvSpPr>
        <p:spPr>
          <a:xfrm>
            <a:off x="730867" y="4560332"/>
            <a:ext cx="5853469"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b="1" i="1" smtClean="0"/>
              <a:t>This is the actual slide shown to members of high-risk families in genetic counseling sessions at the high-risk cancer clinics at the Huntsman Cancer Institute.</a:t>
            </a:r>
          </a:p>
          <a:p>
            <a:pPr>
              <a:lnSpc>
                <a:spcPct val="80000"/>
              </a:lnSpc>
            </a:pPr>
            <a:endParaRPr lang="en-US" b="1" i="1" smtClean="0"/>
          </a:p>
          <a:p>
            <a:pPr>
              <a:lnSpc>
                <a:spcPct val="80000"/>
              </a:lnSpc>
            </a:pPr>
            <a:r>
              <a:rPr lang="en-US" b="1" i="1" smtClean="0"/>
              <a:t>CDKN2A/p16</a:t>
            </a:r>
            <a:r>
              <a:rPr lang="en-US" b="1" smtClean="0"/>
              <a:t>, a tumor suppressor that regulates cell cycle and senescence</a:t>
            </a:r>
            <a:r>
              <a:rPr lang="en-US" smtClean="0"/>
              <a:t> </a:t>
            </a:r>
            <a:endParaRPr lang="en-US" sz="900" b="1">
              <a:latin typeface="Times New Roman" pitchFamily="18" charset="0"/>
            </a:endParaRPr>
          </a:p>
          <a:p>
            <a:pPr>
              <a:lnSpc>
                <a:spcPct val="80000"/>
              </a:lnSpc>
            </a:pPr>
            <a:endParaRPr lang="en-US" sz="900" b="1">
              <a:latin typeface="Times New Roman" pitchFamily="18" charset="0"/>
            </a:endParaRPr>
          </a:p>
          <a:p>
            <a:pPr>
              <a:lnSpc>
                <a:spcPct val="80000"/>
              </a:lnSpc>
            </a:pPr>
            <a:r>
              <a:rPr lang="en-US" sz="900" b="1">
                <a:latin typeface="Times New Roman" pitchFamily="18" charset="0"/>
              </a:rPr>
              <a:t>Risk of Melanoma in </a:t>
            </a:r>
            <a:r>
              <a:rPr lang="en-US" sz="900" b="1" i="1">
                <a:latin typeface="Times New Roman" pitchFamily="18" charset="0"/>
              </a:rPr>
              <a:t>p16</a:t>
            </a:r>
            <a:r>
              <a:rPr lang="en-US" sz="900" b="1">
                <a:latin typeface="Times New Roman" pitchFamily="18" charset="0"/>
              </a:rPr>
              <a:t> Mutation Carriers</a:t>
            </a:r>
          </a:p>
          <a:p>
            <a:pPr>
              <a:lnSpc>
                <a:spcPct val="80000"/>
              </a:lnSpc>
            </a:pPr>
            <a:endParaRPr lang="en-US" sz="900" b="1">
              <a:latin typeface="Times New Roman" pitchFamily="18" charset="0"/>
            </a:endParaRPr>
          </a:p>
          <a:p>
            <a:pPr eaLnBrk="1" hangingPunct="1">
              <a:lnSpc>
                <a:spcPct val="80000"/>
              </a:lnSpc>
            </a:pPr>
            <a:r>
              <a:rPr lang="en-US" sz="900"/>
              <a:t>the people most at risk for melanoma are p16 carriers and other members of melanoma-prone families</a:t>
            </a:r>
          </a:p>
          <a:p>
            <a:pPr eaLnBrk="1" hangingPunct="1">
              <a:lnSpc>
                <a:spcPct val="80000"/>
              </a:lnSpc>
            </a:pPr>
            <a:endParaRPr lang="en-US" sz="900"/>
          </a:p>
          <a:p>
            <a:pPr eaLnBrk="1" hangingPunct="1">
              <a:lnSpc>
                <a:spcPct val="80000"/>
              </a:lnSpc>
            </a:pPr>
            <a:r>
              <a:rPr lang="en-US" sz="900"/>
              <a:t>participants in the study were members of the original Utah pedigrees whose tissue samples were used up to identify the genetic bases of familial melanoma</a:t>
            </a:r>
          </a:p>
          <a:p>
            <a:pPr eaLnBrk="1" hangingPunct="1">
              <a:lnSpc>
                <a:spcPct val="80000"/>
              </a:lnSpc>
            </a:pPr>
            <a:endParaRPr lang="en-US" sz="900"/>
          </a:p>
          <a:p>
            <a:pPr>
              <a:lnSpc>
                <a:spcPct val="80000"/>
              </a:lnSpc>
            </a:pPr>
            <a:r>
              <a:rPr lang="en-US" sz="900" b="1">
                <a:latin typeface="Times New Roman" pitchFamily="18" charset="0"/>
              </a:rPr>
              <a:t>this is the information they are shown in the actual genetic counseling session.</a:t>
            </a:r>
          </a:p>
          <a:p>
            <a:pPr>
              <a:lnSpc>
                <a:spcPct val="80000"/>
              </a:lnSpc>
            </a:pPr>
            <a:endParaRPr lang="en-US" sz="900" b="1">
              <a:latin typeface="Times New Roman" pitchFamily="18" charset="0"/>
            </a:endParaRPr>
          </a:p>
          <a:p>
            <a:pPr>
              <a:lnSpc>
                <a:spcPct val="80000"/>
              </a:lnSpc>
            </a:pPr>
            <a:r>
              <a:rPr lang="en-US" sz="900">
                <a:latin typeface="Times New Roman" pitchFamily="18" charset="0"/>
              </a:rPr>
              <a:t>     The risk of developing melanoma is 1% by age 80 in the general population.  In contrast, the risk of developing melanoma by age 80 in the United States increases to 76% in individuals with a documented </a:t>
            </a:r>
            <a:r>
              <a:rPr lang="en-US" sz="900" i="1">
                <a:latin typeface="Times New Roman" pitchFamily="18" charset="0"/>
              </a:rPr>
              <a:t>p16 </a:t>
            </a:r>
            <a:r>
              <a:rPr lang="en-US" sz="900">
                <a:latin typeface="Times New Roman" pitchFamily="18" charset="0"/>
              </a:rPr>
              <a:t>mutation.  </a:t>
            </a:r>
          </a:p>
          <a:p>
            <a:pPr>
              <a:lnSpc>
                <a:spcPct val="80000"/>
              </a:lnSpc>
            </a:pPr>
            <a:r>
              <a:rPr lang="en-US" sz="900">
                <a:latin typeface="Times New Roman" pitchFamily="18" charset="0"/>
              </a:rPr>
              <a:t>     In addition, individuals who carry </a:t>
            </a:r>
            <a:r>
              <a:rPr lang="en-US" sz="900" i="1">
                <a:latin typeface="Times New Roman" pitchFamily="18" charset="0"/>
              </a:rPr>
              <a:t>p16</a:t>
            </a:r>
            <a:r>
              <a:rPr lang="en-US" sz="900">
                <a:latin typeface="Times New Roman" pitchFamily="18" charset="0"/>
              </a:rPr>
              <a:t> germline mutations have a greatly increased risk of developing multiple primary melanomas (MPMs).  Up to 15% of individuals with MPM have </a:t>
            </a:r>
            <a:r>
              <a:rPr lang="en-US" sz="900" i="1">
                <a:latin typeface="Times New Roman" pitchFamily="18" charset="0"/>
              </a:rPr>
              <a:t>p16 </a:t>
            </a:r>
            <a:r>
              <a:rPr lang="en-US" sz="900">
                <a:latin typeface="Times New Roman" pitchFamily="18" charset="0"/>
              </a:rPr>
              <a:t>mutations. </a:t>
            </a:r>
          </a:p>
          <a:p>
            <a:pPr>
              <a:lnSpc>
                <a:spcPct val="80000"/>
              </a:lnSpc>
            </a:pPr>
            <a:endParaRPr lang="en-US" sz="900">
              <a:latin typeface="Times New Roman" pitchFamily="18" charset="0"/>
            </a:endParaRPr>
          </a:p>
          <a:p>
            <a:pPr eaLnBrk="1" hangingPunct="1">
              <a:lnSpc>
                <a:spcPct val="80000"/>
              </a:lnSpc>
            </a:pPr>
            <a:r>
              <a:rPr lang="en-US" sz="900"/>
              <a:t>11-17% risk of pancreatic cancer</a:t>
            </a:r>
          </a:p>
          <a:p>
            <a:pPr eaLnBrk="1" hangingPunct="1">
              <a:lnSpc>
                <a:spcPct val="80000"/>
              </a:lnSpc>
            </a:pPr>
            <a:endParaRPr lang="en-US" sz="900"/>
          </a:p>
          <a:p>
            <a:pPr eaLnBrk="1" hangingPunct="1">
              <a:lnSpc>
                <a:spcPct val="80000"/>
              </a:lnSpc>
            </a:pPr>
            <a:r>
              <a:rPr lang="en-US" sz="900"/>
              <a:t>Finally, for a subset of participants who test positive for the p16 mutation, their particular genetic mutation (name*) is highly suspected to carry an additional risk for pancreatic cancer, a particularly aggressive cancer (refs *).  This additional risk was unknown to participants in our study prior to genetic test reporting and counseling.</a:t>
            </a:r>
          </a:p>
          <a:p>
            <a:pPr eaLnBrk="1" hangingPunct="1">
              <a:lnSpc>
                <a:spcPct val="80000"/>
              </a:lnSpc>
            </a:pPr>
            <a:endParaRPr lang="en-US" sz="900"/>
          </a:p>
          <a:p>
            <a:pPr>
              <a:lnSpc>
                <a:spcPct val="80000"/>
              </a:lnSpc>
            </a:pPr>
            <a:endParaRPr lang="en-US" sz="900">
              <a:latin typeface="Times New Roman" pitchFamily="18" charset="0"/>
            </a:endParaRPr>
          </a:p>
          <a:p>
            <a:pPr>
              <a:lnSpc>
                <a:spcPct val="80000"/>
              </a:lnSpc>
            </a:pPr>
            <a:r>
              <a:rPr lang="en-US" sz="900" b="1">
                <a:latin typeface="Times New Roman" pitchFamily="18" charset="0"/>
              </a:rPr>
              <a:t>References:</a:t>
            </a:r>
          </a:p>
          <a:p>
            <a:pPr>
              <a:lnSpc>
                <a:spcPct val="80000"/>
              </a:lnSpc>
            </a:pPr>
            <a:endParaRPr lang="en-US" sz="900" b="1">
              <a:latin typeface="Times New Roman" pitchFamily="18" charset="0"/>
            </a:endParaRPr>
          </a:p>
          <a:p>
            <a:pPr>
              <a:lnSpc>
                <a:spcPct val="80000"/>
              </a:lnSpc>
            </a:pPr>
            <a:r>
              <a:rPr lang="en-US" sz="900">
                <a:latin typeface="Times New Roman" pitchFamily="18" charset="0"/>
              </a:rPr>
              <a:t>Bishop DT, Demenais F, Goldstein AM, et al. Geographical variation in the penetrance of CDKN2A mutations for melanoma. </a:t>
            </a:r>
            <a:r>
              <a:rPr lang="en-US" sz="900" i="1">
                <a:latin typeface="Times New Roman" pitchFamily="18" charset="0"/>
              </a:rPr>
              <a:t>J Natl Cancer Inst</a:t>
            </a:r>
            <a:r>
              <a:rPr lang="en-US" sz="900">
                <a:latin typeface="Times New Roman" pitchFamily="18" charset="0"/>
              </a:rPr>
              <a:t>. 2002;94:894-903.</a:t>
            </a:r>
          </a:p>
          <a:p>
            <a:pPr>
              <a:lnSpc>
                <a:spcPct val="80000"/>
              </a:lnSpc>
            </a:pPr>
            <a:r>
              <a:rPr lang="en-US" sz="900">
                <a:latin typeface="Times New Roman" pitchFamily="18" charset="0"/>
              </a:rPr>
              <a:t>Monzon J, Liu L Brill H, et al. CDKN2A mutations in multiple primary melanomas. </a:t>
            </a:r>
            <a:r>
              <a:rPr lang="en-US" sz="900" i="1">
                <a:latin typeface="Times New Roman" pitchFamily="18" charset="0"/>
              </a:rPr>
              <a:t>N Engl J Med</a:t>
            </a:r>
            <a:r>
              <a:rPr lang="en-US" sz="900">
                <a:latin typeface="Times New Roman" pitchFamily="18" charset="0"/>
              </a:rPr>
              <a:t>. 1998;338:879-87.</a:t>
            </a:r>
          </a:p>
          <a:p>
            <a:pPr>
              <a:lnSpc>
                <a:spcPct val="80000"/>
              </a:lnSpc>
            </a:pPr>
            <a:r>
              <a:rPr lang="en-US" sz="900">
                <a:latin typeface="Times New Roman" pitchFamily="18" charset="0"/>
              </a:rPr>
              <a:t>Ries LAG, Eisner MP, Kosary CL, et al (eds). SEER Cancer Statistics Review, 1973-1999, National Cancer Institute. Bethesda, MD. Available at: http://seer.cancer.gov/csr/1973_1999/. Accessed March 9, 2003.</a:t>
            </a:r>
          </a:p>
          <a:p>
            <a:pPr>
              <a:lnSpc>
                <a:spcPct val="80000"/>
              </a:lnSpc>
            </a:pPr>
            <a:endParaRPr lang="en-US" sz="900">
              <a:latin typeface="Times New Roman" pitchFamily="18" charset="0"/>
            </a:endParaRPr>
          </a:p>
          <a:p>
            <a:pPr>
              <a:lnSpc>
                <a:spcPct val="80000"/>
              </a:lnSpc>
            </a:pPr>
            <a:endParaRPr lang="en-US" sz="900"/>
          </a:p>
        </p:txBody>
      </p:sp>
    </p:spTree>
    <p:extLst>
      <p:ext uri="{BB962C8B-B14F-4D97-AF65-F5344CB8AC3E}">
        <p14:creationId xmlns:p14="http://schemas.microsoft.com/office/powerpoint/2010/main" val="317723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dirty="0" smtClean="0"/>
              <a:t>*Need to figure out whether this slide should be how health behaviors differ from each other, as a way of discussing different health conditions, or more focused on how prevention and screening behaviors likely differ.</a:t>
            </a:r>
          </a:p>
          <a:p>
            <a:endParaRPr lang="en-US" dirty="0" smtClean="0"/>
          </a:p>
          <a:p>
            <a:r>
              <a:rPr lang="en-US" dirty="0" smtClean="0"/>
              <a:t>Social factors – is the behavior stigmatized, valued, shared?</a:t>
            </a:r>
          </a:p>
          <a:p>
            <a:endParaRPr lang="en-US" dirty="0" smtClean="0"/>
          </a:p>
          <a:p>
            <a:r>
              <a:rPr lang="en-US" dirty="0" smtClean="0"/>
              <a:t>Further, SSEs are free and noninvasive, quite different from other forms of screening.</a:t>
            </a:r>
          </a:p>
          <a:p>
            <a:r>
              <a:rPr lang="en-US" dirty="0" smtClean="0"/>
              <a:t>*No appointment needed – maybe that is the problem.</a:t>
            </a:r>
            <a:r>
              <a:rPr lang="en-US" baseline="0" dirty="0" smtClean="0"/>
              <a:t>  Y</a:t>
            </a:r>
            <a:r>
              <a:rPr lang="en-US" dirty="0" smtClean="0"/>
              <a:t>ou can do it later, and you will feel absolutely fine.</a:t>
            </a:r>
          </a:p>
          <a:p>
            <a:endParaRPr lang="en-US" dirty="0" smtClean="0"/>
          </a:p>
          <a:p>
            <a:r>
              <a:rPr lang="en-US" dirty="0" smtClean="0"/>
              <a:t>*The whole point of predictive genetic testing is to get people to behave/adhere as though they have the disease if doing so would be useful*</a:t>
            </a:r>
          </a:p>
          <a:p>
            <a:endParaRPr lang="en-US" dirty="0" smtClean="0"/>
          </a:p>
          <a:p>
            <a:r>
              <a:rPr lang="en-US" dirty="0" smtClean="0"/>
              <a:t>This is the 5 year survival rate</a:t>
            </a:r>
          </a:p>
          <a:p>
            <a:r>
              <a:rPr lang="en-US" sz="1400" dirty="0" smtClean="0"/>
              <a:t>*Melanoma prevention affords an opportunity to study adherence to multiple behaviors within the same person and same family*</a:t>
            </a:r>
          </a:p>
          <a:p>
            <a:endParaRPr lang="en-US" sz="1400" dirty="0" smtClean="0"/>
          </a:p>
          <a:p>
            <a:pPr eaLnBrk="1" hangingPunct="1"/>
            <a:r>
              <a:rPr lang="en-US" dirty="0" smtClean="0"/>
              <a:t>Benefits of adherence</a:t>
            </a:r>
          </a:p>
          <a:p>
            <a:pPr lvl="1" eaLnBrk="1" hangingPunct="1"/>
            <a:r>
              <a:rPr lang="en-US" dirty="0" smtClean="0"/>
              <a:t>Immediate versus delayed</a:t>
            </a:r>
          </a:p>
          <a:p>
            <a:pPr lvl="1" eaLnBrk="1" hangingPunct="1"/>
            <a:endParaRPr lang="en-US" dirty="0" smtClean="0"/>
          </a:p>
          <a:p>
            <a:pPr lvl="1" eaLnBrk="1" hangingPunct="1"/>
            <a:r>
              <a:rPr lang="en-US" dirty="0" smtClean="0"/>
              <a:t>If you don’t perform a monthly skin exam, you are fine, and you stay fine.</a:t>
            </a:r>
          </a:p>
          <a:p>
            <a:pPr lvl="1" eaLnBrk="1" hangingPunct="1"/>
            <a:r>
              <a:rPr lang="en-US" dirty="0" smtClean="0"/>
              <a:t>If you don’t adhere to photoprotection, you might get sunburn, or you might sport an attractive tan – the consequences are far removed.</a:t>
            </a:r>
          </a:p>
          <a:p>
            <a:endParaRPr lang="en-US" sz="1400" dirty="0"/>
          </a:p>
          <a:p>
            <a:r>
              <a:rPr lang="en-US" dirty="0" smtClean="0"/>
              <a:t>*The importance of studying people at extremely elevated risk for illness but who are not going to have no symptoms and to actually would be just fine for a long time*</a:t>
            </a:r>
          </a:p>
          <a:p>
            <a:endParaRPr lang="en-US" dirty="0" smtClean="0"/>
          </a:p>
          <a:p>
            <a:endParaRPr lang="en-US" dirty="0" smtClean="0"/>
          </a:p>
          <a:p>
            <a:pPr eaLnBrk="1" hangingPunct="1"/>
            <a:r>
              <a:rPr lang="en-US" dirty="0" smtClean="0"/>
              <a:t>Signs &amp; symptoms (or lack thereof) from poor adherence</a:t>
            </a:r>
          </a:p>
          <a:p>
            <a:pPr lvl="1" eaLnBrk="1" hangingPunct="1"/>
            <a:r>
              <a:rPr lang="en-US" dirty="0" smtClean="0"/>
              <a:t>Not immediate, sunburn, tan</a:t>
            </a:r>
          </a:p>
          <a:p>
            <a:pPr lvl="1" eaLnBrk="1" hangingPunct="1"/>
            <a:r>
              <a:rPr lang="en-US" dirty="0" smtClean="0"/>
              <a:t>Notion of cumulative damage</a:t>
            </a:r>
          </a:p>
          <a:p>
            <a:endParaRPr lang="en-US" dirty="0" smtClean="0"/>
          </a:p>
          <a:p>
            <a:r>
              <a:rPr lang="en-US" dirty="0" smtClean="0"/>
              <a:t>*Maybe there are beliefs about the time in one’s life at which you need to spend a lot of time worrying about your health – it’s typically not ages 16 to 30, maybe we should be marveling at the good adherence among people in their early thirties.*</a:t>
            </a:r>
          </a:p>
          <a:p>
            <a:endParaRPr lang="en-US" dirty="0" smtClean="0"/>
          </a:p>
          <a:p>
            <a:r>
              <a:rPr lang="en-US" dirty="0" smtClean="0"/>
              <a:t>*What are people’s beliefs about whether damage is reversible – smoking, tanning, we can always lose weight, but what about heart disease?*</a:t>
            </a:r>
          </a:p>
        </p:txBody>
      </p:sp>
    </p:spTree>
    <p:extLst>
      <p:ext uri="{BB962C8B-B14F-4D97-AF65-F5344CB8AC3E}">
        <p14:creationId xmlns:p14="http://schemas.microsoft.com/office/powerpoint/2010/main" val="368621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6713F683-1377-40D2-83B2-CEDBED077B4D}"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241300" indent="-241300" eaLnBrk="1" hangingPunct="1"/>
            <a:r>
              <a:rPr lang="en-US" altLang="en-US" smtClean="0"/>
              <a:t>Weinstein (1988) points out that precaution adoption is broader than health – it applies to occupational safety, natural hazards preparedness, and crime prevention, as well as to health promotion.</a:t>
            </a:r>
          </a:p>
          <a:p>
            <a:pPr marL="241300" indent="-241300" eaLnBrk="1" hangingPunct="1"/>
            <a:r>
              <a:rPr lang="en-US" altLang="en-US" smtClean="0"/>
              <a:t>*applicability to climate change?*</a:t>
            </a:r>
          </a:p>
          <a:p>
            <a:pPr marL="241300" indent="-241300" eaLnBrk="1" hangingPunct="1"/>
            <a:endParaRPr lang="en-US" altLang="en-US" smtClean="0"/>
          </a:p>
          <a:p>
            <a:pPr marL="241300" indent="-241300" eaLnBrk="1" hangingPunct="1">
              <a:buFontTx/>
              <a:buAutoNum type="arabicPeriod"/>
            </a:pPr>
            <a:r>
              <a:rPr lang="en-US" altLang="en-US" smtClean="0"/>
              <a:t>Switching from an authoritative toothpaste to Florida in toothpaste; giving acetaminophen rather than aspirin to a child with the flu to reduce the risk of Reye’s syndrome</a:t>
            </a:r>
          </a:p>
          <a:p>
            <a:pPr marL="241300" indent="-241300" eaLnBrk="1" hangingPunct="1">
              <a:buFontTx/>
              <a:buAutoNum type="arabicPeriod"/>
            </a:pPr>
            <a:r>
              <a:rPr lang="en-US" altLang="en-US" smtClean="0"/>
              <a:t>obtaining a vaccination or installing a smoke detector – short-term efforts , some cause immediate benefits.</a:t>
            </a:r>
          </a:p>
          <a:p>
            <a:pPr marL="241300" indent="-241300" eaLnBrk="1" hangingPunct="1">
              <a:buFontTx/>
              <a:buAutoNum type="arabicPeriod"/>
            </a:pPr>
            <a:r>
              <a:rPr lang="en-US" altLang="en-US" smtClean="0"/>
              <a:t>use of dental floss and automobile seatbelts</a:t>
            </a:r>
          </a:p>
          <a:p>
            <a:pPr marL="241300" indent="-241300" eaLnBrk="1" hangingPunct="1">
              <a:buFontTx/>
              <a:buAutoNum type="arabicPeriod"/>
            </a:pPr>
            <a:r>
              <a:rPr lang="en-US" altLang="en-US" smtClean="0"/>
              <a:t>lifestyle modifications like dietary change in smoking cessation – beneficial in the long run, but costly for a considerable period of time</a:t>
            </a:r>
          </a:p>
        </p:txBody>
      </p:sp>
    </p:spTree>
    <p:extLst>
      <p:ext uri="{BB962C8B-B14F-4D97-AF65-F5344CB8AC3E}">
        <p14:creationId xmlns:p14="http://schemas.microsoft.com/office/powerpoint/2010/main" val="285470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5EE46CB3-C589-4EB7-A6D5-BCD1F8784390}"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51000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All participants have 3 1</a:t>
            </a:r>
            <a:r>
              <a:rPr lang="en-US" baseline="30000" dirty="0" smtClean="0"/>
              <a:t>st</a:t>
            </a:r>
            <a:r>
              <a:rPr lang="en-US" dirty="0" smtClean="0"/>
              <a:t>- or 2</a:t>
            </a:r>
            <a:r>
              <a:rPr lang="en-US" baseline="30000" dirty="0" smtClean="0"/>
              <a:t>nd</a:t>
            </a:r>
            <a:r>
              <a:rPr lang="en-US" dirty="0" smtClean="0"/>
              <a:t>-degree relatives with melanoma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Lifetime percent risk estimates are 60% and up on average</a:t>
            </a:r>
          </a:p>
          <a:p>
            <a:endParaRPr lang="en-US" dirty="0" smtClean="0"/>
          </a:p>
          <a:p>
            <a:r>
              <a:rPr lang="en-US" dirty="0" smtClean="0"/>
              <a:t>At baseline, .295***</a:t>
            </a:r>
            <a:endParaRPr lang="en-US" sz="1400" dirty="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91026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083">
              <a:defRPr sz="3800">
                <a:solidFill>
                  <a:srgbClr val="000000"/>
                </a:solidFill>
                <a:latin typeface="Arial" charset="0"/>
                <a:cs typeface="Arial" charset="0"/>
              </a:defRPr>
            </a:lvl1pPr>
            <a:lvl2pPr marL="769036" indent="-295783" defTabSz="976083">
              <a:defRPr sz="3800">
                <a:solidFill>
                  <a:srgbClr val="000000"/>
                </a:solidFill>
                <a:latin typeface="Arial" charset="0"/>
                <a:cs typeface="Arial" charset="0"/>
              </a:defRPr>
            </a:lvl2pPr>
            <a:lvl3pPr marL="1183131" indent="-236626" defTabSz="976083">
              <a:defRPr sz="3800">
                <a:solidFill>
                  <a:srgbClr val="000000"/>
                </a:solidFill>
                <a:latin typeface="Arial" charset="0"/>
                <a:cs typeface="Arial" charset="0"/>
              </a:defRPr>
            </a:lvl3pPr>
            <a:lvl4pPr marL="1656383" indent="-236626" defTabSz="976083">
              <a:defRPr sz="3800">
                <a:solidFill>
                  <a:srgbClr val="000000"/>
                </a:solidFill>
                <a:latin typeface="Arial" charset="0"/>
                <a:cs typeface="Arial" charset="0"/>
              </a:defRPr>
            </a:lvl4pPr>
            <a:lvl5pPr marL="2129636" indent="-236626" defTabSz="976083">
              <a:defRPr sz="3800">
                <a:solidFill>
                  <a:srgbClr val="000000"/>
                </a:solidFill>
                <a:latin typeface="Arial" charset="0"/>
                <a:cs typeface="Arial" charset="0"/>
              </a:defRPr>
            </a:lvl5pPr>
            <a:lvl6pPr marL="2602889" indent="-236626" algn="ctr" defTabSz="976083" eaLnBrk="0" fontAlgn="base" hangingPunct="0">
              <a:spcBef>
                <a:spcPct val="0"/>
              </a:spcBef>
              <a:spcAft>
                <a:spcPct val="0"/>
              </a:spcAft>
              <a:defRPr sz="3800">
                <a:solidFill>
                  <a:srgbClr val="000000"/>
                </a:solidFill>
                <a:latin typeface="Arial" charset="0"/>
                <a:cs typeface="Arial" charset="0"/>
              </a:defRPr>
            </a:lvl6pPr>
            <a:lvl7pPr marL="3076140" indent="-236626" algn="ctr" defTabSz="976083" eaLnBrk="0" fontAlgn="base" hangingPunct="0">
              <a:spcBef>
                <a:spcPct val="0"/>
              </a:spcBef>
              <a:spcAft>
                <a:spcPct val="0"/>
              </a:spcAft>
              <a:defRPr sz="3800">
                <a:solidFill>
                  <a:srgbClr val="000000"/>
                </a:solidFill>
                <a:latin typeface="Arial" charset="0"/>
                <a:cs typeface="Arial" charset="0"/>
              </a:defRPr>
            </a:lvl7pPr>
            <a:lvl8pPr marL="3549393" indent="-236626" algn="ctr" defTabSz="976083" eaLnBrk="0" fontAlgn="base" hangingPunct="0">
              <a:spcBef>
                <a:spcPct val="0"/>
              </a:spcBef>
              <a:spcAft>
                <a:spcPct val="0"/>
              </a:spcAft>
              <a:defRPr sz="3800">
                <a:solidFill>
                  <a:srgbClr val="000000"/>
                </a:solidFill>
                <a:latin typeface="Arial" charset="0"/>
                <a:cs typeface="Arial" charset="0"/>
              </a:defRPr>
            </a:lvl8pPr>
            <a:lvl9pPr marL="4022645" indent="-236626" algn="ctr" defTabSz="976083" eaLnBrk="0" fontAlgn="base" hangingPunct="0">
              <a:spcBef>
                <a:spcPct val="0"/>
              </a:spcBef>
              <a:spcAft>
                <a:spcPct val="0"/>
              </a:spcAft>
              <a:defRPr sz="3800">
                <a:solidFill>
                  <a:srgbClr val="000000"/>
                </a:solidFill>
                <a:latin typeface="Arial" charset="0"/>
                <a:cs typeface="Arial" charset="0"/>
              </a:defRPr>
            </a:lvl9pPr>
          </a:lstStyle>
          <a:p>
            <a:pPr marL="0" marR="0" lvl="0" indent="0" algn="r" defTabSz="976083" rtl="0" eaLnBrk="0" fontAlgn="base" latinLnBrk="0" hangingPunct="0">
              <a:lnSpc>
                <a:spcPct val="100000"/>
              </a:lnSpc>
              <a:spcBef>
                <a:spcPct val="0"/>
              </a:spcBef>
              <a:spcAft>
                <a:spcPct val="0"/>
              </a:spcAft>
              <a:buClrTx/>
              <a:buSzTx/>
              <a:buFontTx/>
              <a:buNone/>
              <a:tabLst/>
              <a:defRPr/>
            </a:pPr>
            <a:fld id="{A6F51EF8-D34D-4F5E-9C1F-866217B75598}" type="slidenum">
              <a:rPr kumimoji="0" 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76083" rtl="0" eaLnBrk="0" fontAlgn="base" latinLnBrk="0" hangingPunct="0">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59" name="Rectangle 2"/>
          <p:cNvSpPr>
            <a:spLocks noGrp="1" noRot="1" noChangeAspect="1" noChangeArrowheads="1" noTextEdit="1"/>
          </p:cNvSpPr>
          <p:nvPr>
            <p:ph type="sldImg"/>
          </p:nvPr>
        </p:nvSpPr>
        <p:spPr>
          <a:xfrm>
            <a:off x="1257300" y="720725"/>
            <a:ext cx="4802188" cy="3600450"/>
          </a:xfrm>
          <a:ln/>
        </p:spPr>
      </p:sp>
      <p:sp>
        <p:nvSpPr>
          <p:cNvPr id="70660" name="Rectangle 3"/>
          <p:cNvSpPr>
            <a:spLocks noGrp="1" noChangeArrowheads="1"/>
          </p:cNvSpPr>
          <p:nvPr>
            <p:ph type="body" idx="1"/>
          </p:nvPr>
        </p:nvSpPr>
        <p:spPr>
          <a:xfrm>
            <a:off x="732502" y="4560332"/>
            <a:ext cx="5850198" cy="43200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*Percentages rounded</a:t>
            </a:r>
          </a:p>
          <a:p>
            <a:endParaRPr lang="en-US" dirty="0" smtClean="0"/>
          </a:p>
          <a:p>
            <a:r>
              <a:rPr lang="en-US" dirty="0" smtClean="0"/>
              <a:t>Need to define age groups – 16-30, 31-69</a:t>
            </a:r>
          </a:p>
          <a:p>
            <a:r>
              <a:rPr lang="en-US" dirty="0" smtClean="0"/>
              <a:t>Also that adherent in this metric = a 4 or 5 on stages of change for the behavior</a:t>
            </a:r>
          </a:p>
          <a:p>
            <a:r>
              <a:rPr lang="en-US" dirty="0" smtClean="0"/>
              <a:t>Nonadherent = values of 1-3 (not intending to intending to in the next month)</a:t>
            </a:r>
          </a:p>
          <a:p>
            <a:endParaRPr lang="en-US" dirty="0" smtClean="0"/>
          </a:p>
          <a:p>
            <a:r>
              <a:rPr lang="en-US" dirty="0" smtClean="0"/>
              <a:t>Figure out what the overall spread is, stratified by age:</a:t>
            </a:r>
          </a:p>
          <a:p>
            <a:r>
              <a:rPr lang="en-US" dirty="0" smtClean="0"/>
              <a:t>Does age stratification make a difference at baseline?</a:t>
            </a:r>
          </a:p>
          <a:p>
            <a:endParaRPr lang="en-US" dirty="0" smtClean="0"/>
          </a:p>
          <a:p>
            <a:r>
              <a:rPr lang="en-US" dirty="0" smtClean="0"/>
              <a:t>*Point out that this is similar to the rate of about one third of these family members being highly adherent to protection and screening in our 1</a:t>
            </a:r>
            <a:r>
              <a:rPr lang="en-US" baseline="30000" dirty="0" smtClean="0"/>
              <a:t>st</a:t>
            </a:r>
            <a:r>
              <a:rPr lang="en-US" dirty="0" smtClean="0"/>
              <a:t> study of more than 60 family members,</a:t>
            </a:r>
            <a:r>
              <a:rPr lang="en-US" baseline="0" dirty="0" smtClean="0"/>
              <a:t> but that included people with a history of one or more melanomas, </a:t>
            </a:r>
            <a:r>
              <a:rPr lang="en-US" baseline="0" dirty="0" err="1" smtClean="0"/>
              <a:t>tho</a:t>
            </a:r>
            <a:r>
              <a:rPr lang="en-US" baseline="0" dirty="0" smtClean="0"/>
              <a:t> we saw the same pattern among unaffected family members.</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4021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3124200"/>
            <a:ext cx="7772400" cy="109538"/>
          </a:xfrm>
          <a:custGeom>
            <a:avLst/>
            <a:gdLst>
              <a:gd name="T0" fmla="*/ 0 w 1000"/>
              <a:gd name="T1" fmla="*/ 0 h 1000"/>
              <a:gd name="T2" fmla="*/ 2147483647 w 1000"/>
              <a:gd name="T3" fmla="*/ 0 h 1000"/>
              <a:gd name="T4" fmla="*/ 2147483647 w 1000"/>
              <a:gd name="T5" fmla="*/ 1314299689 h 1000"/>
              <a:gd name="T6" fmla="*/ 0 w 1000"/>
              <a:gd name="T7" fmla="*/ 1314299689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49186" name="Rectangle 2"/>
          <p:cNvSpPr>
            <a:spLocks noGrp="1" noChangeArrowheads="1"/>
          </p:cNvSpPr>
          <p:nvPr>
            <p:ph type="ctrTitle"/>
          </p:nvPr>
        </p:nvSpPr>
        <p:spPr>
          <a:xfrm>
            <a:off x="685800" y="1600200"/>
            <a:ext cx="7772400" cy="1371600"/>
          </a:xfrm>
        </p:spPr>
        <p:txBody>
          <a:bodyPr/>
          <a:lstStyle>
            <a:lvl1pPr>
              <a:defRPr sz="3800"/>
            </a:lvl1pPr>
          </a:lstStyle>
          <a:p>
            <a:pPr lvl="0"/>
            <a:r>
              <a:rPr lang="en-US" noProof="0" smtClean="0"/>
              <a:t>Click to edit Master title style</a:t>
            </a:r>
          </a:p>
        </p:txBody>
      </p:sp>
      <p:sp>
        <p:nvSpPr>
          <p:cNvPr id="349187" name="Rectangle 3"/>
          <p:cNvSpPr>
            <a:spLocks noGrp="1" noChangeArrowheads="1"/>
          </p:cNvSpPr>
          <p:nvPr>
            <p:ph type="subTitle" idx="1"/>
          </p:nvPr>
        </p:nvSpPr>
        <p:spPr>
          <a:xfrm>
            <a:off x="1447800" y="3429000"/>
            <a:ext cx="7010400" cy="1600200"/>
          </a:xfrm>
        </p:spPr>
        <p:txBody>
          <a:bodyPr/>
          <a:lstStyle>
            <a:lvl1pPr marL="0" indent="0">
              <a:buFontTx/>
              <a:buNone/>
              <a:defRPr sz="2200"/>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2C842BAD-D295-478D-89F8-8309EAA72FA3}" type="datetime1">
              <a:rPr lang="en-US"/>
              <a:pPr>
                <a:defRPr/>
              </a:pPr>
              <a:t>11/15/2016</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mn-lt"/>
              </a:defRPr>
            </a:lvl1pPr>
          </a:lstStyle>
          <a:p>
            <a:pPr>
              <a:defRPr/>
            </a:pPr>
            <a:fld id="{C2BCD38D-CD07-4D23-8625-FFB0282F3D23}" type="slidenum">
              <a:rPr lang="en-US"/>
              <a:pPr>
                <a:defRPr/>
              </a:pPr>
              <a:t>‹#›</a:t>
            </a:fld>
            <a:endParaRPr lang="en-US"/>
          </a:p>
        </p:txBody>
      </p:sp>
    </p:spTree>
    <p:extLst>
      <p:ext uri="{BB962C8B-B14F-4D97-AF65-F5344CB8AC3E}">
        <p14:creationId xmlns:p14="http://schemas.microsoft.com/office/powerpoint/2010/main" val="224421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882E6491-3A0F-4538-BAAD-96F402FCA373}"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453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92BA8801-311A-430D-AFB9-E1F572E968F7}"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862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E9F264B8-62CE-4DBE-BE80-6CBF580A136D}" type="datetime1">
              <a:rPr lang="en-US"/>
              <a:pPr>
                <a:defRPr/>
              </a:pPr>
              <a:t>11/15/2016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453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4CFD178B-B94C-4790-A278-1F7676524C06}" type="datetime1">
              <a:rPr lang="en-US"/>
              <a:pPr>
                <a:defRPr/>
              </a:pPr>
              <a:t>11/15/2016</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335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2760B33B-584C-467B-B7F1-BFE0EAF70B69}" type="datetime1">
              <a:rPr lang="en-US"/>
              <a:pPr>
                <a:defRPr/>
              </a:pPr>
              <a:t>11/15/2016</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9604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CD455C78-39E7-4A12-AFB3-6140F51D1AA2}" type="datetime1">
              <a:rPr lang="en-US"/>
              <a:pPr>
                <a:defRPr/>
              </a:pPr>
              <a:t>11/15/2016</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6263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9E23DA4-F09F-4483-9E11-C04F4EEA5BC4}" type="datetime1">
              <a:rPr lang="en-US"/>
              <a:pPr>
                <a:defRPr/>
              </a:pPr>
              <a:t>11/15/2016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241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0C0C6FA8-427A-4D2A-A0EA-9F46A5E199A1}" type="datetime1">
              <a:rPr lang="en-US"/>
              <a:pPr>
                <a:defRPr/>
              </a:pPr>
              <a:t>11/15/2016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452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F164DF43-2FA1-4F12-B55F-97421B7E6402}"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992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8F3B0A48-E696-4C84-984B-547A7B12C958}"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5394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EC8051BC-27AC-4945-95C1-7BE34BF8E573}"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9562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5E98BF64-B48B-4D8E-970C-1087CE5B3B7E}"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8949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3124200"/>
            <a:ext cx="7772400" cy="109538"/>
          </a:xfrm>
          <a:custGeom>
            <a:avLst/>
            <a:gdLst>
              <a:gd name="T0" fmla="*/ 0 w 1000"/>
              <a:gd name="T1" fmla="*/ 0 h 1000"/>
              <a:gd name="T2" fmla="*/ 2147483647 w 1000"/>
              <a:gd name="T3" fmla="*/ 0 h 1000"/>
              <a:gd name="T4" fmla="*/ 2147483647 w 1000"/>
              <a:gd name="T5" fmla="*/ 1314299689 h 1000"/>
              <a:gd name="T6" fmla="*/ 0 w 1000"/>
              <a:gd name="T7" fmla="*/ 1314299689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24290" name="Rectangle 2"/>
          <p:cNvSpPr>
            <a:spLocks noGrp="1" noChangeArrowheads="1"/>
          </p:cNvSpPr>
          <p:nvPr>
            <p:ph type="ctrTitle"/>
          </p:nvPr>
        </p:nvSpPr>
        <p:spPr>
          <a:xfrm>
            <a:off x="685800" y="1600200"/>
            <a:ext cx="7772400" cy="1371600"/>
          </a:xfrm>
        </p:spPr>
        <p:txBody>
          <a:bodyPr/>
          <a:lstStyle>
            <a:lvl1pPr>
              <a:defRPr sz="3800"/>
            </a:lvl1pPr>
          </a:lstStyle>
          <a:p>
            <a:pPr lvl="0"/>
            <a:r>
              <a:rPr lang="en-US" noProof="0" smtClean="0"/>
              <a:t>Click to edit Master title style</a:t>
            </a:r>
          </a:p>
        </p:txBody>
      </p:sp>
      <p:sp>
        <p:nvSpPr>
          <p:cNvPr id="524291" name="Rectangle 3"/>
          <p:cNvSpPr>
            <a:spLocks noGrp="1" noChangeArrowheads="1"/>
          </p:cNvSpPr>
          <p:nvPr>
            <p:ph type="subTitle" idx="1"/>
          </p:nvPr>
        </p:nvSpPr>
        <p:spPr>
          <a:xfrm>
            <a:off x="1447800" y="3429000"/>
            <a:ext cx="7010400" cy="1600200"/>
          </a:xfrm>
        </p:spPr>
        <p:txBody>
          <a:bodyPr/>
          <a:lstStyle>
            <a:lvl1pPr marL="0" indent="0">
              <a:buFontTx/>
              <a:buNone/>
              <a:defRPr sz="2200"/>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F4813193-30DB-46F1-BBA6-63DFA288D85E}" type="datetime1">
              <a:rPr lang="en-US"/>
              <a:pPr>
                <a:defRPr/>
              </a:pPr>
              <a:t>11/15/2016</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mn-lt"/>
              </a:defRPr>
            </a:lvl1pPr>
          </a:lstStyle>
          <a:p>
            <a:pPr>
              <a:defRPr/>
            </a:pPr>
            <a:fld id="{C18ECB8D-FD9E-4EC6-8768-53DC458D605F}" type="slidenum">
              <a:rPr lang="en-US"/>
              <a:pPr>
                <a:defRPr/>
              </a:pPr>
              <a:t>‹#›</a:t>
            </a:fld>
            <a:endParaRPr lang="en-US"/>
          </a:p>
        </p:txBody>
      </p:sp>
    </p:spTree>
    <p:extLst>
      <p:ext uri="{BB962C8B-B14F-4D97-AF65-F5344CB8AC3E}">
        <p14:creationId xmlns:p14="http://schemas.microsoft.com/office/powerpoint/2010/main" val="1379017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7F2612B4-DE1A-43B0-A921-0DE0D6F774C7}"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2634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C3069831-778E-47E0-9BB7-0641D1779D87}"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513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B4F553E-6C5C-499B-8BD3-8BF52A7FBB84}" type="datetime1">
              <a:rPr lang="en-US"/>
              <a:pPr>
                <a:defRPr/>
              </a:pPr>
              <a:t>11/15/2016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4118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746D7FAD-4CE5-4E82-8074-4350060973F5}" type="datetime1">
              <a:rPr lang="en-US"/>
              <a:pPr>
                <a:defRPr/>
              </a:pPr>
              <a:t>11/15/2016</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85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5764A748-F6FE-4E89-AA82-088031EC99CC}" type="datetime1">
              <a:rPr lang="en-US"/>
              <a:pPr>
                <a:defRPr/>
              </a:pPr>
              <a:t>11/15/2016</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8189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43A78D8D-CC34-4C84-923D-664200439B69}" type="datetime1">
              <a:rPr lang="en-US"/>
              <a:pPr>
                <a:defRPr/>
              </a:pPr>
              <a:t>11/15/2016</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1030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8764DB9B-7DE2-43FC-86BB-F883070BF392}" type="datetime1">
              <a:rPr lang="en-US"/>
              <a:pPr>
                <a:defRPr/>
              </a:pPr>
              <a:t>11/15/2016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3356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4D2BABEA-E3FA-44B6-B2DF-CD00AE3433E8}" type="datetime1">
              <a:rPr lang="en-US"/>
              <a:pPr>
                <a:defRPr/>
              </a:pPr>
              <a:t>11/15/2016</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8857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7272192-794C-4E30-90BB-56C75C32DD76}"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026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0BD3A81A-F8DF-4F50-8BC6-B5D95B375C5D}" type="datetime1">
              <a:rPr lang="en-US"/>
              <a:pPr>
                <a:defRPr/>
              </a:pPr>
              <a:t>11/15/2016</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5306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500559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605747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032760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9BC7E7-EA8E-4DA7-915E-CC098D9BADCB}"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6220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9BC7E7-EA8E-4DA7-915E-CC098D9BADCB}"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4215450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235381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76516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56315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380136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988206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466716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2106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6795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2296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560328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696253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7711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6BB1-4070-4254-8569-BC49C398BE4B}" type="datetimeFigureOut">
              <a:rPr lang="en-US" smtClean="0"/>
              <a:pPr/>
              <a:t>11/15/2016</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A48B0-5E6F-452B-BA9C-49CB72A6C9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314263702 h 1000"/>
              <a:gd name="T6" fmla="*/ 0 w 1000"/>
              <a:gd name="T7" fmla="*/ 1314263702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6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mn-lt"/>
              </a:defRPr>
            </a:lvl1pPr>
          </a:lstStyle>
          <a:p>
            <a:pPr>
              <a:defRPr/>
            </a:pPr>
            <a:fld id="{8E4E203B-3DA8-459A-9365-86DCF485F8CA}" type="datetime1">
              <a:rPr lang="en-US"/>
              <a:pPr>
                <a:defRPr/>
              </a:pPr>
              <a:t>11/15/2016</a:t>
            </a:fld>
            <a:endParaRPr lang="en-US"/>
          </a:p>
        </p:txBody>
      </p:sp>
      <p:sp>
        <p:nvSpPr>
          <p:cNvPr id="34816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mn-lt"/>
              </a:defRPr>
            </a:lvl1pPr>
          </a:lstStyle>
          <a:p>
            <a:pPr>
              <a:defRPr/>
            </a:pPr>
            <a:endParaRPr lang="en-US"/>
          </a:p>
        </p:txBody>
      </p:sp>
    </p:spTree>
    <p:extLst>
      <p:ext uri="{BB962C8B-B14F-4D97-AF65-F5344CB8AC3E}">
        <p14:creationId xmlns:p14="http://schemas.microsoft.com/office/powerpoint/2010/main" val="1420072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cs typeface="Arial" charset="0"/>
        </a:defRPr>
      </a:lvl2pPr>
      <a:lvl3pPr algn="l" rtl="0" eaLnBrk="0" fontAlgn="base" hangingPunct="0">
        <a:spcBef>
          <a:spcPct val="0"/>
        </a:spcBef>
        <a:spcAft>
          <a:spcPct val="0"/>
        </a:spcAft>
        <a:defRPr sz="3600">
          <a:solidFill>
            <a:schemeClr val="tx2"/>
          </a:solidFill>
          <a:latin typeface="Verdana" pitchFamily="34" charset="0"/>
          <a:cs typeface="Arial" charset="0"/>
        </a:defRPr>
      </a:lvl3pPr>
      <a:lvl4pPr algn="l" rtl="0" eaLnBrk="0" fontAlgn="base" hangingPunct="0">
        <a:spcBef>
          <a:spcPct val="0"/>
        </a:spcBef>
        <a:spcAft>
          <a:spcPct val="0"/>
        </a:spcAft>
        <a:defRPr sz="3600">
          <a:solidFill>
            <a:schemeClr val="tx2"/>
          </a:solidFill>
          <a:latin typeface="Verdana" pitchFamily="34" charset="0"/>
          <a:cs typeface="Arial" charset="0"/>
        </a:defRPr>
      </a:lvl4pPr>
      <a:lvl5pPr algn="l" rtl="0" eaLnBrk="0" fontAlgn="base" hangingPunct="0">
        <a:spcBef>
          <a:spcPct val="0"/>
        </a:spcBef>
        <a:spcAft>
          <a:spcPct val="0"/>
        </a:spcAft>
        <a:defRPr sz="3600">
          <a:solidFill>
            <a:schemeClr val="tx2"/>
          </a:solidFill>
          <a:latin typeface="Verdana" pitchFamily="34" charset="0"/>
          <a:cs typeface="Arial" charset="0"/>
        </a:defRPr>
      </a:lvl5pPr>
      <a:lvl6pPr marL="457200" algn="l" rtl="0" fontAlgn="base">
        <a:spcBef>
          <a:spcPct val="0"/>
        </a:spcBef>
        <a:spcAft>
          <a:spcPct val="0"/>
        </a:spcAft>
        <a:defRPr sz="3600">
          <a:solidFill>
            <a:schemeClr val="tx2"/>
          </a:solidFill>
          <a:latin typeface="Verdana" pitchFamily="34" charset="0"/>
          <a:cs typeface="Arial" charset="0"/>
        </a:defRPr>
      </a:lvl6pPr>
      <a:lvl7pPr marL="914400" algn="l" rtl="0" fontAlgn="base">
        <a:spcBef>
          <a:spcPct val="0"/>
        </a:spcBef>
        <a:spcAft>
          <a:spcPct val="0"/>
        </a:spcAft>
        <a:defRPr sz="3600">
          <a:solidFill>
            <a:schemeClr val="tx2"/>
          </a:solidFill>
          <a:latin typeface="Verdana" pitchFamily="34" charset="0"/>
          <a:cs typeface="Arial" charset="0"/>
        </a:defRPr>
      </a:lvl7pPr>
      <a:lvl8pPr marL="1371600" algn="l" rtl="0" fontAlgn="base">
        <a:spcBef>
          <a:spcPct val="0"/>
        </a:spcBef>
        <a:spcAft>
          <a:spcPct val="0"/>
        </a:spcAft>
        <a:defRPr sz="3600">
          <a:solidFill>
            <a:schemeClr val="tx2"/>
          </a:solidFill>
          <a:latin typeface="Verdana" pitchFamily="34" charset="0"/>
          <a:cs typeface="Arial" charset="0"/>
        </a:defRPr>
      </a:lvl8pPr>
      <a:lvl9pPr marL="1828800" algn="l" rtl="0" fontAlgn="base">
        <a:spcBef>
          <a:spcPct val="0"/>
        </a:spcBef>
        <a:spcAft>
          <a:spcPct val="0"/>
        </a:spcAft>
        <a:defRPr sz="36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cs typeface="+mn-cs"/>
        </a:defRPr>
      </a:lvl2pPr>
      <a:lvl3pPr marL="1304925" indent="-395288" algn="l" rtl="0" eaLnBrk="0" fontAlgn="base" hangingPunct="0">
        <a:spcBef>
          <a:spcPct val="20000"/>
        </a:spcBef>
        <a:spcAft>
          <a:spcPct val="0"/>
        </a:spcAft>
        <a:buClr>
          <a:schemeClr val="accent2"/>
        </a:buClr>
        <a:buChar char="•"/>
        <a:defRPr>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cs typeface="+mn-cs"/>
        </a:defRPr>
      </a:lvl4pPr>
      <a:lvl5pPr marL="2093913" indent="-398463" algn="l" rtl="0" eaLnBrk="0" fontAlgn="base" hangingPunct="0">
        <a:spcBef>
          <a:spcPct val="20000"/>
        </a:spcBef>
        <a:spcAft>
          <a:spcPct val="0"/>
        </a:spcAft>
        <a:buClr>
          <a:schemeClr val="accent2"/>
        </a:buClr>
        <a:buChar char="•"/>
        <a:defRPr sz="2000">
          <a:solidFill>
            <a:schemeClr val="tx1"/>
          </a:solidFill>
          <a:latin typeface="+mn-lt"/>
          <a:cs typeface="+mn-cs"/>
        </a:defRPr>
      </a:lvl5pPr>
      <a:lvl6pPr marL="2551113" indent="-398463" algn="l" rtl="0" fontAlgn="base">
        <a:spcBef>
          <a:spcPct val="20000"/>
        </a:spcBef>
        <a:spcAft>
          <a:spcPct val="0"/>
        </a:spcAft>
        <a:buClr>
          <a:schemeClr val="accent2"/>
        </a:buClr>
        <a:buChar char="•"/>
        <a:defRPr sz="2000">
          <a:solidFill>
            <a:schemeClr val="tx1"/>
          </a:solidFill>
          <a:latin typeface="+mn-lt"/>
          <a:cs typeface="+mn-cs"/>
        </a:defRPr>
      </a:lvl6pPr>
      <a:lvl7pPr marL="3008313" indent="-398463" algn="l" rtl="0" fontAlgn="base">
        <a:spcBef>
          <a:spcPct val="20000"/>
        </a:spcBef>
        <a:spcAft>
          <a:spcPct val="0"/>
        </a:spcAft>
        <a:buClr>
          <a:schemeClr val="accent2"/>
        </a:buClr>
        <a:buChar char="•"/>
        <a:defRPr sz="2000">
          <a:solidFill>
            <a:schemeClr val="tx1"/>
          </a:solidFill>
          <a:latin typeface="+mn-lt"/>
          <a:cs typeface="+mn-cs"/>
        </a:defRPr>
      </a:lvl7pPr>
      <a:lvl8pPr marL="3465513" indent="-398463" algn="l" rtl="0" fontAlgn="base">
        <a:spcBef>
          <a:spcPct val="20000"/>
        </a:spcBef>
        <a:spcAft>
          <a:spcPct val="0"/>
        </a:spcAft>
        <a:buClr>
          <a:schemeClr val="accent2"/>
        </a:buClr>
        <a:buChar char="•"/>
        <a:defRPr sz="2000">
          <a:solidFill>
            <a:schemeClr val="tx1"/>
          </a:solidFill>
          <a:latin typeface="+mn-lt"/>
          <a:cs typeface="+mn-cs"/>
        </a:defRPr>
      </a:lvl8pPr>
      <a:lvl9pPr marL="3922713" indent="-398463" algn="l" rtl="0" fontAlgn="base">
        <a:spcBef>
          <a:spcPct val="20000"/>
        </a:spcBef>
        <a:spcAft>
          <a:spcPct val="0"/>
        </a:spcAft>
        <a:buClr>
          <a:schemeClr val="accent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5240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AutoShape 4"/>
          <p:cNvSpPr>
            <a:spLocks noChangeArrowheads="1"/>
          </p:cNvSpPr>
          <p:nvPr/>
        </p:nvSpPr>
        <p:spPr bwMode="auto">
          <a:xfrm>
            <a:off x="609600" y="1295400"/>
            <a:ext cx="7958138" cy="109538"/>
          </a:xfrm>
          <a:custGeom>
            <a:avLst/>
            <a:gdLst>
              <a:gd name="T0" fmla="*/ 0 w 1000"/>
              <a:gd name="T1" fmla="*/ 0 h 1000"/>
              <a:gd name="T2" fmla="*/ 2147483647 w 1000"/>
              <a:gd name="T3" fmla="*/ 0 h 1000"/>
              <a:gd name="T4" fmla="*/ 2147483647 w 1000"/>
              <a:gd name="T5" fmla="*/ 1314299689 h 1000"/>
              <a:gd name="T6" fmla="*/ 0 w 1000"/>
              <a:gd name="T7" fmla="*/ 1314299689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70"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mn-lt"/>
              </a:defRPr>
            </a:lvl1pPr>
          </a:lstStyle>
          <a:p>
            <a:pPr>
              <a:defRPr/>
            </a:pPr>
            <a:fld id="{9176F1A0-BFE4-4415-8F17-3B88A484185D}" type="datetime1">
              <a:rPr lang="en-US"/>
              <a:pPr>
                <a:defRPr/>
              </a:pPr>
              <a:t>11/15/2016</a:t>
            </a:fld>
            <a:endParaRPr lang="en-US"/>
          </a:p>
        </p:txBody>
      </p:sp>
      <p:sp>
        <p:nvSpPr>
          <p:cNvPr id="52327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mn-lt"/>
              </a:defRPr>
            </a:lvl1pPr>
          </a:lstStyle>
          <a:p>
            <a:pPr>
              <a:defRPr/>
            </a:pPr>
            <a:endParaRPr lang="en-US"/>
          </a:p>
        </p:txBody>
      </p:sp>
    </p:spTree>
    <p:extLst>
      <p:ext uri="{BB962C8B-B14F-4D97-AF65-F5344CB8AC3E}">
        <p14:creationId xmlns:p14="http://schemas.microsoft.com/office/powerpoint/2010/main" val="4122081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cs typeface="Arial" charset="0"/>
        </a:defRPr>
      </a:lvl2pPr>
      <a:lvl3pPr algn="l" rtl="0" eaLnBrk="0" fontAlgn="base" hangingPunct="0">
        <a:spcBef>
          <a:spcPct val="0"/>
        </a:spcBef>
        <a:spcAft>
          <a:spcPct val="0"/>
        </a:spcAft>
        <a:defRPr sz="3600">
          <a:solidFill>
            <a:schemeClr val="tx2"/>
          </a:solidFill>
          <a:latin typeface="Verdana" pitchFamily="34" charset="0"/>
          <a:cs typeface="Arial" charset="0"/>
        </a:defRPr>
      </a:lvl3pPr>
      <a:lvl4pPr algn="l" rtl="0" eaLnBrk="0" fontAlgn="base" hangingPunct="0">
        <a:spcBef>
          <a:spcPct val="0"/>
        </a:spcBef>
        <a:spcAft>
          <a:spcPct val="0"/>
        </a:spcAft>
        <a:defRPr sz="3600">
          <a:solidFill>
            <a:schemeClr val="tx2"/>
          </a:solidFill>
          <a:latin typeface="Verdana" pitchFamily="34" charset="0"/>
          <a:cs typeface="Arial" charset="0"/>
        </a:defRPr>
      </a:lvl4pPr>
      <a:lvl5pPr algn="l" rtl="0" eaLnBrk="0" fontAlgn="base" hangingPunct="0">
        <a:spcBef>
          <a:spcPct val="0"/>
        </a:spcBef>
        <a:spcAft>
          <a:spcPct val="0"/>
        </a:spcAft>
        <a:defRPr sz="3600">
          <a:solidFill>
            <a:schemeClr val="tx2"/>
          </a:solidFill>
          <a:latin typeface="Verdana" pitchFamily="34" charset="0"/>
          <a:cs typeface="Arial" charset="0"/>
        </a:defRPr>
      </a:lvl5pPr>
      <a:lvl6pPr marL="457200" algn="l" rtl="0" fontAlgn="base">
        <a:spcBef>
          <a:spcPct val="0"/>
        </a:spcBef>
        <a:spcAft>
          <a:spcPct val="0"/>
        </a:spcAft>
        <a:defRPr sz="3600">
          <a:solidFill>
            <a:schemeClr val="tx2"/>
          </a:solidFill>
          <a:latin typeface="Verdana" pitchFamily="34" charset="0"/>
          <a:cs typeface="Arial" charset="0"/>
        </a:defRPr>
      </a:lvl6pPr>
      <a:lvl7pPr marL="914400" algn="l" rtl="0" fontAlgn="base">
        <a:spcBef>
          <a:spcPct val="0"/>
        </a:spcBef>
        <a:spcAft>
          <a:spcPct val="0"/>
        </a:spcAft>
        <a:defRPr sz="3600">
          <a:solidFill>
            <a:schemeClr val="tx2"/>
          </a:solidFill>
          <a:latin typeface="Verdana" pitchFamily="34" charset="0"/>
          <a:cs typeface="Arial" charset="0"/>
        </a:defRPr>
      </a:lvl7pPr>
      <a:lvl8pPr marL="1371600" algn="l" rtl="0" fontAlgn="base">
        <a:spcBef>
          <a:spcPct val="0"/>
        </a:spcBef>
        <a:spcAft>
          <a:spcPct val="0"/>
        </a:spcAft>
        <a:defRPr sz="3600">
          <a:solidFill>
            <a:schemeClr val="tx2"/>
          </a:solidFill>
          <a:latin typeface="Verdana" pitchFamily="34" charset="0"/>
          <a:cs typeface="Arial" charset="0"/>
        </a:defRPr>
      </a:lvl8pPr>
      <a:lvl9pPr marL="1828800" algn="l" rtl="0" fontAlgn="base">
        <a:spcBef>
          <a:spcPct val="0"/>
        </a:spcBef>
        <a:spcAft>
          <a:spcPct val="0"/>
        </a:spcAft>
        <a:defRPr sz="36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Char char="•"/>
        <a:defRPr sz="24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cs typeface="+mn-cs"/>
        </a:defRPr>
      </a:lvl2pPr>
      <a:lvl3pPr marL="1304925" indent="-395288" algn="l" rtl="0" eaLnBrk="0" fontAlgn="base" hangingPunct="0">
        <a:spcBef>
          <a:spcPct val="20000"/>
        </a:spcBef>
        <a:spcAft>
          <a:spcPct val="0"/>
        </a:spcAft>
        <a:buClr>
          <a:schemeClr val="accent2"/>
        </a:buClr>
        <a:buChar char="•"/>
        <a:defRPr>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cs typeface="+mn-cs"/>
        </a:defRPr>
      </a:lvl4pPr>
      <a:lvl5pPr marL="2093913" indent="-398463" algn="l" rtl="0" eaLnBrk="0" fontAlgn="base" hangingPunct="0">
        <a:spcBef>
          <a:spcPct val="20000"/>
        </a:spcBef>
        <a:spcAft>
          <a:spcPct val="0"/>
        </a:spcAft>
        <a:buClr>
          <a:schemeClr val="accent2"/>
        </a:buClr>
        <a:buChar char="•"/>
        <a:defRPr sz="2000">
          <a:solidFill>
            <a:schemeClr val="tx1"/>
          </a:solidFill>
          <a:latin typeface="+mn-lt"/>
          <a:cs typeface="+mn-cs"/>
        </a:defRPr>
      </a:lvl5pPr>
      <a:lvl6pPr marL="2551113" indent="-398463" algn="l" rtl="0" fontAlgn="base">
        <a:spcBef>
          <a:spcPct val="20000"/>
        </a:spcBef>
        <a:spcAft>
          <a:spcPct val="0"/>
        </a:spcAft>
        <a:buClr>
          <a:schemeClr val="accent2"/>
        </a:buClr>
        <a:buChar char="•"/>
        <a:defRPr sz="2000">
          <a:solidFill>
            <a:schemeClr val="tx1"/>
          </a:solidFill>
          <a:latin typeface="+mn-lt"/>
          <a:cs typeface="+mn-cs"/>
        </a:defRPr>
      </a:lvl6pPr>
      <a:lvl7pPr marL="3008313" indent="-398463" algn="l" rtl="0" fontAlgn="base">
        <a:spcBef>
          <a:spcPct val="20000"/>
        </a:spcBef>
        <a:spcAft>
          <a:spcPct val="0"/>
        </a:spcAft>
        <a:buClr>
          <a:schemeClr val="accent2"/>
        </a:buClr>
        <a:buChar char="•"/>
        <a:defRPr sz="2000">
          <a:solidFill>
            <a:schemeClr val="tx1"/>
          </a:solidFill>
          <a:latin typeface="+mn-lt"/>
          <a:cs typeface="+mn-cs"/>
        </a:defRPr>
      </a:lvl7pPr>
      <a:lvl8pPr marL="3465513" indent="-398463" algn="l" rtl="0" fontAlgn="base">
        <a:spcBef>
          <a:spcPct val="20000"/>
        </a:spcBef>
        <a:spcAft>
          <a:spcPct val="0"/>
        </a:spcAft>
        <a:buClr>
          <a:schemeClr val="accent2"/>
        </a:buClr>
        <a:buChar char="•"/>
        <a:defRPr sz="2000">
          <a:solidFill>
            <a:schemeClr val="tx1"/>
          </a:solidFill>
          <a:latin typeface="+mn-lt"/>
          <a:cs typeface="+mn-cs"/>
        </a:defRPr>
      </a:lvl8pPr>
      <a:lvl9pPr marL="3922713" indent="-398463" algn="l" rtl="0" fontAlgn="base">
        <a:spcBef>
          <a:spcPct val="20000"/>
        </a:spcBef>
        <a:spcAft>
          <a:spcPct val="0"/>
        </a:spcAft>
        <a:buClr>
          <a:schemeClr val="accent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79BC7E7-EA8E-4DA7-915E-CC098D9BADCB}" type="datetimeFigureOut">
              <a:rPr lang="en-US" smtClean="0"/>
              <a:t>11/15/2016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3648496085"/>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2.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16.jpeg"/><Relationship Id="rId11" Type="http://schemas.openxmlformats.org/officeDocument/2006/relationships/image" Target="../media/image21.jp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3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8" Type="http://schemas.openxmlformats.org/officeDocument/2006/relationships/hyperlink" Target="http://grants.nih.gov/grants/guide/pa-files/PAR-16-249.html" TargetMode="External"/><Relationship Id="rId3" Type="http://schemas.openxmlformats.org/officeDocument/2006/relationships/hyperlink" Target="http://grants.nih.gov/grants/guide/pa-files/PAR-16-213.html" TargetMode="External"/><Relationship Id="rId7" Type="http://schemas.openxmlformats.org/officeDocument/2006/relationships/hyperlink" Target="http://grants.nih.gov/grants/guide/pa-files/PAR-16-248.html" TargetMode="External"/><Relationship Id="rId2" Type="http://schemas.openxmlformats.org/officeDocument/2006/relationships/hyperlink" Target="http://grants.nih.gov/grants/guide/pa-files/PAR-16-212.html" TargetMode="External"/><Relationship Id="rId1" Type="http://schemas.openxmlformats.org/officeDocument/2006/relationships/slideLayout" Target="../slideLayouts/slideLayout2.xml"/><Relationship Id="rId6" Type="http://schemas.openxmlformats.org/officeDocument/2006/relationships/hyperlink" Target="http://grants.nih.gov/grants/guide/pa-files/PAR-16-202.html" TargetMode="External"/><Relationship Id="rId11" Type="http://schemas.openxmlformats.org/officeDocument/2006/relationships/hyperlink" Target="http://grants.nih.gov/grants/guide/pa-files/PAR-16-278.html" TargetMode="External"/><Relationship Id="rId5" Type="http://schemas.openxmlformats.org/officeDocument/2006/relationships/hyperlink" Target="http://grants.nih.gov/grants/guide/pa-files/PAR-16-201.html" TargetMode="External"/><Relationship Id="rId10" Type="http://schemas.openxmlformats.org/officeDocument/2006/relationships/hyperlink" Target="http://grants.nih.gov/grants/guide/pa-files/PAR-16-256.html" TargetMode="External"/><Relationship Id="rId4" Type="http://schemas.openxmlformats.org/officeDocument/2006/relationships/hyperlink" Target="http://grants.nih.gov/grants/guide/pa-files/PAR-16-257.html" TargetMode="External"/><Relationship Id="rId9" Type="http://schemas.openxmlformats.org/officeDocument/2006/relationships/hyperlink" Target="http://grants.nih.gov/grants/guide/pa-files/PAR-16-255.html"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ortium banner"/>
          <p:cNvPicPr>
            <a:picLocks noChangeAspect="1" noChangeArrowheads="1"/>
          </p:cNvPicPr>
          <p:nvPr/>
        </p:nvPicPr>
        <p:blipFill>
          <a:blip r:embed="rId3" cstate="print"/>
          <a:srcRect/>
          <a:stretch>
            <a:fillRect/>
          </a:stretch>
        </p:blipFill>
        <p:spPr bwMode="auto">
          <a:xfrm>
            <a:off x="140970" y="1066800"/>
            <a:ext cx="8858250" cy="2857500"/>
          </a:xfrm>
          <a:prstGeom prst="rect">
            <a:avLst/>
          </a:prstGeom>
          <a:noFill/>
          <a:ln w="38100">
            <a:solidFill>
              <a:schemeClr val="tx1"/>
            </a:solidFill>
          </a:ln>
        </p:spPr>
      </p:pic>
      <p:pic>
        <p:nvPicPr>
          <p:cNvPr id="2" name="Picture 1"/>
          <p:cNvPicPr>
            <a:picLocks noChangeAspect="1"/>
          </p:cNvPicPr>
          <p:nvPr/>
        </p:nvPicPr>
        <p:blipFill>
          <a:blip r:embed="rId4"/>
          <a:stretch>
            <a:fillRect/>
          </a:stretch>
        </p:blipFill>
        <p:spPr>
          <a:xfrm>
            <a:off x="7322820" y="5029200"/>
            <a:ext cx="1676400" cy="1676400"/>
          </a:xfrm>
          <a:prstGeom prst="rect">
            <a:avLst/>
          </a:prstGeom>
        </p:spPr>
      </p:pic>
      <p:sp>
        <p:nvSpPr>
          <p:cNvPr id="3" name="TextBox 2"/>
          <p:cNvSpPr txBox="1"/>
          <p:nvPr/>
        </p:nvSpPr>
        <p:spPr>
          <a:xfrm>
            <a:off x="609600" y="5036411"/>
            <a:ext cx="6324600" cy="1200329"/>
          </a:xfrm>
          <a:prstGeom prst="rect">
            <a:avLst/>
          </a:prstGeom>
          <a:noFill/>
        </p:spPr>
        <p:txBody>
          <a:bodyPr wrap="square" rtlCol="0">
            <a:spAutoFit/>
          </a:bodyPr>
          <a:lstStyle/>
          <a:p>
            <a:r>
              <a:rPr lang="en-US" sz="2400" b="1" dirty="0" smtClean="0"/>
              <a:t>Discussion:</a:t>
            </a:r>
          </a:p>
          <a:p>
            <a:r>
              <a:rPr lang="en-US" sz="2400" b="1" dirty="0" smtClean="0"/>
              <a:t>Integration Across Domains</a:t>
            </a:r>
          </a:p>
          <a:p>
            <a:r>
              <a:rPr lang="en-US" sz="2400" i="1" dirty="0" smtClean="0"/>
              <a:t>November 14, 2016</a:t>
            </a:r>
            <a:endParaRPr lang="en-US" i="1" dirty="0" smtClean="0"/>
          </a:p>
        </p:txBody>
      </p:sp>
    </p:spTree>
    <p:extLst>
      <p:ext uri="{BB962C8B-B14F-4D97-AF65-F5344CB8AC3E}">
        <p14:creationId xmlns:p14="http://schemas.microsoft.com/office/powerpoint/2010/main" val="17495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dirty="0" smtClean="0"/>
              <a:t>The Utah BRIGHT Project</a:t>
            </a:r>
            <a:br>
              <a:rPr lang="en-US" sz="3200" dirty="0" smtClean="0"/>
            </a:br>
            <a:r>
              <a:rPr lang="en-US" sz="2000" dirty="0" smtClean="0"/>
              <a:t>Behavior, Risk Information, Genealogy &amp; Health Trial</a:t>
            </a:r>
          </a:p>
        </p:txBody>
      </p:sp>
      <p:sp>
        <p:nvSpPr>
          <p:cNvPr id="642051" name="Rectangle 3"/>
          <p:cNvSpPr>
            <a:spLocks noGrp="1" noChangeArrowheads="1"/>
          </p:cNvSpPr>
          <p:nvPr>
            <p:ph type="body" idx="1"/>
          </p:nvPr>
        </p:nvSpPr>
        <p:spPr/>
        <p:txBody>
          <a:bodyPr/>
          <a:lstStyle/>
          <a:p>
            <a:pPr eaLnBrk="1" hangingPunct="1">
              <a:spcBef>
                <a:spcPct val="0"/>
              </a:spcBef>
              <a:spcAft>
                <a:spcPct val="20000"/>
              </a:spcAft>
            </a:pPr>
            <a:r>
              <a:rPr lang="en-US" dirty="0"/>
              <a:t>BRIGHT </a:t>
            </a:r>
            <a:r>
              <a:rPr lang="en-US" dirty="0" smtClean="0"/>
              <a:t>is </a:t>
            </a:r>
            <a:r>
              <a:rPr lang="en-US" dirty="0"/>
              <a:t>an ongoing NCI-funded study </a:t>
            </a:r>
            <a:r>
              <a:rPr lang="en-US" dirty="0" smtClean="0"/>
              <a:t>    that </a:t>
            </a:r>
            <a:r>
              <a:rPr lang="en-US" dirty="0"/>
              <a:t>compares outcomes of </a:t>
            </a:r>
            <a:r>
              <a:rPr lang="en-US" i="1" dirty="0"/>
              <a:t>p16</a:t>
            </a:r>
            <a:r>
              <a:rPr lang="en-US" dirty="0"/>
              <a:t> testing </a:t>
            </a:r>
            <a:r>
              <a:rPr lang="en-US" dirty="0" smtClean="0"/>
              <a:t>            to </a:t>
            </a:r>
            <a:r>
              <a:rPr lang="en-US" dirty="0"/>
              <a:t>counseling based on family history alone</a:t>
            </a:r>
          </a:p>
          <a:p>
            <a:pPr eaLnBrk="1" hangingPunct="1">
              <a:spcBef>
                <a:spcPct val="0"/>
              </a:spcBef>
              <a:spcAft>
                <a:spcPct val="20000"/>
              </a:spcAft>
            </a:pPr>
            <a:r>
              <a:rPr lang="en-US" dirty="0" smtClean="0"/>
              <a:t>128 </a:t>
            </a:r>
            <a:r>
              <a:rPr lang="en-US" i="1" dirty="0" smtClean="0"/>
              <a:t>unaffected</a:t>
            </a:r>
            <a:r>
              <a:rPr lang="en-US" dirty="0" smtClean="0"/>
              <a:t> members of melanoma-prone families with 3 or more melanoma cases</a:t>
            </a:r>
          </a:p>
          <a:p>
            <a:pPr lvl="1" eaLnBrk="1" hangingPunct="1">
              <a:spcBef>
                <a:spcPct val="0"/>
              </a:spcBef>
              <a:spcAft>
                <a:spcPct val="20000"/>
              </a:spcAft>
            </a:pPr>
            <a:r>
              <a:rPr lang="en-US" dirty="0" smtClean="0"/>
              <a:t>Families with a known </a:t>
            </a:r>
            <a:r>
              <a:rPr lang="en-US" i="1" dirty="0" smtClean="0"/>
              <a:t>p16</a:t>
            </a:r>
            <a:r>
              <a:rPr lang="en-US" dirty="0" smtClean="0"/>
              <a:t> mutation, or</a:t>
            </a:r>
          </a:p>
          <a:p>
            <a:pPr lvl="1" eaLnBrk="1" hangingPunct="1">
              <a:spcBef>
                <a:spcPct val="0"/>
              </a:spcBef>
              <a:spcAft>
                <a:spcPct val="20000"/>
              </a:spcAft>
            </a:pPr>
            <a:r>
              <a:rPr lang="en-US" dirty="0" smtClean="0"/>
              <a:t>Control families known </a:t>
            </a:r>
            <a:r>
              <a:rPr lang="en-US" i="1" dirty="0" smtClean="0"/>
              <a:t>not</a:t>
            </a:r>
            <a:r>
              <a:rPr lang="en-US" dirty="0" smtClean="0"/>
              <a:t> to carry </a:t>
            </a:r>
            <a:r>
              <a:rPr lang="en-US" i="1" dirty="0" smtClean="0"/>
              <a:t>p16                </a:t>
            </a:r>
            <a:r>
              <a:rPr lang="en-US" dirty="0" smtClean="0"/>
              <a:t>(no </a:t>
            </a:r>
            <a:r>
              <a:rPr lang="en-US" dirty="0"/>
              <a:t>genetic cause </a:t>
            </a:r>
            <a:r>
              <a:rPr lang="en-US" dirty="0" smtClean="0"/>
              <a:t>of </a:t>
            </a:r>
            <a:r>
              <a:rPr lang="en-US" dirty="0"/>
              <a:t>their familial cancer </a:t>
            </a:r>
            <a:r>
              <a:rPr lang="en-US" dirty="0" smtClean="0"/>
              <a:t>identified)</a:t>
            </a:r>
          </a:p>
          <a:p>
            <a:pPr eaLnBrk="1" hangingPunct="1">
              <a:spcBef>
                <a:spcPct val="0"/>
              </a:spcBef>
              <a:spcAft>
                <a:spcPct val="20000"/>
              </a:spcAft>
            </a:pPr>
            <a:r>
              <a:rPr lang="en-US" dirty="0" smtClean="0"/>
              <a:t>They will receive equivalent counseling about risk (30-70x population risk) and management</a:t>
            </a:r>
          </a:p>
          <a:p>
            <a:pPr lvl="1" eaLnBrk="1" hangingPunct="1">
              <a:spcBef>
                <a:spcPct val="0"/>
              </a:spcBef>
              <a:spcAft>
                <a:spcPct val="20000"/>
              </a:spcAft>
            </a:pPr>
            <a:r>
              <a:rPr lang="en-US" dirty="0" smtClean="0"/>
              <a:t>But only </a:t>
            </a:r>
            <a:r>
              <a:rPr lang="en-US" i="1" dirty="0" smtClean="0"/>
              <a:t>p16</a:t>
            </a:r>
            <a:r>
              <a:rPr lang="en-US" dirty="0" smtClean="0"/>
              <a:t> family members will receive test results</a:t>
            </a:r>
            <a:endParaRPr lang="en-US" dirty="0"/>
          </a:p>
          <a:p>
            <a:pPr lvl="1" eaLnBrk="1" hangingPunct="1">
              <a:spcBef>
                <a:spcPct val="0"/>
              </a:spcBef>
              <a:spcAft>
                <a:spcPct val="20000"/>
              </a:spcAft>
            </a:pPr>
            <a:endParaRPr lang="en-US" i="1" dirty="0" smtClean="0"/>
          </a:p>
          <a:p>
            <a:pPr eaLnBrk="1" hangingPunct="1">
              <a:spcBef>
                <a:spcPct val="0"/>
              </a:spcBef>
              <a:spcAft>
                <a:spcPct val="20000"/>
              </a:spcAft>
            </a:pPr>
            <a:endParaRPr lang="en-US" dirty="0" smtClean="0"/>
          </a:p>
        </p:txBody>
      </p:sp>
    </p:spTree>
    <p:custDataLst>
      <p:tags r:id="rId1"/>
    </p:custDataLst>
    <p:extLst>
      <p:ext uri="{BB962C8B-B14F-4D97-AF65-F5344CB8AC3E}">
        <p14:creationId xmlns:p14="http://schemas.microsoft.com/office/powerpoint/2010/main" val="1126191770"/>
      </p:ext>
    </p:extLst>
  </p:cSld>
  <p:clrMapOvr>
    <a:masterClrMapping/>
  </p:clrMapOvr>
  <mc:AlternateContent xmlns:mc="http://schemas.openxmlformats.org/markup-compatibility/2006" xmlns:p14="http://schemas.microsoft.com/office/powerpoint/2010/main">
    <mc:Choice Requires="p14">
      <p:transition spd="slow" p14:dur="2000" advTm="32359"/>
    </mc:Choice>
    <mc:Fallback xmlns="">
      <p:transition spd="slow" advTm="32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2051">
                                            <p:txEl>
                                              <p:pRg st="0" end="0"/>
                                            </p:txEl>
                                          </p:spTgt>
                                        </p:tgtEl>
                                        <p:attrNameLst>
                                          <p:attrName>style.visibility</p:attrName>
                                        </p:attrNameLst>
                                      </p:cBhvr>
                                      <p:to>
                                        <p:strVal val="visible"/>
                                      </p:to>
                                    </p:set>
                                    <p:animEffect transition="in" filter="fade">
                                      <p:cBhvr>
                                        <p:cTn id="7" dur="500"/>
                                        <p:tgtEl>
                                          <p:spTgt spid="64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2051">
                                            <p:txEl>
                                              <p:pRg st="1" end="1"/>
                                            </p:txEl>
                                          </p:spTgt>
                                        </p:tgtEl>
                                        <p:attrNameLst>
                                          <p:attrName>style.visibility</p:attrName>
                                        </p:attrNameLst>
                                      </p:cBhvr>
                                      <p:to>
                                        <p:strVal val="visible"/>
                                      </p:to>
                                    </p:set>
                                    <p:animEffect transition="in" filter="fade">
                                      <p:cBhvr>
                                        <p:cTn id="12" dur="500"/>
                                        <p:tgtEl>
                                          <p:spTgt spid="64205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2051">
                                            <p:txEl>
                                              <p:pRg st="2" end="2"/>
                                            </p:txEl>
                                          </p:spTgt>
                                        </p:tgtEl>
                                        <p:attrNameLst>
                                          <p:attrName>style.visibility</p:attrName>
                                        </p:attrNameLst>
                                      </p:cBhvr>
                                      <p:to>
                                        <p:strVal val="visible"/>
                                      </p:to>
                                    </p:set>
                                    <p:animEffect transition="in" filter="fade">
                                      <p:cBhvr>
                                        <p:cTn id="15" dur="500"/>
                                        <p:tgtEl>
                                          <p:spTgt spid="6420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2051">
                                            <p:txEl>
                                              <p:pRg st="3" end="3"/>
                                            </p:txEl>
                                          </p:spTgt>
                                        </p:tgtEl>
                                        <p:attrNameLst>
                                          <p:attrName>style.visibility</p:attrName>
                                        </p:attrNameLst>
                                      </p:cBhvr>
                                      <p:to>
                                        <p:strVal val="visible"/>
                                      </p:to>
                                    </p:set>
                                    <p:animEffect transition="in" filter="fade">
                                      <p:cBhvr>
                                        <p:cTn id="18" dur="500"/>
                                        <p:tgtEl>
                                          <p:spTgt spid="64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42051">
                                            <p:txEl>
                                              <p:pRg st="4" end="4"/>
                                            </p:txEl>
                                          </p:spTgt>
                                        </p:tgtEl>
                                        <p:attrNameLst>
                                          <p:attrName>style.visibility</p:attrName>
                                        </p:attrNameLst>
                                      </p:cBhvr>
                                      <p:to>
                                        <p:strVal val="visible"/>
                                      </p:to>
                                    </p:set>
                                    <p:animEffect transition="in" filter="fade">
                                      <p:cBhvr>
                                        <p:cTn id="23" dur="500"/>
                                        <p:tgtEl>
                                          <p:spTgt spid="64205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2051">
                                            <p:txEl>
                                              <p:pRg st="5" end="5"/>
                                            </p:txEl>
                                          </p:spTgt>
                                        </p:tgtEl>
                                        <p:attrNameLst>
                                          <p:attrName>style.visibility</p:attrName>
                                        </p:attrNameLst>
                                      </p:cBhvr>
                                      <p:to>
                                        <p:strVal val="visible"/>
                                      </p:to>
                                    </p:set>
                                    <p:animEffect transition="in" filter="fade">
                                      <p:cBhvr>
                                        <p:cTn id="26" dur="500"/>
                                        <p:tgtEl>
                                          <p:spTgt spid="64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04800"/>
            <a:ext cx="8569325" cy="1219200"/>
          </a:xfrm>
        </p:spPr>
        <p:txBody>
          <a:bodyPr/>
          <a:lstStyle/>
          <a:p>
            <a:pPr eaLnBrk="1" hangingPunct="1"/>
            <a:r>
              <a:rPr lang="en-US" sz="2400" dirty="0" smtClean="0"/>
              <a:t>How are prevention and screening </a:t>
            </a:r>
            <a:br>
              <a:rPr lang="en-US" sz="2400" dirty="0" smtClean="0"/>
            </a:br>
            <a:r>
              <a:rPr lang="en-US" sz="2400" dirty="0" smtClean="0"/>
              <a:t>correlated at baseline?</a:t>
            </a:r>
          </a:p>
        </p:txBody>
      </p:sp>
      <p:sp>
        <p:nvSpPr>
          <p:cNvPr id="531459" name="Rectangle 3"/>
          <p:cNvSpPr>
            <a:spLocks noGrp="1" noChangeArrowheads="1"/>
          </p:cNvSpPr>
          <p:nvPr>
            <p:ph type="body" idx="1"/>
          </p:nvPr>
        </p:nvSpPr>
        <p:spPr>
          <a:xfrm>
            <a:off x="2590800" y="2667000"/>
            <a:ext cx="3581400" cy="1676400"/>
          </a:xfrm>
        </p:spPr>
        <p:txBody>
          <a:bodyPr/>
          <a:lstStyle/>
          <a:p>
            <a:pPr marL="0" indent="0" eaLnBrk="1" hangingPunct="1">
              <a:spcAft>
                <a:spcPct val="5000"/>
              </a:spcAft>
              <a:buNone/>
            </a:pPr>
            <a:r>
              <a:rPr lang="en-US" sz="6600" dirty="0" smtClean="0"/>
              <a:t>.30</a:t>
            </a:r>
            <a:endParaRPr lang="en-US" dirty="0" smtClean="0"/>
          </a:p>
        </p:txBody>
      </p:sp>
      <p:sp>
        <p:nvSpPr>
          <p:cNvPr id="2" name="TextBox 1"/>
          <p:cNvSpPr txBox="1"/>
          <p:nvPr/>
        </p:nvSpPr>
        <p:spPr>
          <a:xfrm>
            <a:off x="685800" y="6269476"/>
            <a:ext cx="1343638" cy="4001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sz="2000" b="0" i="1" u="none" strike="noStrike" kern="1200" cap="none" spc="0" normalizeH="0" baseline="0" noProof="0" dirty="0" smtClean="0">
                <a:ln>
                  <a:noFill/>
                </a:ln>
                <a:solidFill>
                  <a:srgbClr val="000000"/>
                </a:solidFill>
                <a:effectLst/>
                <a:uLnTx/>
                <a:uFillTx/>
                <a:latin typeface="Arial" charset="0"/>
                <a:ea typeface="+mn-ea"/>
                <a:cs typeface="Arial" charset="0"/>
              </a:rPr>
              <a:t>p</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&lt;.001</a:t>
            </a:r>
            <a:endParaRPr kumimoji="0" 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2596488196"/>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81000"/>
            <a:ext cx="8569325" cy="1219200"/>
          </a:xfrm>
        </p:spPr>
        <p:txBody>
          <a:bodyPr/>
          <a:lstStyle/>
          <a:p>
            <a:pPr eaLnBrk="1" hangingPunct="1"/>
            <a:r>
              <a:rPr lang="en-US" sz="2400" dirty="0" smtClean="0"/>
              <a:t>Practice of prevention and screening at baseline</a:t>
            </a:r>
          </a:p>
        </p:txBody>
      </p:sp>
      <p:sp>
        <p:nvSpPr>
          <p:cNvPr id="531459" name="Rectangle 3"/>
          <p:cNvSpPr>
            <a:spLocks noGrp="1" noChangeArrowheads="1"/>
          </p:cNvSpPr>
          <p:nvPr>
            <p:ph type="body" idx="1"/>
          </p:nvPr>
        </p:nvSpPr>
        <p:spPr>
          <a:xfrm>
            <a:off x="533400" y="1752600"/>
            <a:ext cx="8382000" cy="4267200"/>
          </a:xfrm>
        </p:spPr>
        <p:txBody>
          <a:bodyPr/>
          <a:lstStyle/>
          <a:p>
            <a:pPr eaLnBrk="1" hangingPunct="1">
              <a:spcAft>
                <a:spcPct val="5000"/>
              </a:spcAft>
            </a:pPr>
            <a:endParaRPr lang="en-US" dirty="0" smtClean="0"/>
          </a:p>
        </p:txBody>
      </p:sp>
      <p:graphicFrame>
        <p:nvGraphicFramePr>
          <p:cNvPr id="3" name="Table 2"/>
          <p:cNvGraphicFramePr>
            <a:graphicFrameLocks noGrp="1"/>
          </p:cNvGraphicFramePr>
          <p:nvPr>
            <p:extLst/>
          </p:nvPr>
        </p:nvGraphicFramePr>
        <p:xfrm>
          <a:off x="609600" y="990600"/>
          <a:ext cx="8229600" cy="2743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914400">
                <a:tc>
                  <a:txBody>
                    <a:bodyPr/>
                    <a:lstStyle/>
                    <a:p>
                      <a:pPr algn="ctr"/>
                      <a:r>
                        <a:rPr lang="en-US" dirty="0" smtClean="0"/>
                        <a:t>Group</a:t>
                      </a:r>
                      <a:endParaRPr lang="en-US" dirty="0"/>
                    </a:p>
                  </a:txBody>
                  <a:tcPr/>
                </a:tc>
                <a:tc>
                  <a:txBody>
                    <a:bodyPr/>
                    <a:lstStyle/>
                    <a:p>
                      <a:pPr algn="ctr"/>
                      <a:r>
                        <a:rPr lang="en-US" dirty="0" smtClean="0"/>
                        <a:t>Neither</a:t>
                      </a:r>
                      <a:endParaRPr lang="en-US" dirty="0"/>
                    </a:p>
                  </a:txBody>
                  <a:tcPr/>
                </a:tc>
                <a:tc>
                  <a:txBody>
                    <a:bodyPr/>
                    <a:lstStyle/>
                    <a:p>
                      <a:pPr algn="ctr"/>
                      <a:r>
                        <a:rPr lang="en-US" dirty="0" smtClean="0"/>
                        <a:t>Sun protection only</a:t>
                      </a:r>
                      <a:endParaRPr lang="en-US" dirty="0"/>
                    </a:p>
                  </a:txBody>
                  <a:tcPr/>
                </a:tc>
                <a:tc>
                  <a:txBody>
                    <a:bodyPr/>
                    <a:lstStyle/>
                    <a:p>
                      <a:pPr algn="ctr"/>
                      <a:r>
                        <a:rPr lang="en-US" dirty="0" smtClean="0"/>
                        <a:t>Screening only</a:t>
                      </a:r>
                      <a:endParaRPr lang="en-US" dirty="0"/>
                    </a:p>
                  </a:txBody>
                  <a:tcPr/>
                </a:tc>
                <a:tc>
                  <a:txBody>
                    <a:bodyPr/>
                    <a:lstStyle/>
                    <a:p>
                      <a:pPr algn="ctr"/>
                      <a:r>
                        <a:rPr lang="en-US" dirty="0" smtClean="0"/>
                        <a:t>Both</a:t>
                      </a:r>
                      <a:endParaRPr lang="en-US" dirty="0"/>
                    </a:p>
                  </a:txBody>
                  <a:tcPr/>
                </a:tc>
                <a:extLst>
                  <a:ext uri="{0D108BD9-81ED-4DB2-BD59-A6C34878D82A}">
                    <a16:rowId xmlns:a16="http://schemas.microsoft.com/office/drawing/2014/main" val="10000"/>
                  </a:ext>
                </a:extLst>
              </a:tr>
              <a:tr h="384131">
                <a:tc>
                  <a:txBody>
                    <a:bodyPr/>
                    <a:lstStyle/>
                    <a:p>
                      <a:pPr algn="ctr"/>
                      <a:r>
                        <a:rPr lang="en-US" b="1" dirty="0" smtClean="0"/>
                        <a:t>Younger </a:t>
                      </a:r>
                      <a:r>
                        <a:rPr lang="en-US" dirty="0" smtClean="0"/>
                        <a:t>16-30, </a:t>
                      </a:r>
                      <a:r>
                        <a:rPr lang="en-US" i="1" dirty="0" smtClean="0"/>
                        <a:t>n</a:t>
                      </a:r>
                      <a:r>
                        <a:rPr lang="en-US" dirty="0" smtClean="0"/>
                        <a:t>=50</a:t>
                      </a:r>
                      <a:endParaRPr lang="en-US" dirty="0"/>
                    </a:p>
                  </a:txBody>
                  <a:tcPr/>
                </a:tc>
                <a:tc>
                  <a:txBody>
                    <a:bodyPr/>
                    <a:lstStyle/>
                    <a:p>
                      <a:pPr algn="ctr"/>
                      <a:r>
                        <a:rPr lang="en-US" b="1" dirty="0" smtClean="0">
                          <a:solidFill>
                            <a:schemeClr val="accent2"/>
                          </a:solidFill>
                        </a:rPr>
                        <a:t>34%</a:t>
                      </a:r>
                      <a:endParaRPr lang="en-US" b="1" dirty="0">
                        <a:solidFill>
                          <a:schemeClr val="accent2"/>
                        </a:solidFill>
                      </a:endParaRPr>
                    </a:p>
                  </a:txBody>
                  <a:tcPr/>
                </a:tc>
                <a:tc>
                  <a:txBody>
                    <a:bodyPr/>
                    <a:lstStyle/>
                    <a:p>
                      <a:pPr algn="ctr"/>
                      <a:r>
                        <a:rPr lang="en-US" b="1" dirty="0" smtClean="0">
                          <a:solidFill>
                            <a:schemeClr val="accent2"/>
                          </a:solidFill>
                        </a:rPr>
                        <a:t>34%</a:t>
                      </a:r>
                      <a:endParaRPr lang="en-US" b="1" dirty="0">
                        <a:solidFill>
                          <a:schemeClr val="accent2"/>
                        </a:solidFill>
                      </a:endParaRPr>
                    </a:p>
                  </a:txBody>
                  <a:tcPr/>
                </a:tc>
                <a:tc>
                  <a:txBody>
                    <a:bodyPr/>
                    <a:lstStyle/>
                    <a:p>
                      <a:pPr algn="ctr"/>
                      <a:r>
                        <a:rPr lang="en-US" b="1" dirty="0" smtClean="0">
                          <a:solidFill>
                            <a:schemeClr val="accent2"/>
                          </a:solidFill>
                        </a:rPr>
                        <a:t>4%</a:t>
                      </a:r>
                      <a:endParaRPr lang="en-US" b="1" dirty="0">
                        <a:solidFill>
                          <a:schemeClr val="accent2"/>
                        </a:solidFill>
                      </a:endParaRPr>
                    </a:p>
                  </a:txBody>
                  <a:tcPr/>
                </a:tc>
                <a:tc>
                  <a:txBody>
                    <a:bodyPr/>
                    <a:lstStyle/>
                    <a:p>
                      <a:pPr algn="ctr"/>
                      <a:r>
                        <a:rPr lang="en-US" b="1" dirty="0" smtClean="0">
                          <a:solidFill>
                            <a:schemeClr val="accent2"/>
                          </a:solidFill>
                        </a:rPr>
                        <a:t>28%</a:t>
                      </a:r>
                      <a:endParaRPr lang="en-US" b="1" dirty="0">
                        <a:solidFill>
                          <a:schemeClr val="accent2"/>
                        </a:solidFill>
                      </a:endParaRPr>
                    </a:p>
                  </a:txBody>
                  <a:tcPr/>
                </a:tc>
                <a:extLst>
                  <a:ext uri="{0D108BD9-81ED-4DB2-BD59-A6C34878D82A}">
                    <a16:rowId xmlns:a16="http://schemas.microsoft.com/office/drawing/2014/main" val="10001"/>
                  </a:ext>
                </a:extLst>
              </a:tr>
              <a:tr h="384131">
                <a:tc>
                  <a:txBody>
                    <a:bodyPr/>
                    <a:lstStyle/>
                    <a:p>
                      <a:pPr algn="ctr"/>
                      <a:r>
                        <a:rPr lang="en-US" b="1" dirty="0" smtClean="0"/>
                        <a:t>Older</a:t>
                      </a:r>
                      <a:r>
                        <a:rPr lang="en-US" dirty="0" smtClean="0"/>
                        <a:t> </a:t>
                      </a:r>
                    </a:p>
                    <a:p>
                      <a:pPr algn="ctr"/>
                      <a:r>
                        <a:rPr lang="en-US" dirty="0" smtClean="0"/>
                        <a:t>31-69, </a:t>
                      </a:r>
                      <a:r>
                        <a:rPr lang="en-US" i="1" dirty="0" smtClean="0"/>
                        <a:t>n</a:t>
                      </a:r>
                      <a:r>
                        <a:rPr lang="en-US" dirty="0" smtClean="0"/>
                        <a:t>=64</a:t>
                      </a:r>
                      <a:endParaRPr lang="en-US" dirty="0"/>
                    </a:p>
                  </a:txBody>
                  <a:tcPr/>
                </a:tc>
                <a:tc>
                  <a:txBody>
                    <a:bodyPr/>
                    <a:lstStyle/>
                    <a:p>
                      <a:pPr algn="ctr"/>
                      <a:r>
                        <a:rPr lang="en-US" b="1" dirty="0" smtClean="0">
                          <a:solidFill>
                            <a:schemeClr val="accent2"/>
                          </a:solidFill>
                        </a:rPr>
                        <a:t>23%</a:t>
                      </a:r>
                      <a:endParaRPr lang="en-US" b="1" dirty="0">
                        <a:solidFill>
                          <a:schemeClr val="accent2"/>
                        </a:solidFill>
                      </a:endParaRPr>
                    </a:p>
                  </a:txBody>
                  <a:tcPr/>
                </a:tc>
                <a:tc>
                  <a:txBody>
                    <a:bodyPr/>
                    <a:lstStyle/>
                    <a:p>
                      <a:pPr algn="ctr"/>
                      <a:r>
                        <a:rPr lang="en-US" b="1" dirty="0" smtClean="0">
                          <a:solidFill>
                            <a:schemeClr val="accent2"/>
                          </a:solidFill>
                        </a:rPr>
                        <a:t>39%</a:t>
                      </a:r>
                      <a:endParaRPr lang="en-US" b="1" dirty="0">
                        <a:solidFill>
                          <a:schemeClr val="accent2"/>
                        </a:solidFill>
                      </a:endParaRPr>
                    </a:p>
                  </a:txBody>
                  <a:tcPr/>
                </a:tc>
                <a:tc>
                  <a:txBody>
                    <a:bodyPr/>
                    <a:lstStyle/>
                    <a:p>
                      <a:pPr algn="ctr"/>
                      <a:r>
                        <a:rPr lang="en-US" b="1" dirty="0" smtClean="0">
                          <a:solidFill>
                            <a:schemeClr val="accent2"/>
                          </a:solidFill>
                        </a:rPr>
                        <a:t>8%</a:t>
                      </a:r>
                      <a:endParaRPr lang="en-US" b="1" dirty="0">
                        <a:solidFill>
                          <a:schemeClr val="accent2"/>
                        </a:solidFill>
                      </a:endParaRPr>
                    </a:p>
                  </a:txBody>
                  <a:tcPr/>
                </a:tc>
                <a:tc>
                  <a:txBody>
                    <a:bodyPr/>
                    <a:lstStyle/>
                    <a:p>
                      <a:pPr algn="ctr"/>
                      <a:r>
                        <a:rPr lang="en-US" b="1" dirty="0" smtClean="0">
                          <a:solidFill>
                            <a:schemeClr val="accent2"/>
                          </a:solidFill>
                        </a:rPr>
                        <a:t>31%</a:t>
                      </a:r>
                      <a:endParaRPr lang="en-US" b="1" dirty="0">
                        <a:solidFill>
                          <a:schemeClr val="accent2"/>
                        </a:solidFill>
                      </a:endParaRPr>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994942583"/>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04800"/>
            <a:ext cx="8569325" cy="1219200"/>
          </a:xfrm>
        </p:spPr>
        <p:txBody>
          <a:bodyPr/>
          <a:lstStyle/>
          <a:p>
            <a:pPr eaLnBrk="1" hangingPunct="1"/>
            <a:r>
              <a:rPr lang="en-US" sz="3200" dirty="0" smtClean="0"/>
              <a:t>What does genetic testing do?</a:t>
            </a:r>
          </a:p>
        </p:txBody>
      </p:sp>
      <p:sp>
        <p:nvSpPr>
          <p:cNvPr id="531459" name="Rectangle 3"/>
          <p:cNvSpPr>
            <a:spLocks noGrp="1" noChangeArrowheads="1"/>
          </p:cNvSpPr>
          <p:nvPr>
            <p:ph type="body" idx="1"/>
          </p:nvPr>
        </p:nvSpPr>
        <p:spPr>
          <a:xfrm>
            <a:off x="533400" y="1752600"/>
            <a:ext cx="8077200" cy="4267200"/>
          </a:xfrm>
        </p:spPr>
        <p:txBody>
          <a:bodyPr/>
          <a:lstStyle/>
          <a:p>
            <a:pPr eaLnBrk="1" hangingPunct="1"/>
            <a:r>
              <a:rPr lang="en-US" dirty="0" smtClean="0"/>
              <a:t>Thought to alert people to their risk prior            to the onset of illness</a:t>
            </a:r>
          </a:p>
          <a:p>
            <a:pPr lvl="1" eaLnBrk="1" hangingPunct="1"/>
            <a:r>
              <a:rPr lang="en-US" dirty="0" smtClean="0"/>
              <a:t>However, lifetime percent risk estimates                  already &gt;60%</a:t>
            </a:r>
          </a:p>
          <a:p>
            <a:pPr eaLnBrk="1" hangingPunct="1"/>
            <a:r>
              <a:rPr lang="en-US" dirty="0" smtClean="0"/>
              <a:t>Effects difficult to distinguish from accompanying education</a:t>
            </a:r>
          </a:p>
          <a:p>
            <a:pPr lvl="1" eaLnBrk="1" hangingPunct="1"/>
            <a:r>
              <a:rPr lang="en-US" dirty="0" smtClean="0"/>
              <a:t>Is there something special about a genetic cause?</a:t>
            </a:r>
          </a:p>
          <a:p>
            <a:pPr eaLnBrk="1" hangingPunct="1"/>
            <a:r>
              <a:rPr lang="en-US" dirty="0" smtClean="0"/>
              <a:t>Should it affect some behaviors &gt; others?</a:t>
            </a:r>
          </a:p>
          <a:p>
            <a:pPr lvl="1" eaLnBrk="1" hangingPunct="1"/>
            <a:r>
              <a:rPr lang="en-US" dirty="0" smtClean="0"/>
              <a:t>Genetic testing promotes accelerated screening</a:t>
            </a:r>
          </a:p>
          <a:p>
            <a:pPr lvl="1" eaLnBrk="1" hangingPunct="1"/>
            <a:r>
              <a:rPr lang="en-US" dirty="0" smtClean="0"/>
              <a:t>What about self-exams?</a:t>
            </a:r>
          </a:p>
          <a:p>
            <a:pPr lvl="1" eaLnBrk="1" hangingPunct="1"/>
            <a:r>
              <a:rPr lang="en-US" dirty="0" smtClean="0"/>
              <a:t>What about prevention?</a:t>
            </a:r>
          </a:p>
          <a:p>
            <a:pPr eaLnBrk="1" hangingPunct="1">
              <a:spcAft>
                <a:spcPct val="5000"/>
              </a:spcAft>
            </a:pPr>
            <a:endParaRPr lang="en-US" dirty="0" smtClean="0"/>
          </a:p>
        </p:txBody>
      </p:sp>
    </p:spTree>
    <p:custDataLst>
      <p:tags r:id="rId1"/>
    </p:custDataLst>
    <p:extLst>
      <p:ext uri="{BB962C8B-B14F-4D97-AF65-F5344CB8AC3E}">
        <p14:creationId xmlns:p14="http://schemas.microsoft.com/office/powerpoint/2010/main" val="1969685993"/>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1459">
                                            <p:txEl>
                                              <p:pRg st="1" end="1"/>
                                            </p:txEl>
                                          </p:spTgt>
                                        </p:tgtEl>
                                        <p:attrNameLst>
                                          <p:attrName>style.visibility</p:attrName>
                                        </p:attrNameLst>
                                      </p:cBhvr>
                                      <p:to>
                                        <p:strVal val="visible"/>
                                      </p:to>
                                    </p:set>
                                    <p:animEffect transition="in" filter="fade">
                                      <p:cBhvr>
                                        <p:cTn id="15" dur="2000"/>
                                        <p:tgtEl>
                                          <p:spTgt spid="5314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1459">
                                            <p:txEl>
                                              <p:pRg st="2" end="2"/>
                                            </p:txEl>
                                          </p:spTgt>
                                        </p:tgtEl>
                                        <p:attrNameLst>
                                          <p:attrName>style.visibility</p:attrName>
                                        </p:attrNameLst>
                                      </p:cBhvr>
                                      <p:to>
                                        <p:strVal val="visible"/>
                                      </p:to>
                                    </p:set>
                                    <p:animEffect transition="in" filter="fade">
                                      <p:cBhvr>
                                        <p:cTn id="20" dur="2000"/>
                                        <p:tgtEl>
                                          <p:spTgt spid="53145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1459">
                                            <p:txEl>
                                              <p:pRg st="3" end="3"/>
                                            </p:txEl>
                                          </p:spTgt>
                                        </p:tgtEl>
                                        <p:attrNameLst>
                                          <p:attrName>style.visibility</p:attrName>
                                        </p:attrNameLst>
                                      </p:cBhvr>
                                      <p:to>
                                        <p:strVal val="visible"/>
                                      </p:to>
                                    </p:set>
                                    <p:animEffect transition="in" filter="fade">
                                      <p:cBhvr>
                                        <p:cTn id="23" dur="2000"/>
                                        <p:tgtEl>
                                          <p:spTgt spid="53145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1459">
                                            <p:txEl>
                                              <p:pRg st="4" end="4"/>
                                            </p:txEl>
                                          </p:spTgt>
                                        </p:tgtEl>
                                        <p:attrNameLst>
                                          <p:attrName>style.visibility</p:attrName>
                                        </p:attrNameLst>
                                      </p:cBhvr>
                                      <p:to>
                                        <p:strVal val="visible"/>
                                      </p:to>
                                    </p:set>
                                    <p:animEffect transition="in" filter="fade">
                                      <p:cBhvr>
                                        <p:cTn id="28" dur="2000"/>
                                        <p:tgtEl>
                                          <p:spTgt spid="53145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1459">
                                            <p:txEl>
                                              <p:pRg st="5" end="5"/>
                                            </p:txEl>
                                          </p:spTgt>
                                        </p:tgtEl>
                                        <p:attrNameLst>
                                          <p:attrName>style.visibility</p:attrName>
                                        </p:attrNameLst>
                                      </p:cBhvr>
                                      <p:to>
                                        <p:strVal val="visible"/>
                                      </p:to>
                                    </p:set>
                                    <p:animEffect transition="in" filter="fade">
                                      <p:cBhvr>
                                        <p:cTn id="31" dur="2000"/>
                                        <p:tgtEl>
                                          <p:spTgt spid="531459">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1459">
                                            <p:txEl>
                                              <p:pRg st="6" end="6"/>
                                            </p:txEl>
                                          </p:spTgt>
                                        </p:tgtEl>
                                        <p:attrNameLst>
                                          <p:attrName>style.visibility</p:attrName>
                                        </p:attrNameLst>
                                      </p:cBhvr>
                                      <p:to>
                                        <p:strVal val="visible"/>
                                      </p:to>
                                    </p:set>
                                    <p:animEffect transition="in" filter="fade">
                                      <p:cBhvr>
                                        <p:cTn id="34" dur="2000"/>
                                        <p:tgtEl>
                                          <p:spTgt spid="531459">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1459">
                                            <p:txEl>
                                              <p:pRg st="7" end="7"/>
                                            </p:txEl>
                                          </p:spTgt>
                                        </p:tgtEl>
                                        <p:attrNameLst>
                                          <p:attrName>style.visibility</p:attrName>
                                        </p:attrNameLst>
                                      </p:cBhvr>
                                      <p:to>
                                        <p:strVal val="visible"/>
                                      </p:to>
                                    </p:set>
                                    <p:animEffect transition="in" filter="fade">
                                      <p:cBhvr>
                                        <p:cTn id="37" dur="2000"/>
                                        <p:tgtEl>
                                          <p:spTgt spid="531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574675" y="304800"/>
            <a:ext cx="8493124" cy="1219200"/>
          </a:xfrm>
        </p:spPr>
        <p:txBody>
          <a:bodyPr anchor="ctr"/>
          <a:lstStyle/>
          <a:p>
            <a:pPr eaLnBrk="1" hangingPunct="1"/>
            <a:r>
              <a:rPr lang="en-US" sz="3200" dirty="0">
                <a:solidFill>
                  <a:srgbClr val="000000"/>
                </a:solidFill>
              </a:rPr>
              <a:t>Perceived lifetime risk</a:t>
            </a:r>
            <a:br>
              <a:rPr lang="en-US" sz="3200" dirty="0">
                <a:solidFill>
                  <a:srgbClr val="000000"/>
                </a:solidFill>
              </a:rPr>
            </a:br>
            <a:r>
              <a:rPr lang="en-US" sz="1800" dirty="0">
                <a:solidFill>
                  <a:srgbClr val="000000"/>
                </a:solidFill>
              </a:rPr>
              <a:t>“What do you think are the chances that you will get </a:t>
            </a:r>
            <a:br>
              <a:rPr lang="en-US" sz="1800" dirty="0">
                <a:solidFill>
                  <a:srgbClr val="000000"/>
                </a:solidFill>
              </a:rPr>
            </a:br>
            <a:r>
              <a:rPr lang="en-US" sz="1800" dirty="0">
                <a:solidFill>
                  <a:srgbClr val="000000"/>
                </a:solidFill>
              </a:rPr>
              <a:t>a future melanoma during your lifetime?”</a:t>
            </a:r>
            <a:endParaRPr lang="en-US" sz="1800" dirty="0" smtClean="0"/>
          </a:p>
        </p:txBody>
      </p:sp>
      <p:sp>
        <p:nvSpPr>
          <p:cNvPr id="23557" name="Text Box 5"/>
          <p:cNvSpPr txBox="1">
            <a:spLocks noChangeArrowheads="1"/>
          </p:cNvSpPr>
          <p:nvPr/>
        </p:nvSpPr>
        <p:spPr bwMode="auto">
          <a:xfrm>
            <a:off x="3810000" y="5537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58" name="Text Box 6"/>
          <p:cNvSpPr txBox="1">
            <a:spLocks noChangeArrowheads="1"/>
          </p:cNvSpPr>
          <p:nvPr/>
        </p:nvSpPr>
        <p:spPr bwMode="auto">
          <a:xfrm>
            <a:off x="609600" y="6178551"/>
            <a:ext cx="8534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Group </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Arial" charset="0"/>
              </a:rPr>
              <a:t>F</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(2,109)=47.95, </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Arial" charset="0"/>
              </a:rPr>
              <a:t>p</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&lt;.0001); Group x Time (</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Arial" charset="0"/>
              </a:rPr>
              <a:t>F</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(6,327)=25.77, </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Arial" charset="0"/>
              </a:rPr>
              <a:t>p</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&lt;.0001)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 significantly different from baseline, </a:t>
            </a:r>
            <a:r>
              <a:rPr kumimoji="0" lang="en-US" sz="1800" b="0" i="1" u="none" strike="noStrike" kern="1200" cap="none" spc="0" normalizeH="0" baseline="0" noProof="0" dirty="0" smtClean="0">
                <a:ln>
                  <a:noFill/>
                </a:ln>
                <a:solidFill>
                  <a:srgbClr val="000000"/>
                </a:solidFill>
                <a:effectLst/>
                <a:uLnTx/>
                <a:uFillTx/>
                <a:latin typeface="Arial" charset="0"/>
                <a:ea typeface="+mn-ea"/>
                <a:cs typeface="Arial" charset="0"/>
              </a:rPr>
              <a:t>p</a:t>
            </a: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&lt;.05</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7" name="Chart 6"/>
          <p:cNvGraphicFramePr/>
          <p:nvPr>
            <p:extLst/>
          </p:nvPr>
        </p:nvGraphicFramePr>
        <p:xfrm>
          <a:off x="1699582" y="1752600"/>
          <a:ext cx="7368218" cy="40131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1"/>
          <p:cNvSpPr txBox="1">
            <a:spLocks noChangeArrowheads="1"/>
          </p:cNvSpPr>
          <p:nvPr/>
        </p:nvSpPr>
        <p:spPr bwMode="auto">
          <a:xfrm>
            <a:off x="3656122" y="5549501"/>
            <a:ext cx="2441355" cy="400110"/>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Time of Assessment</a:t>
            </a:r>
          </a:p>
        </p:txBody>
      </p:sp>
      <p:sp>
        <p:nvSpPr>
          <p:cNvPr id="12" name="Text Box 4"/>
          <p:cNvSpPr txBox="1">
            <a:spLocks noChangeArrowheads="1"/>
          </p:cNvSpPr>
          <p:nvPr/>
        </p:nvSpPr>
        <p:spPr bwMode="auto">
          <a:xfrm>
            <a:off x="-356791" y="2027218"/>
            <a:ext cx="1932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a:t>
            </a:r>
          </a:p>
        </p:txBody>
      </p:sp>
      <p:sp>
        <p:nvSpPr>
          <p:cNvPr id="14" name="Text Box 1"/>
          <p:cNvSpPr txBox="1">
            <a:spLocks noChangeArrowheads="1"/>
          </p:cNvSpPr>
          <p:nvPr/>
        </p:nvSpPr>
        <p:spPr bwMode="auto">
          <a:xfrm>
            <a:off x="7346731" y="2199950"/>
            <a:ext cx="1371599" cy="369332"/>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Group</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5635583"/>
      </p:ext>
    </p:extLst>
  </p:cSld>
  <p:clrMapOvr>
    <a:masterClrMapping/>
  </p:clrMapOvr>
  <mc:AlternateContent xmlns:mc="http://schemas.openxmlformats.org/markup-compatibility/2006" xmlns:p14="http://schemas.microsoft.com/office/powerpoint/2010/main">
    <mc:Choice Requires="p14">
      <p:transition spd="slow" p14:dur="2000" advTm="26818"/>
    </mc:Choice>
    <mc:Fallback xmlns="">
      <p:transition spd="slow" advTm="26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81000"/>
            <a:ext cx="8569325" cy="1219200"/>
          </a:xfrm>
        </p:spPr>
        <p:txBody>
          <a:bodyPr/>
          <a:lstStyle/>
          <a:p>
            <a:pPr eaLnBrk="1" hangingPunct="1"/>
            <a:r>
              <a:rPr lang="en-US" sz="2400" dirty="0" smtClean="0"/>
              <a:t>Practice of prevention and screening at 1 year</a:t>
            </a:r>
          </a:p>
        </p:txBody>
      </p:sp>
      <p:sp>
        <p:nvSpPr>
          <p:cNvPr id="531459" name="Rectangle 3"/>
          <p:cNvSpPr>
            <a:spLocks noGrp="1" noChangeArrowheads="1"/>
          </p:cNvSpPr>
          <p:nvPr>
            <p:ph type="body" idx="1"/>
          </p:nvPr>
        </p:nvSpPr>
        <p:spPr>
          <a:xfrm>
            <a:off x="533400" y="1752600"/>
            <a:ext cx="8382000" cy="4267200"/>
          </a:xfrm>
        </p:spPr>
        <p:txBody>
          <a:bodyPr/>
          <a:lstStyle/>
          <a:p>
            <a:pPr eaLnBrk="1" hangingPunct="1">
              <a:spcAft>
                <a:spcPct val="5000"/>
              </a:spcAft>
            </a:pPr>
            <a:endParaRPr lang="en-US" dirty="0" smtClean="0"/>
          </a:p>
        </p:txBody>
      </p:sp>
      <p:graphicFrame>
        <p:nvGraphicFramePr>
          <p:cNvPr id="3" name="Table 2"/>
          <p:cNvGraphicFramePr>
            <a:graphicFrameLocks noGrp="1"/>
          </p:cNvGraphicFramePr>
          <p:nvPr>
            <p:extLst/>
          </p:nvPr>
        </p:nvGraphicFramePr>
        <p:xfrm>
          <a:off x="609600" y="990601"/>
          <a:ext cx="8229600" cy="548872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916726">
                <a:tc>
                  <a:txBody>
                    <a:bodyPr/>
                    <a:lstStyle/>
                    <a:p>
                      <a:pPr algn="ctr"/>
                      <a:r>
                        <a:rPr lang="en-US" dirty="0" smtClean="0"/>
                        <a:t>Group</a:t>
                      </a:r>
                      <a:endParaRPr lang="en-US" dirty="0"/>
                    </a:p>
                  </a:txBody>
                  <a:tcPr/>
                </a:tc>
                <a:tc>
                  <a:txBody>
                    <a:bodyPr/>
                    <a:lstStyle/>
                    <a:p>
                      <a:pPr algn="ctr"/>
                      <a:r>
                        <a:rPr lang="en-US" dirty="0" smtClean="0"/>
                        <a:t>Neither</a:t>
                      </a:r>
                      <a:endParaRPr lang="en-US" dirty="0"/>
                    </a:p>
                  </a:txBody>
                  <a:tcPr/>
                </a:tc>
                <a:tc>
                  <a:txBody>
                    <a:bodyPr/>
                    <a:lstStyle/>
                    <a:p>
                      <a:pPr algn="ctr"/>
                      <a:r>
                        <a:rPr lang="en-US" dirty="0" smtClean="0"/>
                        <a:t>Sun protection only</a:t>
                      </a:r>
                      <a:endParaRPr lang="en-US" dirty="0"/>
                    </a:p>
                  </a:txBody>
                  <a:tcPr/>
                </a:tc>
                <a:tc>
                  <a:txBody>
                    <a:bodyPr/>
                    <a:lstStyle/>
                    <a:p>
                      <a:pPr algn="ctr"/>
                      <a:r>
                        <a:rPr lang="en-US" dirty="0" smtClean="0"/>
                        <a:t>Screening only</a:t>
                      </a:r>
                      <a:endParaRPr lang="en-US" dirty="0"/>
                    </a:p>
                  </a:txBody>
                  <a:tcPr/>
                </a:tc>
                <a:tc>
                  <a:txBody>
                    <a:bodyPr/>
                    <a:lstStyle/>
                    <a:p>
                      <a:pPr algn="ctr"/>
                      <a:r>
                        <a:rPr lang="en-US" dirty="0" smtClean="0"/>
                        <a:t>Both</a:t>
                      </a:r>
                      <a:endParaRPr lang="en-US" dirty="0"/>
                    </a:p>
                  </a:txBody>
                  <a:tcPr/>
                </a:tc>
                <a:extLst>
                  <a:ext uri="{0D108BD9-81ED-4DB2-BD59-A6C34878D82A}">
                    <a16:rowId xmlns:a16="http://schemas.microsoft.com/office/drawing/2014/main" val="10000"/>
                  </a:ext>
                </a:extLst>
              </a:tr>
              <a:tr h="550035">
                <a:tc>
                  <a:txBody>
                    <a:bodyPr/>
                    <a:lstStyle/>
                    <a:p>
                      <a:pPr algn="ctr"/>
                      <a:r>
                        <a:rPr lang="en-US" b="1" dirty="0" smtClean="0">
                          <a:solidFill>
                            <a:schemeClr val="accent2"/>
                          </a:solidFill>
                        </a:rPr>
                        <a:t>Younger Carriers</a:t>
                      </a:r>
                      <a:endParaRPr lang="en-US" b="1" dirty="0">
                        <a:solidFill>
                          <a:schemeClr val="accent2"/>
                        </a:solidFill>
                      </a:endParaRPr>
                    </a:p>
                  </a:txBody>
                  <a:tcPr/>
                </a:tc>
                <a:tc>
                  <a:txBody>
                    <a:bodyPr/>
                    <a:lstStyle/>
                    <a:p>
                      <a:pPr algn="ctr"/>
                      <a:r>
                        <a:rPr lang="en-US" b="1" dirty="0" smtClean="0">
                          <a:solidFill>
                            <a:schemeClr val="accent2"/>
                          </a:solidFill>
                        </a:rPr>
                        <a:t>12%</a:t>
                      </a:r>
                      <a:endParaRPr lang="en-US" b="1" dirty="0">
                        <a:solidFill>
                          <a:schemeClr val="accent2"/>
                        </a:solidFill>
                      </a:endParaRPr>
                    </a:p>
                  </a:txBody>
                  <a:tcPr/>
                </a:tc>
                <a:tc>
                  <a:txBody>
                    <a:bodyPr/>
                    <a:lstStyle/>
                    <a:p>
                      <a:pPr algn="ctr"/>
                      <a:r>
                        <a:rPr lang="en-US" b="1" dirty="0" smtClean="0">
                          <a:solidFill>
                            <a:schemeClr val="accent2"/>
                          </a:solidFill>
                        </a:rPr>
                        <a:t>47%</a:t>
                      </a:r>
                      <a:endParaRPr lang="en-US" b="1" dirty="0">
                        <a:solidFill>
                          <a:schemeClr val="accent2"/>
                        </a:solidFill>
                      </a:endParaRPr>
                    </a:p>
                  </a:txBody>
                  <a:tcPr/>
                </a:tc>
                <a:tc>
                  <a:txBody>
                    <a:bodyPr/>
                    <a:lstStyle/>
                    <a:p>
                      <a:pPr algn="ctr"/>
                      <a:r>
                        <a:rPr lang="en-US" b="1" dirty="0" smtClean="0">
                          <a:solidFill>
                            <a:schemeClr val="accent2"/>
                          </a:solidFill>
                        </a:rPr>
                        <a:t>12%</a:t>
                      </a:r>
                      <a:endParaRPr lang="en-US" b="1" dirty="0">
                        <a:solidFill>
                          <a:schemeClr val="accent2"/>
                        </a:solidFill>
                      </a:endParaRPr>
                    </a:p>
                  </a:txBody>
                  <a:tcPr/>
                </a:tc>
                <a:tc>
                  <a:txBody>
                    <a:bodyPr/>
                    <a:lstStyle/>
                    <a:p>
                      <a:pPr algn="ctr"/>
                      <a:r>
                        <a:rPr lang="en-US" b="1" dirty="0" smtClean="0">
                          <a:solidFill>
                            <a:schemeClr val="accent2"/>
                          </a:solidFill>
                        </a:rPr>
                        <a:t>30%</a:t>
                      </a:r>
                      <a:endParaRPr lang="en-US" b="1" dirty="0">
                        <a:solidFill>
                          <a:schemeClr val="accent2"/>
                        </a:solidFill>
                      </a:endParaRPr>
                    </a:p>
                  </a:txBody>
                  <a:tcPr/>
                </a:tc>
                <a:extLst>
                  <a:ext uri="{0D108BD9-81ED-4DB2-BD59-A6C34878D82A}">
                    <a16:rowId xmlns:a16="http://schemas.microsoft.com/office/drawing/2014/main" val="10001"/>
                  </a:ext>
                </a:extLst>
              </a:tr>
              <a:tr h="550035">
                <a:tc>
                  <a:txBody>
                    <a:bodyPr/>
                    <a:lstStyle/>
                    <a:p>
                      <a:pPr algn="ctr"/>
                      <a:r>
                        <a:rPr lang="en-US" b="1" dirty="0" smtClean="0">
                          <a:solidFill>
                            <a:schemeClr val="accent2"/>
                          </a:solidFill>
                        </a:rPr>
                        <a:t>Older Carriers</a:t>
                      </a:r>
                      <a:endParaRPr lang="en-US" b="1" dirty="0">
                        <a:solidFill>
                          <a:schemeClr val="accent2"/>
                        </a:solidFill>
                      </a:endParaRPr>
                    </a:p>
                  </a:txBody>
                  <a:tcPr/>
                </a:tc>
                <a:tc>
                  <a:txBody>
                    <a:bodyPr/>
                    <a:lstStyle/>
                    <a:p>
                      <a:pPr algn="ctr"/>
                      <a:endParaRPr lang="en-US" b="1" dirty="0">
                        <a:solidFill>
                          <a:schemeClr val="accent2"/>
                        </a:solidFill>
                      </a:endParaRPr>
                    </a:p>
                  </a:txBody>
                  <a:tcPr/>
                </a:tc>
                <a:tc>
                  <a:txBody>
                    <a:bodyPr/>
                    <a:lstStyle/>
                    <a:p>
                      <a:pPr algn="ctr"/>
                      <a:endParaRPr lang="en-US" b="1">
                        <a:solidFill>
                          <a:schemeClr val="accent2"/>
                        </a:solidFill>
                      </a:endParaRPr>
                    </a:p>
                  </a:txBody>
                  <a:tcPr/>
                </a:tc>
                <a:tc>
                  <a:txBody>
                    <a:bodyPr/>
                    <a:lstStyle/>
                    <a:p>
                      <a:pPr algn="ctr"/>
                      <a:endParaRPr lang="en-US" b="1" dirty="0">
                        <a:solidFill>
                          <a:schemeClr val="accent2"/>
                        </a:solidFill>
                      </a:endParaRPr>
                    </a:p>
                  </a:txBody>
                  <a:tcPr/>
                </a:tc>
                <a:tc>
                  <a:txBody>
                    <a:bodyPr/>
                    <a:lstStyle/>
                    <a:p>
                      <a:pPr algn="ctr"/>
                      <a:r>
                        <a:rPr lang="en-US" b="1" dirty="0" smtClean="0">
                          <a:solidFill>
                            <a:schemeClr val="accent2"/>
                          </a:solidFill>
                        </a:rPr>
                        <a:t>100%</a:t>
                      </a:r>
                      <a:endParaRPr lang="en-US" b="1" dirty="0">
                        <a:solidFill>
                          <a:schemeClr val="accent2"/>
                        </a:solidFill>
                      </a:endParaRPr>
                    </a:p>
                  </a:txBody>
                  <a:tcPr/>
                </a:tc>
                <a:extLst>
                  <a:ext uri="{0D108BD9-81ED-4DB2-BD59-A6C34878D82A}">
                    <a16:rowId xmlns:a16="http://schemas.microsoft.com/office/drawing/2014/main" val="10002"/>
                  </a:ext>
                </a:extLst>
              </a:tr>
              <a:tr h="330093">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550035">
                <a:tc>
                  <a:txBody>
                    <a:bodyPr/>
                    <a:lstStyle/>
                    <a:p>
                      <a:pPr algn="ctr"/>
                      <a:r>
                        <a:rPr lang="en-US" b="1" dirty="0" smtClean="0">
                          <a:solidFill>
                            <a:srgbClr val="3333FF"/>
                          </a:solidFill>
                        </a:rPr>
                        <a:t>Younger</a:t>
                      </a:r>
                    </a:p>
                    <a:p>
                      <a:pPr algn="ctr"/>
                      <a:r>
                        <a:rPr lang="en-US" b="1" dirty="0" smtClean="0">
                          <a:solidFill>
                            <a:srgbClr val="3333FF"/>
                          </a:solidFill>
                        </a:rPr>
                        <a:t>Controls</a:t>
                      </a:r>
                      <a:endParaRPr lang="en-US" b="1" dirty="0">
                        <a:solidFill>
                          <a:srgbClr val="3333FF"/>
                        </a:solidFill>
                      </a:endParaRPr>
                    </a:p>
                  </a:txBody>
                  <a:tcPr/>
                </a:tc>
                <a:tc>
                  <a:txBody>
                    <a:bodyPr/>
                    <a:lstStyle/>
                    <a:p>
                      <a:pPr algn="ctr"/>
                      <a:r>
                        <a:rPr lang="en-US" b="1" dirty="0" smtClean="0">
                          <a:solidFill>
                            <a:srgbClr val="3333FF"/>
                          </a:solidFill>
                        </a:rPr>
                        <a:t>15%</a:t>
                      </a:r>
                      <a:endParaRPr lang="en-US" b="1" dirty="0">
                        <a:solidFill>
                          <a:srgbClr val="3333FF"/>
                        </a:solidFill>
                      </a:endParaRPr>
                    </a:p>
                  </a:txBody>
                  <a:tcPr/>
                </a:tc>
                <a:tc>
                  <a:txBody>
                    <a:bodyPr/>
                    <a:lstStyle/>
                    <a:p>
                      <a:pPr algn="ctr"/>
                      <a:r>
                        <a:rPr lang="en-US" b="1" dirty="0" smtClean="0">
                          <a:solidFill>
                            <a:srgbClr val="3333FF"/>
                          </a:solidFill>
                        </a:rPr>
                        <a:t>40%</a:t>
                      </a:r>
                      <a:endParaRPr lang="en-US" b="1" dirty="0">
                        <a:solidFill>
                          <a:srgbClr val="3333FF"/>
                        </a:solidFill>
                      </a:endParaRPr>
                    </a:p>
                  </a:txBody>
                  <a:tcPr/>
                </a:tc>
                <a:tc>
                  <a:txBody>
                    <a:bodyPr/>
                    <a:lstStyle/>
                    <a:p>
                      <a:pPr algn="ctr"/>
                      <a:r>
                        <a:rPr lang="en-US" b="1" dirty="0" smtClean="0">
                          <a:solidFill>
                            <a:srgbClr val="3333FF"/>
                          </a:solidFill>
                        </a:rPr>
                        <a:t>5%</a:t>
                      </a:r>
                      <a:endParaRPr lang="en-US" b="1" dirty="0">
                        <a:solidFill>
                          <a:srgbClr val="3333FF"/>
                        </a:solidFill>
                      </a:endParaRPr>
                    </a:p>
                  </a:txBody>
                  <a:tcPr/>
                </a:tc>
                <a:tc>
                  <a:txBody>
                    <a:bodyPr/>
                    <a:lstStyle/>
                    <a:p>
                      <a:pPr algn="ctr"/>
                      <a:r>
                        <a:rPr lang="en-US" b="1" dirty="0" smtClean="0">
                          <a:solidFill>
                            <a:srgbClr val="3333FF"/>
                          </a:solidFill>
                        </a:rPr>
                        <a:t>40%</a:t>
                      </a:r>
                      <a:endParaRPr lang="en-US" b="1" dirty="0">
                        <a:solidFill>
                          <a:srgbClr val="3333FF"/>
                        </a:solidFill>
                      </a:endParaRPr>
                    </a:p>
                  </a:txBody>
                  <a:tcPr/>
                </a:tc>
                <a:extLst>
                  <a:ext uri="{0D108BD9-81ED-4DB2-BD59-A6C34878D82A}">
                    <a16:rowId xmlns:a16="http://schemas.microsoft.com/office/drawing/2014/main" val="10004"/>
                  </a:ext>
                </a:extLst>
              </a:tr>
              <a:tr h="550035">
                <a:tc>
                  <a:txBody>
                    <a:bodyPr/>
                    <a:lstStyle/>
                    <a:p>
                      <a:pPr algn="ctr"/>
                      <a:r>
                        <a:rPr lang="en-US" b="1" dirty="0" smtClean="0">
                          <a:solidFill>
                            <a:srgbClr val="3333FF"/>
                          </a:solidFill>
                        </a:rPr>
                        <a:t>Older</a:t>
                      </a:r>
                    </a:p>
                    <a:p>
                      <a:pPr algn="ctr"/>
                      <a:r>
                        <a:rPr lang="en-US" b="1" dirty="0" smtClean="0">
                          <a:solidFill>
                            <a:srgbClr val="3333FF"/>
                          </a:solidFill>
                        </a:rPr>
                        <a:t>Controls</a:t>
                      </a:r>
                      <a:endParaRPr lang="en-US" b="1" dirty="0">
                        <a:solidFill>
                          <a:srgbClr val="3333FF"/>
                        </a:solidFill>
                      </a:endParaRPr>
                    </a:p>
                  </a:txBody>
                  <a:tcPr/>
                </a:tc>
                <a:tc>
                  <a:txBody>
                    <a:bodyPr/>
                    <a:lstStyle/>
                    <a:p>
                      <a:pPr algn="ctr"/>
                      <a:r>
                        <a:rPr lang="en-US" b="1" dirty="0" smtClean="0">
                          <a:solidFill>
                            <a:srgbClr val="3333FF"/>
                          </a:solidFill>
                        </a:rPr>
                        <a:t>16%</a:t>
                      </a:r>
                      <a:endParaRPr lang="en-US" b="1" dirty="0">
                        <a:solidFill>
                          <a:srgbClr val="3333FF"/>
                        </a:solidFill>
                      </a:endParaRPr>
                    </a:p>
                  </a:txBody>
                  <a:tcPr/>
                </a:tc>
                <a:tc>
                  <a:txBody>
                    <a:bodyPr/>
                    <a:lstStyle/>
                    <a:p>
                      <a:pPr algn="ctr"/>
                      <a:r>
                        <a:rPr lang="en-US" b="1" dirty="0" smtClean="0">
                          <a:solidFill>
                            <a:srgbClr val="3333FF"/>
                          </a:solidFill>
                        </a:rPr>
                        <a:t>24%</a:t>
                      </a:r>
                      <a:endParaRPr lang="en-US" b="1" dirty="0">
                        <a:solidFill>
                          <a:srgbClr val="3333FF"/>
                        </a:solidFill>
                      </a:endParaRPr>
                    </a:p>
                  </a:txBody>
                  <a:tcPr/>
                </a:tc>
                <a:tc>
                  <a:txBody>
                    <a:bodyPr/>
                    <a:lstStyle/>
                    <a:p>
                      <a:pPr algn="ctr"/>
                      <a:r>
                        <a:rPr lang="en-US" b="1" dirty="0" smtClean="0">
                          <a:solidFill>
                            <a:srgbClr val="3333FF"/>
                          </a:solidFill>
                        </a:rPr>
                        <a:t>4%</a:t>
                      </a:r>
                      <a:endParaRPr lang="en-US" b="1" dirty="0">
                        <a:solidFill>
                          <a:srgbClr val="3333FF"/>
                        </a:solidFill>
                      </a:endParaRPr>
                    </a:p>
                  </a:txBody>
                  <a:tcPr/>
                </a:tc>
                <a:tc>
                  <a:txBody>
                    <a:bodyPr/>
                    <a:lstStyle/>
                    <a:p>
                      <a:pPr algn="ctr"/>
                      <a:r>
                        <a:rPr lang="en-US" b="1" dirty="0" smtClean="0">
                          <a:solidFill>
                            <a:srgbClr val="3333FF"/>
                          </a:solidFill>
                        </a:rPr>
                        <a:t>56%</a:t>
                      </a:r>
                      <a:endParaRPr lang="en-US" b="1" dirty="0">
                        <a:solidFill>
                          <a:srgbClr val="3333FF"/>
                        </a:solidFill>
                      </a:endParaRPr>
                    </a:p>
                  </a:txBody>
                  <a:tcPr/>
                </a:tc>
                <a:extLst>
                  <a:ext uri="{0D108BD9-81ED-4DB2-BD59-A6C34878D82A}">
                    <a16:rowId xmlns:a16="http://schemas.microsoft.com/office/drawing/2014/main" val="10005"/>
                  </a:ext>
                </a:extLst>
              </a:tr>
              <a:tr h="330093">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550035">
                <a:tc>
                  <a:txBody>
                    <a:bodyPr/>
                    <a:lstStyle/>
                    <a:p>
                      <a:pPr algn="ctr"/>
                      <a:r>
                        <a:rPr lang="en-US" b="1" dirty="0" smtClean="0"/>
                        <a:t>Younger Noncarriers</a:t>
                      </a:r>
                      <a:endParaRPr lang="en-US" b="1" dirty="0"/>
                    </a:p>
                  </a:txBody>
                  <a:tcPr/>
                </a:tc>
                <a:tc>
                  <a:txBody>
                    <a:bodyPr/>
                    <a:lstStyle/>
                    <a:p>
                      <a:pPr algn="ctr"/>
                      <a:r>
                        <a:rPr lang="en-US" b="1" dirty="0" smtClean="0"/>
                        <a:t>54%</a:t>
                      </a:r>
                      <a:endParaRPr lang="en-US" b="1" dirty="0"/>
                    </a:p>
                  </a:txBody>
                  <a:tcPr/>
                </a:tc>
                <a:tc>
                  <a:txBody>
                    <a:bodyPr/>
                    <a:lstStyle/>
                    <a:p>
                      <a:pPr algn="ctr"/>
                      <a:r>
                        <a:rPr lang="en-US" b="1" dirty="0" smtClean="0"/>
                        <a:t>23%</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15%</a:t>
                      </a:r>
                      <a:endParaRPr lang="en-US" b="1" dirty="0"/>
                    </a:p>
                  </a:txBody>
                  <a:tcPr/>
                </a:tc>
                <a:extLst>
                  <a:ext uri="{0D108BD9-81ED-4DB2-BD59-A6C34878D82A}">
                    <a16:rowId xmlns:a16="http://schemas.microsoft.com/office/drawing/2014/main" val="10007"/>
                  </a:ext>
                </a:extLst>
              </a:tr>
              <a:tr h="550035">
                <a:tc>
                  <a:txBody>
                    <a:bodyPr/>
                    <a:lstStyle/>
                    <a:p>
                      <a:pPr algn="ctr"/>
                      <a:r>
                        <a:rPr lang="en-US" b="1" dirty="0" smtClean="0"/>
                        <a:t>Older Noncarriers</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21%</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68%</a:t>
                      </a:r>
                      <a:endParaRPr lang="en-US" b="1" dirty="0"/>
                    </a:p>
                  </a:txBody>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4117821475"/>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04800"/>
            <a:ext cx="8569325" cy="1219200"/>
          </a:xfrm>
        </p:spPr>
        <p:txBody>
          <a:bodyPr/>
          <a:lstStyle/>
          <a:p>
            <a:pPr eaLnBrk="1" hangingPunct="1"/>
            <a:r>
              <a:rPr lang="en-US" sz="2400" dirty="0" smtClean="0"/>
              <a:t>How are prevention and screening </a:t>
            </a:r>
            <a:br>
              <a:rPr lang="en-US" sz="2400" dirty="0" smtClean="0"/>
            </a:br>
            <a:r>
              <a:rPr lang="en-US" sz="2400" dirty="0" smtClean="0"/>
              <a:t>correlated at 1 year?</a:t>
            </a:r>
          </a:p>
        </p:txBody>
      </p:sp>
      <p:sp>
        <p:nvSpPr>
          <p:cNvPr id="531459" name="Rectangle 3"/>
          <p:cNvSpPr>
            <a:spLocks noGrp="1" noChangeArrowheads="1"/>
          </p:cNvSpPr>
          <p:nvPr>
            <p:ph type="body" idx="1"/>
          </p:nvPr>
        </p:nvSpPr>
        <p:spPr>
          <a:xfrm>
            <a:off x="533400" y="1752600"/>
            <a:ext cx="8382000" cy="4267200"/>
          </a:xfrm>
        </p:spPr>
        <p:txBody>
          <a:bodyPr/>
          <a:lstStyle/>
          <a:p>
            <a:pPr eaLnBrk="1" hangingPunct="1">
              <a:spcAft>
                <a:spcPct val="5000"/>
              </a:spcAft>
            </a:pPr>
            <a:r>
              <a:rPr lang="en-US" dirty="0" smtClean="0"/>
              <a:t>At 1-year follow-up:  </a:t>
            </a:r>
          </a:p>
          <a:p>
            <a:pPr marL="0" indent="0" algn="ctr" eaLnBrk="1" hangingPunct="1">
              <a:spcAft>
                <a:spcPct val="5000"/>
              </a:spcAft>
              <a:buNone/>
            </a:pPr>
            <a:r>
              <a:rPr lang="en-US" sz="6600" dirty="0" smtClean="0"/>
              <a:t>.38</a:t>
            </a:r>
          </a:p>
        </p:txBody>
      </p:sp>
      <p:sp>
        <p:nvSpPr>
          <p:cNvPr id="2" name="TextBox 1"/>
          <p:cNvSpPr txBox="1"/>
          <p:nvPr/>
        </p:nvSpPr>
        <p:spPr>
          <a:xfrm>
            <a:off x="685800" y="6269476"/>
            <a:ext cx="1343638" cy="40011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sz="2000" b="0" i="1" u="none" strike="noStrike" kern="1200" cap="none" spc="0" normalizeH="0" baseline="0" noProof="0" dirty="0" smtClean="0">
                <a:ln>
                  <a:noFill/>
                </a:ln>
                <a:solidFill>
                  <a:srgbClr val="000000"/>
                </a:solidFill>
                <a:effectLst/>
                <a:uLnTx/>
                <a:uFillTx/>
                <a:latin typeface="Arial" charset="0"/>
                <a:ea typeface="+mn-ea"/>
                <a:cs typeface="Arial" charset="0"/>
              </a:rPr>
              <a:t>p</a:t>
            </a:r>
            <a:r>
              <a:rPr kumimoji="0" lang="en-US" sz="2000" b="0" i="0" u="none" strike="noStrike" kern="1200" cap="none" spc="0" normalizeH="0" baseline="0" noProof="0" dirty="0" smtClean="0">
                <a:ln>
                  <a:noFill/>
                </a:ln>
                <a:solidFill>
                  <a:srgbClr val="000000"/>
                </a:solidFill>
                <a:effectLst/>
                <a:uLnTx/>
                <a:uFillTx/>
                <a:latin typeface="Arial" charset="0"/>
                <a:ea typeface="+mn-ea"/>
                <a:cs typeface="Arial" charset="0"/>
              </a:rPr>
              <a:t>&lt;.001</a:t>
            </a:r>
            <a:endParaRPr kumimoji="0" 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433874586"/>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1459">
                                            <p:txEl>
                                              <p:pRg st="1" end="1"/>
                                            </p:txEl>
                                          </p:spTgt>
                                        </p:tgtEl>
                                        <p:attrNameLst>
                                          <p:attrName>style.visibility</p:attrName>
                                        </p:attrNameLst>
                                      </p:cBhvr>
                                      <p:to>
                                        <p:strVal val="visible"/>
                                      </p:to>
                                    </p:set>
                                    <p:animEffect transition="in" filter="fade">
                                      <p:cBhvr>
                                        <p:cTn id="17" dur="2000"/>
                                        <p:tgtEl>
                                          <p:spTgt spid="531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04800"/>
            <a:ext cx="8569325" cy="1219200"/>
          </a:xfrm>
        </p:spPr>
        <p:txBody>
          <a:bodyPr/>
          <a:lstStyle/>
          <a:p>
            <a:pPr eaLnBrk="1" hangingPunct="1"/>
            <a:r>
              <a:rPr lang="en-US" sz="2400" dirty="0" smtClean="0"/>
              <a:t>What makes a particular health behavior a priority?</a:t>
            </a:r>
          </a:p>
        </p:txBody>
      </p:sp>
      <p:sp>
        <p:nvSpPr>
          <p:cNvPr id="531459" name="Rectangle 3"/>
          <p:cNvSpPr>
            <a:spLocks noGrp="1" noChangeArrowheads="1"/>
          </p:cNvSpPr>
          <p:nvPr>
            <p:ph type="body" idx="1"/>
          </p:nvPr>
        </p:nvSpPr>
        <p:spPr>
          <a:xfrm>
            <a:off x="533400" y="1752600"/>
            <a:ext cx="8382000" cy="4267200"/>
          </a:xfrm>
        </p:spPr>
        <p:txBody>
          <a:bodyPr/>
          <a:lstStyle/>
          <a:p>
            <a:pPr eaLnBrk="1" hangingPunct="1"/>
            <a:r>
              <a:rPr lang="en-US" dirty="0" smtClean="0"/>
              <a:t>The messy desk problem (Weinstein, 1988)</a:t>
            </a:r>
          </a:p>
          <a:p>
            <a:pPr eaLnBrk="1" hangingPunct="1">
              <a:spcAft>
                <a:spcPct val="5000"/>
              </a:spcAft>
            </a:pPr>
            <a:endParaRPr lang="en-US" dirty="0" smtClean="0"/>
          </a:p>
        </p:txBody>
      </p:sp>
      <p:pic>
        <p:nvPicPr>
          <p:cNvPr id="655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8" b="37455"/>
          <a:stretch/>
        </p:blipFill>
        <p:spPr bwMode="auto">
          <a:xfrm>
            <a:off x="867103" y="2286000"/>
            <a:ext cx="7143750"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19800" y="2611823"/>
            <a:ext cx="1143000" cy="196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Verdana"/>
              <a:ea typeface="+mn-ea"/>
              <a:cs typeface="Arial"/>
            </a:endParaRPr>
          </a:p>
        </p:txBody>
      </p:sp>
    </p:spTree>
    <p:custDataLst>
      <p:tags r:id="rId1"/>
    </p:custDataLst>
    <p:extLst>
      <p:ext uri="{BB962C8B-B14F-4D97-AF65-F5344CB8AC3E}">
        <p14:creationId xmlns:p14="http://schemas.microsoft.com/office/powerpoint/2010/main" val="1149223355"/>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574675" y="304800"/>
            <a:ext cx="8340725" cy="1219200"/>
          </a:xfrm>
        </p:spPr>
        <p:txBody>
          <a:bodyPr anchor="ctr"/>
          <a:lstStyle/>
          <a:p>
            <a:pPr eaLnBrk="1" hangingPunct="1"/>
            <a:r>
              <a:rPr lang="en-US" sz="3200" dirty="0" smtClean="0"/>
              <a:t>Priority of skin cancer screening</a:t>
            </a:r>
            <a:br>
              <a:rPr lang="en-US" sz="3200" dirty="0" smtClean="0"/>
            </a:br>
            <a:r>
              <a:rPr lang="en-US" sz="2000" dirty="0" smtClean="0"/>
              <a:t>“Examining my skin (checking myself for skin changes)            is a priority to me</a:t>
            </a:r>
            <a:r>
              <a:rPr lang="en-US" sz="2000" kern="1200" dirty="0" smtClean="0">
                <a:solidFill>
                  <a:schemeClr val="tx1"/>
                </a:solidFill>
                <a:latin typeface="Arial" charset="0"/>
                <a:cs typeface="Arial" charset="0"/>
              </a:rPr>
              <a:t>”</a:t>
            </a:r>
            <a:endParaRPr lang="en-US" sz="2000" dirty="0" smtClean="0"/>
          </a:p>
        </p:txBody>
      </p:sp>
      <p:sp>
        <p:nvSpPr>
          <p:cNvPr id="23557" name="Text Box 5"/>
          <p:cNvSpPr txBox="1">
            <a:spLocks noChangeArrowheads="1"/>
          </p:cNvSpPr>
          <p:nvPr/>
        </p:nvSpPr>
        <p:spPr bwMode="auto">
          <a:xfrm>
            <a:off x="3810000" y="5537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58" name="Text Box 6"/>
          <p:cNvSpPr txBox="1">
            <a:spLocks noChangeArrowheads="1"/>
          </p:cNvSpPr>
          <p:nvPr/>
        </p:nvSpPr>
        <p:spPr bwMode="auto">
          <a:xfrm>
            <a:off x="609600" y="6216650"/>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Among older participants, carriers &gt;controls and noncarriers.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No differences among younger participants.</a:t>
            </a:r>
          </a:p>
        </p:txBody>
      </p:sp>
      <p:graphicFrame>
        <p:nvGraphicFramePr>
          <p:cNvPr id="7" name="Chart 6"/>
          <p:cNvGraphicFramePr/>
          <p:nvPr>
            <p:extLst/>
          </p:nvPr>
        </p:nvGraphicFramePr>
        <p:xfrm>
          <a:off x="1811913" y="1844676"/>
          <a:ext cx="6858000" cy="401319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57175" y="5565487"/>
            <a:ext cx="2667000"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Increase in Risk Compared</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to General Population</a:t>
            </a:r>
            <a:endParaRPr kumimoji="0" lang="en-US" sz="1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7" name="TextBox 26"/>
          <p:cNvSpPr txBox="1"/>
          <p:nvPr/>
        </p:nvSpPr>
        <p:spPr>
          <a:xfrm>
            <a:off x="2743200" y="5688597"/>
            <a:ext cx="79057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70X</a:t>
            </a:r>
            <a:endParaRPr kumimoji="0" lang="en-US" sz="1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8" name="TextBox 27"/>
          <p:cNvSpPr txBox="1"/>
          <p:nvPr/>
        </p:nvSpPr>
        <p:spPr>
          <a:xfrm>
            <a:off x="4600903" y="5673892"/>
            <a:ext cx="790575"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30-70X</a:t>
            </a:r>
            <a:endParaRPr kumimoji="0" lang="en-US" sz="1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9" name="TextBox 28"/>
          <p:cNvSpPr txBox="1"/>
          <p:nvPr/>
        </p:nvSpPr>
        <p:spPr>
          <a:xfrm>
            <a:off x="6400800" y="5673892"/>
            <a:ext cx="79057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2X</a:t>
            </a:r>
            <a:endParaRPr kumimoji="0" lang="en-US" sz="16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1" name="Text Box 4"/>
          <p:cNvSpPr txBox="1">
            <a:spLocks noChangeArrowheads="1"/>
          </p:cNvSpPr>
          <p:nvPr/>
        </p:nvSpPr>
        <p:spPr bwMode="auto">
          <a:xfrm>
            <a:off x="-162910" y="2042221"/>
            <a:ext cx="1932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Very much </a:t>
            </a:r>
          </a:p>
        </p:txBody>
      </p:sp>
      <p:sp>
        <p:nvSpPr>
          <p:cNvPr id="12" name="Text Box 4"/>
          <p:cNvSpPr txBox="1">
            <a:spLocks noChangeArrowheads="1"/>
          </p:cNvSpPr>
          <p:nvPr/>
        </p:nvSpPr>
        <p:spPr bwMode="auto">
          <a:xfrm>
            <a:off x="-331733" y="4725527"/>
            <a:ext cx="2162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Not at all </a:t>
            </a:r>
          </a:p>
        </p:txBody>
      </p:sp>
    </p:spTree>
    <p:custDataLst>
      <p:tags r:id="rId1"/>
    </p:custDataLst>
    <p:extLst>
      <p:ext uri="{BB962C8B-B14F-4D97-AF65-F5344CB8AC3E}">
        <p14:creationId xmlns:p14="http://schemas.microsoft.com/office/powerpoint/2010/main" val="3556227240"/>
      </p:ext>
    </p:extLst>
  </p:cSld>
  <p:clrMapOvr>
    <a:masterClrMapping/>
  </p:clrMapOvr>
  <mc:AlternateContent xmlns:mc="http://schemas.openxmlformats.org/markup-compatibility/2006" xmlns:p14="http://schemas.microsoft.com/office/powerpoint/2010/main">
    <mc:Choice Requires="p14">
      <p:transition spd="slow" p14:dur="2000" advTm="8424"/>
    </mc:Choice>
    <mc:Fallback xmlns="">
      <p:transition spd="slow" advTm="8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fade">
                                      <p:cBhvr>
                                        <p:cTn id="10"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609600" y="228600"/>
            <a:ext cx="8382000" cy="1219200"/>
          </a:xfrm>
        </p:spPr>
        <p:txBody>
          <a:bodyPr anchor="ctr"/>
          <a:lstStyle/>
          <a:p>
            <a:pPr algn="ctr" eaLnBrk="1" hangingPunct="1"/>
            <a:r>
              <a:rPr lang="en-US" sz="3200" dirty="0" smtClean="0"/>
              <a:t/>
            </a:r>
            <a:br>
              <a:rPr lang="en-US" sz="3200" dirty="0" smtClean="0"/>
            </a:br>
            <a:r>
              <a:rPr lang="en-US" sz="3200" dirty="0" smtClean="0"/>
              <a:t>Stages of change for monthly SSE:</a:t>
            </a:r>
            <a:br>
              <a:rPr lang="en-US" sz="3200" dirty="0" smtClean="0"/>
            </a:br>
            <a:r>
              <a:rPr lang="en-US" sz="3200" dirty="0" smtClean="0"/>
              <a:t>Ages 16-30 vs. 31-69</a:t>
            </a:r>
            <a:br>
              <a:rPr lang="en-US" sz="3200" dirty="0" smtClean="0"/>
            </a:br>
            <a:endParaRPr lang="en-US" sz="1800" dirty="0" smtClean="0"/>
          </a:p>
        </p:txBody>
      </p:sp>
      <p:sp>
        <p:nvSpPr>
          <p:cNvPr id="23557" name="Text Box 5"/>
          <p:cNvSpPr txBox="1">
            <a:spLocks noChangeArrowheads="1"/>
          </p:cNvSpPr>
          <p:nvPr/>
        </p:nvSpPr>
        <p:spPr bwMode="auto">
          <a:xfrm>
            <a:off x="3810000" y="5537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58" name="Text Box 6"/>
          <p:cNvSpPr txBox="1">
            <a:spLocks noChangeArrowheads="1"/>
          </p:cNvSpPr>
          <p:nvPr/>
        </p:nvSpPr>
        <p:spPr bwMode="auto">
          <a:xfrm>
            <a:off x="457200" y="6200573"/>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charset="0"/>
                <a:ea typeface="+mn-ea"/>
                <a:cs typeface="Arial" charset="0"/>
              </a:rPr>
              <a:t>SSE = skin self-examination</a:t>
            </a:r>
          </a:p>
        </p:txBody>
      </p:sp>
      <p:sp>
        <p:nvSpPr>
          <p:cNvPr id="20" name="Text Box 4"/>
          <p:cNvSpPr txBox="1">
            <a:spLocks noChangeArrowheads="1"/>
          </p:cNvSpPr>
          <p:nvPr/>
        </p:nvSpPr>
        <p:spPr bwMode="auto">
          <a:xfrm>
            <a:off x="-26276" y="2088765"/>
            <a:ext cx="1932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Yes,</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for &gt; 6 </a:t>
            </a:r>
            <a:r>
              <a:rPr kumimoji="0" lang="en-US" sz="1800" b="0" i="0" u="none" strike="noStrike" kern="1200" cap="none" spc="0" normalizeH="0" baseline="0" noProof="0" dirty="0" err="1" smtClean="0">
                <a:ln>
                  <a:noFill/>
                </a:ln>
                <a:solidFill>
                  <a:srgbClr val="000000"/>
                </a:solidFill>
                <a:effectLst/>
                <a:uLnTx/>
                <a:uFillTx/>
                <a:latin typeface="Times" pitchFamily="18" charset="0"/>
                <a:ea typeface="+mn-ea"/>
                <a:cs typeface="Times" pitchFamily="18" charset="0"/>
              </a:rPr>
              <a:t>mo</a:t>
            </a:r>
            <a:endPar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endParaRPr>
          </a:p>
        </p:txBody>
      </p:sp>
      <p:graphicFrame>
        <p:nvGraphicFramePr>
          <p:cNvPr id="14" name="Chart 13"/>
          <p:cNvGraphicFramePr/>
          <p:nvPr>
            <p:extLst/>
          </p:nvPr>
        </p:nvGraphicFramePr>
        <p:xfrm>
          <a:off x="1752600" y="1795703"/>
          <a:ext cx="4114800" cy="4388102"/>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 Box 4"/>
          <p:cNvSpPr txBox="1">
            <a:spLocks noChangeArrowheads="1"/>
          </p:cNvSpPr>
          <p:nvPr/>
        </p:nvSpPr>
        <p:spPr bwMode="auto">
          <a:xfrm>
            <a:off x="-26276" y="4002695"/>
            <a:ext cx="1932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No, but intend to start in 30 days</a:t>
            </a:r>
          </a:p>
        </p:txBody>
      </p:sp>
      <p:sp>
        <p:nvSpPr>
          <p:cNvPr id="22" name="TextBox 21"/>
          <p:cNvSpPr txBox="1"/>
          <p:nvPr/>
        </p:nvSpPr>
        <p:spPr>
          <a:xfrm>
            <a:off x="11734800" y="457200"/>
            <a:ext cx="38100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Arial" charset="0"/>
                <a:ea typeface="+mn-ea"/>
                <a:cs typeface="Arial" charset="0"/>
              </a:rPr>
              <a:t>*</a:t>
            </a:r>
            <a:endParaRPr kumimoji="0" lang="en-US" sz="36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 name="Text Box 4"/>
          <p:cNvSpPr txBox="1">
            <a:spLocks noChangeArrowheads="1"/>
          </p:cNvSpPr>
          <p:nvPr/>
        </p:nvSpPr>
        <p:spPr bwMode="auto">
          <a:xfrm>
            <a:off x="-26276" y="3079365"/>
            <a:ext cx="19327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Yes,</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for &lt; 6 </a:t>
            </a:r>
            <a:r>
              <a:rPr kumimoji="0" lang="en-US" sz="1800" b="0" i="0" u="none" strike="noStrike" kern="1200" cap="none" spc="0" normalizeH="0" baseline="0" noProof="0" dirty="0" err="1" smtClean="0">
                <a:ln>
                  <a:noFill/>
                </a:ln>
                <a:solidFill>
                  <a:srgbClr val="000000"/>
                </a:solidFill>
                <a:effectLst/>
                <a:uLnTx/>
                <a:uFillTx/>
                <a:latin typeface="Times" pitchFamily="18" charset="0"/>
                <a:ea typeface="+mn-ea"/>
                <a:cs typeface="Times" pitchFamily="18" charset="0"/>
              </a:rPr>
              <a:t>mo</a:t>
            </a:r>
            <a:endPar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endParaRPr>
          </a:p>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endParaRPr>
          </a:p>
        </p:txBody>
      </p:sp>
      <p:graphicFrame>
        <p:nvGraphicFramePr>
          <p:cNvPr id="10" name="Chart 9"/>
          <p:cNvGraphicFramePr/>
          <p:nvPr>
            <p:extLst/>
          </p:nvPr>
        </p:nvGraphicFramePr>
        <p:xfrm>
          <a:off x="5368158" y="1761530"/>
          <a:ext cx="3760076"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4"/>
          <p:cNvSpPr txBox="1">
            <a:spLocks noChangeArrowheads="1"/>
          </p:cNvSpPr>
          <p:nvPr/>
        </p:nvSpPr>
        <p:spPr bwMode="auto">
          <a:xfrm>
            <a:off x="-26276" y="4925028"/>
            <a:ext cx="1932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3600">
                <a:solidFill>
                  <a:srgbClr val="000000"/>
                </a:solidFill>
                <a:latin typeface="Arial" charset="0"/>
                <a:cs typeface="Arial" charset="0"/>
              </a:defRPr>
            </a:lvl1pPr>
            <a:lvl2pPr marL="742950" indent="-285750" defTabSz="457200">
              <a:defRPr sz="3600">
                <a:solidFill>
                  <a:srgbClr val="000000"/>
                </a:solidFill>
                <a:latin typeface="Arial" charset="0"/>
                <a:cs typeface="Arial" charset="0"/>
              </a:defRPr>
            </a:lvl2pPr>
            <a:lvl3pPr marL="1143000" indent="-228600" defTabSz="457200">
              <a:defRPr sz="3600">
                <a:solidFill>
                  <a:srgbClr val="000000"/>
                </a:solidFill>
                <a:latin typeface="Arial" charset="0"/>
                <a:cs typeface="Arial" charset="0"/>
              </a:defRPr>
            </a:lvl3pPr>
            <a:lvl4pPr marL="1600200" indent="-228600" defTabSz="457200">
              <a:defRPr sz="3600">
                <a:solidFill>
                  <a:srgbClr val="000000"/>
                </a:solidFill>
                <a:latin typeface="Arial" charset="0"/>
                <a:cs typeface="Arial" charset="0"/>
              </a:defRPr>
            </a:lvl4pPr>
            <a:lvl5pPr marL="2057400" indent="-228600" defTabSz="457200">
              <a:defRPr sz="3600">
                <a:solidFill>
                  <a:srgbClr val="000000"/>
                </a:solidFill>
                <a:latin typeface="Arial" charset="0"/>
                <a:cs typeface="Arial" charset="0"/>
              </a:defRPr>
            </a:lvl5pPr>
            <a:lvl6pPr marL="2514600" indent="-228600" algn="ctr" defTabSz="457200" eaLnBrk="0" fontAlgn="base" hangingPunct="0">
              <a:spcBef>
                <a:spcPct val="0"/>
              </a:spcBef>
              <a:spcAft>
                <a:spcPct val="0"/>
              </a:spcAft>
              <a:defRPr sz="3600">
                <a:solidFill>
                  <a:srgbClr val="000000"/>
                </a:solidFill>
                <a:latin typeface="Arial" charset="0"/>
                <a:cs typeface="Arial" charset="0"/>
              </a:defRPr>
            </a:lvl6pPr>
            <a:lvl7pPr marL="2971800" indent="-228600" algn="ctr" defTabSz="457200" eaLnBrk="0" fontAlgn="base" hangingPunct="0">
              <a:spcBef>
                <a:spcPct val="0"/>
              </a:spcBef>
              <a:spcAft>
                <a:spcPct val="0"/>
              </a:spcAft>
              <a:defRPr sz="3600">
                <a:solidFill>
                  <a:srgbClr val="000000"/>
                </a:solidFill>
                <a:latin typeface="Arial" charset="0"/>
                <a:cs typeface="Arial" charset="0"/>
              </a:defRPr>
            </a:lvl7pPr>
            <a:lvl8pPr marL="3429000" indent="-228600" algn="ctr" defTabSz="457200" eaLnBrk="0" fontAlgn="base" hangingPunct="0">
              <a:spcBef>
                <a:spcPct val="0"/>
              </a:spcBef>
              <a:spcAft>
                <a:spcPct val="0"/>
              </a:spcAft>
              <a:defRPr sz="3600">
                <a:solidFill>
                  <a:srgbClr val="000000"/>
                </a:solidFill>
                <a:latin typeface="Arial" charset="0"/>
                <a:cs typeface="Arial" charset="0"/>
              </a:defRPr>
            </a:lvl8pPr>
            <a:lvl9pPr marL="3886200" indent="-228600" algn="ctr" defTabSz="457200" eaLnBrk="0" fontAlgn="base" hangingPunct="0">
              <a:spcBef>
                <a:spcPct val="0"/>
              </a:spcBef>
              <a:spcAft>
                <a:spcPct val="0"/>
              </a:spcAft>
              <a:defRPr sz="3600">
                <a:solidFill>
                  <a:srgbClr val="000000"/>
                </a:solidFill>
                <a:latin typeface="Arial" charset="0"/>
                <a:cs typeface="Arial"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rPr>
              <a:t>No, but intend to start in 6 </a:t>
            </a:r>
            <a:r>
              <a:rPr kumimoji="0" lang="en-US" sz="1800" b="0" i="0" u="none" strike="noStrike" kern="1200" cap="none" spc="0" normalizeH="0" baseline="0" noProof="0" dirty="0" err="1" smtClean="0">
                <a:ln>
                  <a:noFill/>
                </a:ln>
                <a:solidFill>
                  <a:srgbClr val="000000"/>
                </a:solidFill>
                <a:effectLst/>
                <a:uLnTx/>
                <a:uFillTx/>
                <a:latin typeface="Times" pitchFamily="18" charset="0"/>
                <a:ea typeface="+mn-ea"/>
                <a:cs typeface="Times" pitchFamily="18" charset="0"/>
              </a:rPr>
              <a:t>mos</a:t>
            </a:r>
            <a:endParaRPr kumimoji="0" lang="en-US" sz="1800" b="0" i="0" u="none" strike="noStrike" kern="1200" cap="none" spc="0" normalizeH="0" baseline="0" noProof="0" dirty="0" smtClean="0">
              <a:ln>
                <a:noFill/>
              </a:ln>
              <a:solidFill>
                <a:srgbClr val="000000"/>
              </a:solidFill>
              <a:effectLst/>
              <a:uLnTx/>
              <a:uFillTx/>
              <a:latin typeface="Times" pitchFamily="18" charset="0"/>
              <a:ea typeface="+mn-ea"/>
              <a:cs typeface="Times" pitchFamily="18" charset="0"/>
            </a:endParaRPr>
          </a:p>
        </p:txBody>
      </p:sp>
      <p:cxnSp>
        <p:nvCxnSpPr>
          <p:cNvPr id="3" name="Straight Connector 2"/>
          <p:cNvCxnSpPr/>
          <p:nvPr/>
        </p:nvCxnSpPr>
        <p:spPr>
          <a:xfrm>
            <a:off x="-1676400" y="1971675"/>
            <a:ext cx="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06000" y="2615463"/>
            <a:ext cx="4876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5226824"/>
      </p:ext>
    </p:extLst>
  </p:cSld>
  <p:clrMapOvr>
    <a:masterClrMapping/>
  </p:clrMapOvr>
  <mc:AlternateContent xmlns:mc="http://schemas.openxmlformats.org/markup-compatibility/2006" xmlns:p14="http://schemas.microsoft.com/office/powerpoint/2010/main">
    <mc:Choice Requires="p14">
      <p:transition spd="slow" p14:dur="2000" advTm="46003"/>
    </mc:Choice>
    <mc:Fallback xmlns="">
      <p:transition spd="slow" advTm="46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 y="1143000"/>
            <a:ext cx="8001000" cy="4191000"/>
            <a:chOff x="609600" y="1143000"/>
            <a:chExt cx="8001000" cy="4191000"/>
          </a:xfrm>
        </p:grpSpPr>
        <p:sp>
          <p:nvSpPr>
            <p:cNvPr id="8" name="Oval 7"/>
            <p:cNvSpPr/>
            <p:nvPr/>
          </p:nvSpPr>
          <p:spPr>
            <a:xfrm>
              <a:off x="609600" y="1143000"/>
              <a:ext cx="8001000" cy="4191000"/>
            </a:xfrm>
            <a:prstGeom prst="ellipse">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extBox 8"/>
            <p:cNvSpPr txBox="1"/>
            <p:nvPr/>
          </p:nvSpPr>
          <p:spPr>
            <a:xfrm>
              <a:off x="3543300" y="1295400"/>
              <a:ext cx="2209800" cy="584775"/>
            </a:xfrm>
            <a:prstGeom prst="rect">
              <a:avLst/>
            </a:prstGeom>
            <a:noFill/>
          </p:spPr>
          <p:txBody>
            <a:bodyPr wrap="square" rtlCol="0">
              <a:spAutoFit/>
            </a:bodyPr>
            <a:lstStyle/>
            <a:p>
              <a:pPr algn="ctr"/>
              <a:r>
                <a:rPr lang="en-US" sz="1600" dirty="0" smtClean="0">
                  <a:solidFill>
                    <a:schemeClr val="bg1">
                      <a:lumMod val="50000"/>
                    </a:schemeClr>
                  </a:solidFill>
                </a:rPr>
                <a:t>Social &amp; Environmental Context</a:t>
              </a:r>
              <a:endParaRPr lang="en-US" sz="1600" dirty="0">
                <a:solidFill>
                  <a:schemeClr val="bg1">
                    <a:lumMod val="50000"/>
                  </a:schemeClr>
                </a:solidFill>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1456728758"/>
              </p:ext>
            </p:extLst>
          </p:nvPr>
        </p:nvGraphicFramePr>
        <p:xfrm>
          <a:off x="1371600" y="1447800"/>
          <a:ext cx="65532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6894" y="6364181"/>
            <a:ext cx="6633023" cy="493819"/>
          </a:xfrm>
          <a:prstGeom prst="rect">
            <a:avLst/>
          </a:prstGeom>
        </p:spPr>
      </p:pic>
      <p:grpSp>
        <p:nvGrpSpPr>
          <p:cNvPr id="13" name="Group 12"/>
          <p:cNvGrpSpPr/>
          <p:nvPr/>
        </p:nvGrpSpPr>
        <p:grpSpPr>
          <a:xfrm>
            <a:off x="2362200" y="3657599"/>
            <a:ext cx="4488217" cy="646332"/>
            <a:chOff x="2362200" y="3657599"/>
            <a:chExt cx="4488217" cy="646332"/>
          </a:xfrm>
        </p:grpSpPr>
        <p:sp>
          <p:nvSpPr>
            <p:cNvPr id="11" name="TextBox 10"/>
            <p:cNvSpPr txBox="1"/>
            <p:nvPr/>
          </p:nvSpPr>
          <p:spPr>
            <a:xfrm>
              <a:off x="2362200" y="3657600"/>
              <a:ext cx="381000" cy="646331"/>
            </a:xfrm>
            <a:prstGeom prst="rect">
              <a:avLst/>
            </a:prstGeom>
            <a:noFill/>
          </p:spPr>
          <p:txBody>
            <a:bodyPr wrap="square" rtlCol="0">
              <a:spAutoFit/>
            </a:bodyPr>
            <a:lstStyle/>
            <a:p>
              <a:r>
                <a:rPr lang="en-US" sz="3600" b="1" dirty="0" smtClean="0"/>
                <a:t>1</a:t>
              </a:r>
              <a:endParaRPr lang="en-US" sz="3600" b="1" dirty="0"/>
            </a:p>
          </p:txBody>
        </p:sp>
        <p:sp>
          <p:nvSpPr>
            <p:cNvPr id="12" name="TextBox 11"/>
            <p:cNvSpPr txBox="1"/>
            <p:nvPr/>
          </p:nvSpPr>
          <p:spPr>
            <a:xfrm>
              <a:off x="6469417" y="3657599"/>
              <a:ext cx="381000" cy="646331"/>
            </a:xfrm>
            <a:prstGeom prst="rect">
              <a:avLst/>
            </a:prstGeom>
            <a:noFill/>
          </p:spPr>
          <p:txBody>
            <a:bodyPr wrap="square" rtlCol="0">
              <a:spAutoFit/>
            </a:bodyPr>
            <a:lstStyle/>
            <a:p>
              <a:r>
                <a:rPr lang="en-US" sz="3600" b="1" dirty="0" smtClean="0"/>
                <a:t>1</a:t>
              </a:r>
              <a:endParaRPr lang="en-US" sz="3600" b="1" dirty="0"/>
            </a:p>
          </p:txBody>
        </p:sp>
      </p:grpSp>
    </p:spTree>
    <p:extLst>
      <p:ext uri="{BB962C8B-B14F-4D97-AF65-F5344CB8AC3E}">
        <p14:creationId xmlns:p14="http://schemas.microsoft.com/office/powerpoint/2010/main" val="256013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r>
              <a:rPr lang="en-US" sz="3200" dirty="0" smtClean="0"/>
              <a:t>Next Steps</a:t>
            </a:r>
          </a:p>
        </p:txBody>
      </p:sp>
      <p:sp>
        <p:nvSpPr>
          <p:cNvPr id="538627" name="Rectangle 3"/>
          <p:cNvSpPr>
            <a:spLocks noGrp="1" noChangeArrowheads="1"/>
          </p:cNvSpPr>
          <p:nvPr>
            <p:ph type="body" idx="1"/>
          </p:nvPr>
        </p:nvSpPr>
        <p:spPr>
          <a:xfrm>
            <a:off x="533400" y="1676400"/>
            <a:ext cx="8077200" cy="4114800"/>
          </a:xfrm>
        </p:spPr>
        <p:txBody>
          <a:bodyPr/>
          <a:lstStyle/>
          <a:p>
            <a:pPr eaLnBrk="1" hangingPunct="1"/>
            <a:r>
              <a:rPr lang="en-US" dirty="0"/>
              <a:t>Understand what leads </a:t>
            </a:r>
            <a:r>
              <a:rPr lang="en-US" dirty="0" smtClean="0"/>
              <a:t>unaffected people       to </a:t>
            </a:r>
            <a:r>
              <a:rPr lang="en-US" dirty="0"/>
              <a:t>prioritize specific </a:t>
            </a:r>
            <a:r>
              <a:rPr lang="en-US" dirty="0" smtClean="0"/>
              <a:t>risk-management behaviors             at particular times in life</a:t>
            </a:r>
            <a:endParaRPr lang="en-US" dirty="0"/>
          </a:p>
          <a:p>
            <a:pPr eaLnBrk="1" hangingPunct="1"/>
            <a:r>
              <a:rPr lang="en-US" dirty="0" smtClean="0"/>
              <a:t>Understand patterns of belief and behavior  among younger family members</a:t>
            </a:r>
          </a:p>
          <a:p>
            <a:pPr lvl="1" eaLnBrk="1" hangingPunct="1"/>
            <a:r>
              <a:rPr lang="en-US" dirty="0" smtClean="0"/>
              <a:t>Structured interviews at baseline and 1 year</a:t>
            </a:r>
          </a:p>
          <a:p>
            <a:pPr eaLnBrk="1" hangingPunct="1"/>
            <a:r>
              <a:rPr lang="en-US" dirty="0" smtClean="0"/>
              <a:t>Develop interventions to support sun protection and screening earlier in life</a:t>
            </a:r>
          </a:p>
        </p:txBody>
      </p:sp>
    </p:spTree>
    <p:custDataLst>
      <p:tags r:id="rId1"/>
    </p:custDataLst>
    <p:extLst>
      <p:ext uri="{BB962C8B-B14F-4D97-AF65-F5344CB8AC3E}">
        <p14:creationId xmlns:p14="http://schemas.microsoft.com/office/powerpoint/2010/main" val="2872838383"/>
      </p:ext>
    </p:extLst>
  </p:cSld>
  <p:clrMapOvr>
    <a:masterClrMapping/>
  </p:clrMapOvr>
  <mc:AlternateContent xmlns:mc="http://schemas.openxmlformats.org/markup-compatibility/2006" xmlns:p14="http://schemas.microsoft.com/office/powerpoint/2010/main">
    <mc:Choice Requires="p14">
      <p:transition spd="slow" p14:dur="2000" advTm="13711"/>
    </mc:Choice>
    <mc:Fallback xmlns="">
      <p:transition spd="slow" advTm="1371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8626"/>
                                        </p:tgtEl>
                                        <p:attrNameLst>
                                          <p:attrName>style.visibility</p:attrName>
                                        </p:attrNameLst>
                                      </p:cBhvr>
                                      <p:to>
                                        <p:strVal val="visible"/>
                                      </p:to>
                                    </p:set>
                                    <p:animEffect transition="in" filter="fade">
                                      <p:cBhvr>
                                        <p:cTn id="7" dur="2000"/>
                                        <p:tgtEl>
                                          <p:spTgt spid="538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8627">
                                            <p:txEl>
                                              <p:pRg st="0" end="0"/>
                                            </p:txEl>
                                          </p:spTgt>
                                        </p:tgtEl>
                                        <p:attrNameLst>
                                          <p:attrName>style.visibility</p:attrName>
                                        </p:attrNameLst>
                                      </p:cBhvr>
                                      <p:to>
                                        <p:strVal val="visible"/>
                                      </p:to>
                                    </p:set>
                                    <p:animEffect transition="in" filter="fade">
                                      <p:cBhvr>
                                        <p:cTn id="12" dur="2000"/>
                                        <p:tgtEl>
                                          <p:spTgt spid="538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8627">
                                            <p:txEl>
                                              <p:pRg st="1" end="1"/>
                                            </p:txEl>
                                          </p:spTgt>
                                        </p:tgtEl>
                                        <p:attrNameLst>
                                          <p:attrName>style.visibility</p:attrName>
                                        </p:attrNameLst>
                                      </p:cBhvr>
                                      <p:to>
                                        <p:strVal val="visible"/>
                                      </p:to>
                                    </p:set>
                                    <p:animEffect transition="in" filter="fade">
                                      <p:cBhvr>
                                        <p:cTn id="17" dur="2000"/>
                                        <p:tgtEl>
                                          <p:spTgt spid="5386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8627">
                                            <p:txEl>
                                              <p:pRg st="2" end="2"/>
                                            </p:txEl>
                                          </p:spTgt>
                                        </p:tgtEl>
                                        <p:attrNameLst>
                                          <p:attrName>style.visibility</p:attrName>
                                        </p:attrNameLst>
                                      </p:cBhvr>
                                      <p:to>
                                        <p:strVal val="visible"/>
                                      </p:to>
                                    </p:set>
                                    <p:animEffect transition="in" filter="fade">
                                      <p:cBhvr>
                                        <p:cTn id="20" dur="2000"/>
                                        <p:tgtEl>
                                          <p:spTgt spid="5386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8627">
                                            <p:txEl>
                                              <p:pRg st="3" end="3"/>
                                            </p:txEl>
                                          </p:spTgt>
                                        </p:tgtEl>
                                        <p:attrNameLst>
                                          <p:attrName>style.visibility</p:attrName>
                                        </p:attrNameLst>
                                      </p:cBhvr>
                                      <p:to>
                                        <p:strVal val="visible"/>
                                      </p:to>
                                    </p:set>
                                    <p:animEffect transition="in" filter="fade">
                                      <p:cBhvr>
                                        <p:cTn id="25" dur="2000"/>
                                        <p:tgtEl>
                                          <p:spTgt spid="538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p:bldP spid="53862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297" y="2908780"/>
            <a:ext cx="8615603" cy="840266"/>
          </a:xfrm>
        </p:spPr>
        <p:txBody>
          <a:bodyPr>
            <a:noAutofit/>
          </a:bodyPr>
          <a:lstStyle/>
          <a:p>
            <a:pPr algn="ctr"/>
            <a:r>
              <a:rPr lang="en-US" sz="4000" dirty="0" smtClean="0"/>
              <a:t>Melanoma prevention in </a:t>
            </a:r>
            <a:br>
              <a:rPr lang="en-US" sz="4000" dirty="0" smtClean="0"/>
            </a:br>
            <a:r>
              <a:rPr lang="en-US" sz="4000" dirty="0" smtClean="0"/>
              <a:t>at-risk pediatric populations: </a:t>
            </a:r>
            <a:br>
              <a:rPr lang="en-US" sz="4000" dirty="0" smtClean="0"/>
            </a:br>
            <a:r>
              <a:rPr lang="en-US" sz="2800" dirty="0" smtClean="0"/>
              <a:t>Developing strategies to support preventive behavior implementation </a:t>
            </a:r>
            <a:br>
              <a:rPr lang="en-US" sz="2800" dirty="0" smtClean="0"/>
            </a:br>
            <a:r>
              <a:rPr lang="en-US" sz="2800" dirty="0" smtClean="0"/>
              <a:t>across melanoma preventive behaviors</a:t>
            </a:r>
            <a:endParaRPr lang="en-US" sz="2800" dirty="0"/>
          </a:p>
        </p:txBody>
      </p:sp>
      <p:sp>
        <p:nvSpPr>
          <p:cNvPr id="3" name="Subtitle 2"/>
          <p:cNvSpPr>
            <a:spLocks noGrp="1"/>
          </p:cNvSpPr>
          <p:nvPr>
            <p:ph type="subTitle" idx="1"/>
          </p:nvPr>
        </p:nvSpPr>
        <p:spPr>
          <a:xfrm>
            <a:off x="496521" y="4096943"/>
            <a:ext cx="8380627" cy="1088438"/>
          </a:xfrm>
        </p:spPr>
        <p:txBody>
          <a:bodyPr>
            <a:noAutofit/>
          </a:bodyPr>
          <a:lstStyle/>
          <a:p>
            <a:pPr algn="ctr"/>
            <a:r>
              <a:rPr lang="en-US" sz="3200" dirty="0" smtClean="0">
                <a:solidFill>
                  <a:schemeClr val="tx1"/>
                </a:solidFill>
              </a:rPr>
              <a:t>Yelena P. Wu, </a:t>
            </a:r>
            <a:r>
              <a:rPr lang="en-US" sz="3200" dirty="0" err="1" smtClean="0">
                <a:solidFill>
                  <a:schemeClr val="tx1"/>
                </a:solidFill>
              </a:rPr>
              <a:t>phd</a:t>
            </a:r>
            <a:endParaRPr lang="en-US" sz="3200" dirty="0" smtClean="0">
              <a:solidFill>
                <a:schemeClr val="tx1"/>
              </a:solidFill>
            </a:endParaRPr>
          </a:p>
          <a:p>
            <a:pPr algn="ctr"/>
            <a:endParaRPr lang="en-US" sz="3200" dirty="0" smtClean="0">
              <a:solidFill>
                <a:schemeClr val="tx1"/>
              </a:solidFill>
            </a:endParaRPr>
          </a:p>
          <a:p>
            <a:pPr>
              <a:spcBef>
                <a:spcPts val="400"/>
              </a:spcBef>
            </a:pPr>
            <a:r>
              <a:rPr lang="en-US" sz="1800" cap="none" dirty="0" smtClean="0">
                <a:solidFill>
                  <a:schemeClr val="tx1"/>
                </a:solidFill>
              </a:rPr>
              <a:t>Division of Public Health</a:t>
            </a:r>
          </a:p>
          <a:p>
            <a:pPr>
              <a:spcBef>
                <a:spcPts val="400"/>
              </a:spcBef>
            </a:pPr>
            <a:r>
              <a:rPr lang="en-US" sz="1800" cap="none" dirty="0" smtClean="0">
                <a:solidFill>
                  <a:schemeClr val="tx1"/>
                </a:solidFill>
              </a:rPr>
              <a:t>Department of Family &amp; Preventive Medicine</a:t>
            </a:r>
          </a:p>
          <a:p>
            <a:pPr>
              <a:spcBef>
                <a:spcPts val="400"/>
              </a:spcBef>
            </a:pPr>
            <a:r>
              <a:rPr lang="en-US" sz="1800" cap="none" dirty="0" smtClean="0">
                <a:solidFill>
                  <a:schemeClr val="tx1"/>
                </a:solidFill>
              </a:rPr>
              <a:t>Cancer Control and Population Sciences, Huntsman Cancer Institute</a:t>
            </a:r>
            <a:endParaRPr lang="en-US" sz="1600" dirty="0" smtClean="0">
              <a:solidFill>
                <a:schemeClr val="tx1"/>
              </a:solidFill>
            </a:endParaRPr>
          </a:p>
          <a:p>
            <a:pPr algn="ctr"/>
            <a:r>
              <a:rPr lang="en-US" sz="1800" dirty="0" smtClean="0">
                <a:solidFill>
                  <a:schemeClr val="tx1"/>
                </a:solidFill>
              </a:rPr>
              <a:t>November 14, 2016</a:t>
            </a:r>
            <a:endParaRPr lang="en-US" sz="1800" dirty="0">
              <a:solidFill>
                <a:schemeClr val="tx1"/>
              </a:solidFill>
            </a:endParaRPr>
          </a:p>
        </p:txBody>
      </p:sp>
    </p:spTree>
    <p:extLst>
      <p:ext uri="{BB962C8B-B14F-4D97-AF65-F5344CB8AC3E}">
        <p14:creationId xmlns:p14="http://schemas.microsoft.com/office/powerpoint/2010/main" val="372956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49" y="144033"/>
            <a:ext cx="7665099" cy="922767"/>
          </a:xfrm>
        </p:spPr>
        <p:txBody>
          <a:bodyPr/>
          <a:lstStyle/>
          <a:p>
            <a:r>
              <a:rPr lang="en-US" dirty="0"/>
              <a:t>M</a:t>
            </a:r>
            <a:r>
              <a:rPr lang="en-US" dirty="0" smtClean="0"/>
              <a:t>elanoma prevention &amp; kids</a:t>
            </a:r>
            <a:endParaRPr lang="en-US" dirty="0"/>
          </a:p>
        </p:txBody>
      </p:sp>
      <p:sp>
        <p:nvSpPr>
          <p:cNvPr id="3" name="Content Placeholder 2"/>
          <p:cNvSpPr>
            <a:spLocks noGrp="1"/>
          </p:cNvSpPr>
          <p:nvPr>
            <p:ph idx="1"/>
          </p:nvPr>
        </p:nvSpPr>
        <p:spPr>
          <a:xfrm>
            <a:off x="104586" y="1183784"/>
            <a:ext cx="8296145" cy="5245726"/>
          </a:xfrm>
        </p:spPr>
        <p:txBody>
          <a:bodyPr>
            <a:normAutofit/>
          </a:bodyPr>
          <a:lstStyle/>
          <a:p>
            <a:r>
              <a:rPr lang="en-US" sz="2800" dirty="0"/>
              <a:t>T</a:t>
            </a:r>
            <a:r>
              <a:rPr lang="en-US" sz="2800" dirty="0" smtClean="0"/>
              <a:t>ypically an adult-onset disease</a:t>
            </a:r>
          </a:p>
          <a:p>
            <a:r>
              <a:rPr lang="en-US" sz="2800" dirty="0" smtClean="0"/>
              <a:t>Modifiable risk factors in childhood</a:t>
            </a:r>
          </a:p>
          <a:p>
            <a:pPr lvl="1"/>
            <a:r>
              <a:rPr lang="en-US" sz="2200" dirty="0" smtClean="0"/>
              <a:t>Ultraviolet radiation exposure</a:t>
            </a:r>
          </a:p>
          <a:p>
            <a:pPr lvl="1"/>
            <a:r>
              <a:rPr lang="en-US" sz="2200" dirty="0" smtClean="0"/>
              <a:t>Severe sunburns</a:t>
            </a:r>
          </a:p>
          <a:p>
            <a:pPr marL="914416" lvl="2" indent="0">
              <a:buNone/>
            </a:pPr>
            <a:endParaRPr lang="en-US" sz="2000" dirty="0" smtClean="0"/>
          </a:p>
          <a:p>
            <a:r>
              <a:rPr lang="en-US" sz="2800" dirty="0" smtClean="0"/>
              <a:t>Prevention &amp; screening</a:t>
            </a:r>
          </a:p>
          <a:p>
            <a:pPr lvl="1"/>
            <a:r>
              <a:rPr lang="en-US" sz="2400" dirty="0" smtClean="0"/>
              <a:t>Use sunscreen, reapplication</a:t>
            </a:r>
          </a:p>
          <a:p>
            <a:pPr lvl="1"/>
            <a:r>
              <a:rPr lang="en-US" sz="2400" dirty="0" smtClean="0"/>
              <a:t>Physical barriers for UVR</a:t>
            </a:r>
          </a:p>
          <a:p>
            <a:pPr lvl="1"/>
            <a:r>
              <a:rPr lang="en-US" sz="2400" dirty="0" smtClean="0"/>
              <a:t>Skin self-examinations</a:t>
            </a:r>
          </a:p>
          <a:p>
            <a:pPr lvl="1"/>
            <a:r>
              <a:rPr lang="en-US" sz="2400" dirty="0" smtClean="0"/>
              <a:t>Total body </a:t>
            </a:r>
            <a:r>
              <a:rPr lang="en-US" sz="2400" dirty="0"/>
              <a:t>s</a:t>
            </a:r>
            <a:r>
              <a:rPr lang="en-US" sz="2400" dirty="0" smtClean="0"/>
              <a:t>kin </a:t>
            </a:r>
            <a:r>
              <a:rPr lang="en-US" sz="2400" dirty="0"/>
              <a:t>e</a:t>
            </a:r>
            <a:r>
              <a:rPr lang="en-US" sz="2400" dirty="0" smtClean="0"/>
              <a:t>xam</a:t>
            </a:r>
          </a:p>
          <a:p>
            <a:endParaRPr lang="en-US" dirty="0"/>
          </a:p>
        </p:txBody>
      </p:sp>
      <p:sp>
        <p:nvSpPr>
          <p:cNvPr id="4" name="TextBox 3"/>
          <p:cNvSpPr txBox="1"/>
          <p:nvPr/>
        </p:nvSpPr>
        <p:spPr>
          <a:xfrm>
            <a:off x="-105882" y="6383645"/>
            <a:ext cx="89916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entury Gothic"/>
                <a:ea typeface="+mn-ea"/>
                <a:cs typeface="+mn-cs"/>
              </a:rPr>
              <a:t>American Academy of Dermatology; Dennis, 2008; </a:t>
            </a:r>
            <a:r>
              <a:rPr kumimoji="0" lang="en-US" sz="1400" b="0" i="0" u="none" strike="noStrike" kern="1200" cap="none" spc="0" normalizeH="0" baseline="0" noProof="0" dirty="0" err="1" smtClean="0">
                <a:ln>
                  <a:noFill/>
                </a:ln>
                <a:solidFill>
                  <a:prstClr val="white"/>
                </a:solidFill>
                <a:effectLst/>
                <a:uLnTx/>
                <a:uFillTx/>
                <a:latin typeface="Century Gothic"/>
                <a:ea typeface="+mn-ea"/>
                <a:cs typeface="+mn-cs"/>
              </a:rPr>
              <a:t>Oliviera</a:t>
            </a:r>
            <a:r>
              <a:rPr kumimoji="0" lang="en-US" sz="1400" b="0" i="0" u="none" strike="noStrike" kern="1200" cap="none" spc="0" normalizeH="0" baseline="0" noProof="0" dirty="0" smtClean="0">
                <a:ln>
                  <a:noFill/>
                </a:ln>
                <a:solidFill>
                  <a:prstClr val="white"/>
                </a:solidFill>
                <a:effectLst/>
                <a:uLnTx/>
                <a:uFillTx/>
                <a:latin typeface="Century Gothic"/>
                <a:ea typeface="+mn-ea"/>
                <a:cs typeface="+mn-cs"/>
              </a:rPr>
              <a:t>, 2006; </a:t>
            </a:r>
            <a:r>
              <a:rPr kumimoji="0" lang="en-US" sz="1400" b="0" i="0" u="none" strike="noStrike" kern="1200" cap="none" spc="0" normalizeH="0" baseline="0" noProof="0" dirty="0" err="1" smtClean="0">
                <a:ln>
                  <a:noFill/>
                </a:ln>
                <a:solidFill>
                  <a:prstClr val="white"/>
                </a:solidFill>
                <a:effectLst/>
                <a:uLnTx/>
                <a:uFillTx/>
                <a:latin typeface="Century Gothic"/>
                <a:ea typeface="+mn-ea"/>
                <a:cs typeface="+mn-cs"/>
              </a:rPr>
              <a:t>Pustisek</a:t>
            </a:r>
            <a:r>
              <a:rPr kumimoji="0" lang="en-US" sz="1400" b="0" i="0" u="none" strike="noStrike" kern="1200" cap="none" spc="0" normalizeH="0" baseline="0" noProof="0" dirty="0" smtClean="0">
                <a:ln>
                  <a:noFill/>
                </a:ln>
                <a:solidFill>
                  <a:prstClr val="white"/>
                </a:solidFill>
                <a:effectLst/>
                <a:uLnTx/>
                <a:uFillTx/>
                <a:latin typeface="Century Gothic"/>
                <a:ea typeface="+mn-ea"/>
                <a:cs typeface="+mn-cs"/>
              </a:rPr>
              <a:t>, 2010; Wu, 2014</a:t>
            </a:r>
            <a:endParaRPr kumimoji="0" lang="en-US" sz="14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5" name="Picture 4" descr="gty_skin_check_mi_130822_16x9t_60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2866" y="4219328"/>
            <a:ext cx="3478477" cy="1953868"/>
          </a:xfrm>
          <a:prstGeom prst="rect">
            <a:avLst/>
          </a:prstGeom>
        </p:spPr>
      </p:pic>
      <p:sp>
        <p:nvSpPr>
          <p:cNvPr id="6" name="Line Callout 3 5"/>
          <p:cNvSpPr/>
          <p:nvPr/>
        </p:nvSpPr>
        <p:spPr>
          <a:xfrm>
            <a:off x="5640441" y="2320626"/>
            <a:ext cx="3245277" cy="1191673"/>
          </a:xfrm>
          <a:prstGeom prst="borderCallout3">
            <a:avLst>
              <a:gd name="adj1" fmla="val 46382"/>
              <a:gd name="adj2" fmla="val -5434"/>
              <a:gd name="adj3" fmla="val 47697"/>
              <a:gd name="adj4" fmla="val -16184"/>
              <a:gd name="adj5" fmla="val 100000"/>
              <a:gd name="adj6" fmla="val -16667"/>
              <a:gd name="adj7" fmla="val 130068"/>
              <a:gd name="adj8" fmla="val -30555"/>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entury Gothic"/>
                <a:ea typeface="+mn-ea"/>
                <a:cs typeface="+mn-cs"/>
              </a:rPr>
              <a:t>Adherence is poor</a:t>
            </a:r>
            <a:endParaRPr kumimoji="0" lang="en-US" sz="24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9256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7" end="7"/>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41516"/>
            <a:ext cx="9143999" cy="3451380"/>
          </a:xfrm>
          <a:prstGeom prst="rect">
            <a:avLst/>
          </a:prstGeom>
        </p:spPr>
      </p:pic>
      <p:sp>
        <p:nvSpPr>
          <p:cNvPr id="2" name="TextBox 1"/>
          <p:cNvSpPr txBox="1"/>
          <p:nvPr/>
        </p:nvSpPr>
        <p:spPr>
          <a:xfrm>
            <a:off x="377372" y="5911793"/>
            <a:ext cx="88537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a:ea typeface="+mn-ea"/>
                <a:cs typeface="+mn-cs"/>
              </a:rPr>
              <a:t>Funding: NCI K07 CA196985, Primary Children’s Hospital Foundation, DFPM</a:t>
            </a: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4409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69045" y="2206350"/>
            <a:ext cx="2988405" cy="2665268"/>
            <a:chOff x="1752600" y="1600200"/>
            <a:chExt cx="5410200" cy="5029200"/>
          </a:xfrm>
        </p:grpSpPr>
        <p:sp>
          <p:nvSpPr>
            <p:cNvPr id="9" name="Oval 8"/>
            <p:cNvSpPr/>
            <p:nvPr/>
          </p:nvSpPr>
          <p:spPr>
            <a:xfrm>
              <a:off x="1752600" y="1600200"/>
              <a:ext cx="5410200" cy="5029200"/>
            </a:xfrm>
            <a:prstGeom prst="ellipse">
              <a:avLst/>
            </a:prstGeom>
            <a:solidFill>
              <a:srgbClr val="FF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Oval 7"/>
            <p:cNvSpPr/>
            <p:nvPr/>
          </p:nvSpPr>
          <p:spPr>
            <a:xfrm>
              <a:off x="2686050" y="2286000"/>
              <a:ext cx="3638550" cy="3733800"/>
            </a:xfrm>
            <a:prstGeom prst="ellipse">
              <a:avLst/>
            </a:prstGeom>
            <a:solidFill>
              <a:srgbClr val="FFC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Oval 6"/>
            <p:cNvSpPr/>
            <p:nvPr/>
          </p:nvSpPr>
          <p:spPr>
            <a:xfrm>
              <a:off x="3276600" y="3048000"/>
              <a:ext cx="2209800" cy="2286000"/>
            </a:xfrm>
            <a:prstGeom prst="ellipse">
              <a:avLst/>
            </a:prstGeom>
            <a:solidFill>
              <a:srgbClr val="00F6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Oval 5"/>
            <p:cNvSpPr/>
            <p:nvPr/>
          </p:nvSpPr>
          <p:spPr>
            <a:xfrm>
              <a:off x="3905250" y="3733800"/>
              <a:ext cx="971550" cy="1028700"/>
            </a:xfrm>
            <a:prstGeom prst="ellipse">
              <a:avLst/>
            </a:prstGeom>
            <a:solidFill>
              <a:srgbClr val="059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 name="TextBox 2"/>
          <p:cNvSpPr txBox="1"/>
          <p:nvPr/>
        </p:nvSpPr>
        <p:spPr>
          <a:xfrm>
            <a:off x="4147571" y="3498601"/>
            <a:ext cx="6103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Child</a:t>
            </a:r>
          </a:p>
        </p:txBody>
      </p:sp>
      <p:sp>
        <p:nvSpPr>
          <p:cNvPr id="4" name="TextBox 3"/>
          <p:cNvSpPr txBox="1"/>
          <p:nvPr/>
        </p:nvSpPr>
        <p:spPr>
          <a:xfrm>
            <a:off x="4158768" y="3054390"/>
            <a:ext cx="7561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Family</a:t>
            </a:r>
          </a:p>
        </p:txBody>
      </p:sp>
      <p:sp>
        <p:nvSpPr>
          <p:cNvPr id="10" name="TextBox 9"/>
          <p:cNvSpPr txBox="1"/>
          <p:nvPr/>
        </p:nvSpPr>
        <p:spPr>
          <a:xfrm>
            <a:off x="4126527" y="2690943"/>
            <a:ext cx="7883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School</a:t>
            </a:r>
          </a:p>
        </p:txBody>
      </p:sp>
      <p:sp>
        <p:nvSpPr>
          <p:cNvPr id="11" name="TextBox 10"/>
          <p:cNvSpPr txBox="1"/>
          <p:nvPr/>
        </p:nvSpPr>
        <p:spPr>
          <a:xfrm>
            <a:off x="3979210" y="4185109"/>
            <a:ext cx="11423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Healthcare</a:t>
            </a:r>
          </a:p>
        </p:txBody>
      </p:sp>
      <p:sp>
        <p:nvSpPr>
          <p:cNvPr id="12" name="TextBox 11"/>
          <p:cNvSpPr txBox="1"/>
          <p:nvPr/>
        </p:nvSpPr>
        <p:spPr>
          <a:xfrm>
            <a:off x="4989375" y="3413923"/>
            <a:ext cx="5840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Peers</a:t>
            </a:r>
          </a:p>
        </p:txBody>
      </p:sp>
      <p:sp>
        <p:nvSpPr>
          <p:cNvPr id="13" name="TextBox 12"/>
          <p:cNvSpPr txBox="1"/>
          <p:nvPr/>
        </p:nvSpPr>
        <p:spPr>
          <a:xfrm>
            <a:off x="4142310" y="2287115"/>
            <a:ext cx="8470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Policies</a:t>
            </a:r>
          </a:p>
        </p:txBody>
      </p:sp>
      <p:sp>
        <p:nvSpPr>
          <p:cNvPr id="15" name="TextBox 14"/>
          <p:cNvSpPr txBox="1"/>
          <p:nvPr/>
        </p:nvSpPr>
        <p:spPr>
          <a:xfrm>
            <a:off x="3045993" y="3086101"/>
            <a:ext cx="10116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Law</a:t>
            </a:r>
          </a:p>
        </p:txBody>
      </p:sp>
      <p:sp>
        <p:nvSpPr>
          <p:cNvPr id="16" name="TextBox 15"/>
          <p:cNvSpPr txBox="1"/>
          <p:nvPr/>
        </p:nvSpPr>
        <p:spPr>
          <a:xfrm>
            <a:off x="3937120" y="4548555"/>
            <a:ext cx="11844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mn-cs"/>
              </a:rPr>
              <a:t>Mass media</a:t>
            </a:r>
          </a:p>
        </p:txBody>
      </p:sp>
      <p:pic>
        <p:nvPicPr>
          <p:cNvPr id="5" name="Picture 4" descr="imag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8264" y="1789599"/>
            <a:ext cx="1770734" cy="1178343"/>
          </a:xfrm>
          <a:prstGeom prst="rect">
            <a:avLst/>
          </a:prstGeom>
        </p:spPr>
      </p:pic>
      <p:pic>
        <p:nvPicPr>
          <p:cNvPr id="23" name="Picture 22" descr="image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10819" y="2287115"/>
            <a:ext cx="2451802" cy="1567666"/>
          </a:xfrm>
          <a:prstGeom prst="rect">
            <a:avLst/>
          </a:prstGeom>
        </p:spPr>
      </p:pic>
      <p:pic>
        <p:nvPicPr>
          <p:cNvPr id="17" name="Picture 16" descr="Unknown.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07293" y="4687053"/>
            <a:ext cx="2292341" cy="1655689"/>
          </a:xfrm>
          <a:prstGeom prst="rect">
            <a:avLst/>
          </a:prstGeom>
        </p:spPr>
      </p:pic>
      <p:pic>
        <p:nvPicPr>
          <p:cNvPr id="18" name="Picture 17" descr="Unknown.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75794" y="609600"/>
            <a:ext cx="1863001" cy="1353947"/>
          </a:xfrm>
          <a:prstGeom prst="rect">
            <a:avLst/>
          </a:prstGeom>
        </p:spPr>
      </p:pic>
      <p:pic>
        <p:nvPicPr>
          <p:cNvPr id="32" name="Picture 2" descr="http://www.playworks.org/sites/default/files/styles/bento_main/public/bento/playworks_kids-playing-recess-games.jpg?itok=515Rs32U"/>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1590" y="3305639"/>
            <a:ext cx="2024085" cy="1102002"/>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1590" y="5514897"/>
            <a:ext cx="1307374" cy="979268"/>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49129" y="5174489"/>
            <a:ext cx="1229149" cy="1229149"/>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5392" y="319233"/>
            <a:ext cx="2282736" cy="1174186"/>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9748" y="4976351"/>
            <a:ext cx="1797372" cy="1413558"/>
          </a:xfrm>
          <a:prstGeom prst="rect">
            <a:avLst/>
          </a:prstGeom>
        </p:spPr>
      </p:pic>
    </p:spTree>
    <p:extLst>
      <p:ext uri="{BB962C8B-B14F-4D97-AF65-F5344CB8AC3E}">
        <p14:creationId xmlns:p14="http://schemas.microsoft.com/office/powerpoint/2010/main" val="243949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1"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heckerboard(across)">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817257" y="1278"/>
            <a:ext cx="5326743" cy="2626391"/>
          </a:xfrm>
          <a:prstGeom prst="rect">
            <a:avLst/>
          </a:prstGeom>
        </p:spPr>
      </p:pic>
      <p:graphicFrame>
        <p:nvGraphicFramePr>
          <p:cNvPr id="4" name="Diagram 3"/>
          <p:cNvGraphicFramePr/>
          <p:nvPr>
            <p:extLst/>
          </p:nvPr>
        </p:nvGraphicFramePr>
        <p:xfrm>
          <a:off x="440515" y="2889611"/>
          <a:ext cx="5030759" cy="193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0122" y="5247657"/>
            <a:ext cx="1717819" cy="648386"/>
          </a:xfrm>
          <a:prstGeom prst="rect">
            <a:avLst/>
          </a:prstGeom>
        </p:spPr>
      </p:pic>
      <p:sp>
        <p:nvSpPr>
          <p:cNvPr id="3" name="Down Arrow 2"/>
          <p:cNvSpPr/>
          <p:nvPr/>
        </p:nvSpPr>
        <p:spPr>
          <a:xfrm>
            <a:off x="1202118" y="4486867"/>
            <a:ext cx="333829" cy="337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Right Arrow 5"/>
          <p:cNvSpPr/>
          <p:nvPr/>
        </p:nvSpPr>
        <p:spPr>
          <a:xfrm rot="18382958">
            <a:off x="2915359" y="2729953"/>
            <a:ext cx="682171" cy="319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p:cNvSpPr txBox="1"/>
          <p:nvPr/>
        </p:nvSpPr>
        <p:spPr>
          <a:xfrm>
            <a:off x="3382038" y="6146804"/>
            <a:ext cx="5631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entury Gothic"/>
                <a:ea typeface="+mn-ea"/>
                <a:cs typeface="+mn-cs"/>
              </a:rPr>
              <a:t>Funding: </a:t>
            </a:r>
            <a:r>
              <a:rPr kumimoji="0" lang="en-US" sz="1800" b="0" i="0" u="none" strike="noStrike" kern="1200" cap="none" spc="0" normalizeH="0" baseline="0" noProof="0" dirty="0" smtClean="0">
                <a:ln>
                  <a:noFill/>
                </a:ln>
                <a:solidFill>
                  <a:prstClr val="white"/>
                </a:solidFill>
                <a:effectLst/>
                <a:uLnTx/>
                <a:uFillTx/>
                <a:latin typeface="Century Gothic"/>
                <a:ea typeface="+mn-ea"/>
                <a:cs typeface="+mn-cs"/>
              </a:rPr>
              <a:t>NCI K07 CA196985</a:t>
            </a: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271943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FLARE Study</a:t>
            </a:r>
            <a:endParaRPr lang="en-US" dirty="0"/>
          </a:p>
        </p:txBody>
      </p:sp>
      <p:sp>
        <p:nvSpPr>
          <p:cNvPr id="10" name="Content Placeholder 9"/>
          <p:cNvSpPr>
            <a:spLocks noGrp="1"/>
          </p:cNvSpPr>
          <p:nvPr>
            <p:ph idx="1"/>
          </p:nvPr>
        </p:nvSpPr>
        <p:spPr>
          <a:xfrm>
            <a:off x="827700" y="2052925"/>
            <a:ext cx="6712390" cy="4617506"/>
          </a:xfrm>
        </p:spPr>
        <p:txBody>
          <a:bodyPr>
            <a:normAutofit fontScale="85000" lnSpcReduction="10000"/>
          </a:bodyPr>
          <a:lstStyle/>
          <a:p>
            <a:pPr>
              <a:lnSpc>
                <a:spcPct val="120000"/>
              </a:lnSpc>
            </a:pPr>
            <a:r>
              <a:rPr lang="en-US" sz="2800" dirty="0" smtClean="0">
                <a:latin typeface="Arial"/>
                <a:cs typeface="Arial"/>
              </a:rPr>
              <a:t>Family-focused intervention for children at elevated risk for melanoma due to family history</a:t>
            </a:r>
          </a:p>
          <a:p>
            <a:pPr>
              <a:lnSpc>
                <a:spcPct val="120000"/>
              </a:lnSpc>
            </a:pPr>
            <a:r>
              <a:rPr lang="en-US" sz="2800" dirty="0" smtClean="0">
                <a:latin typeface="Arial"/>
                <a:cs typeface="Arial"/>
              </a:rPr>
              <a:t>Targets changes in multiple health behaviors</a:t>
            </a:r>
          </a:p>
          <a:p>
            <a:pPr>
              <a:lnSpc>
                <a:spcPct val="120000"/>
              </a:lnSpc>
            </a:pPr>
            <a:endParaRPr lang="en-US" sz="2800" dirty="0" smtClean="0">
              <a:latin typeface="Arial"/>
              <a:cs typeface="Arial"/>
            </a:endParaRPr>
          </a:p>
          <a:p>
            <a:pPr>
              <a:lnSpc>
                <a:spcPct val="120000"/>
              </a:lnSpc>
            </a:pPr>
            <a:r>
              <a:rPr lang="en-US" sz="2800" dirty="0" smtClean="0">
                <a:latin typeface="Arial"/>
                <a:cs typeface="Arial"/>
              </a:rPr>
              <a:t>3-session, Skype-delivered intervention</a:t>
            </a:r>
          </a:p>
          <a:p>
            <a:pPr lvl="1">
              <a:lnSpc>
                <a:spcPct val="120000"/>
              </a:lnSpc>
            </a:pPr>
            <a:r>
              <a:rPr lang="en-US" sz="2400" dirty="0" smtClean="0">
                <a:latin typeface="Arial"/>
                <a:cs typeface="Arial"/>
              </a:rPr>
              <a:t>Risk communication</a:t>
            </a:r>
          </a:p>
          <a:p>
            <a:pPr lvl="1">
              <a:lnSpc>
                <a:spcPct val="120000"/>
              </a:lnSpc>
            </a:pPr>
            <a:r>
              <a:rPr lang="en-US" sz="2400" dirty="0" smtClean="0">
                <a:latin typeface="Arial"/>
                <a:cs typeface="Arial"/>
              </a:rPr>
              <a:t>Preventive behavior education</a:t>
            </a:r>
          </a:p>
          <a:p>
            <a:pPr lvl="1">
              <a:lnSpc>
                <a:spcPct val="120000"/>
              </a:lnSpc>
            </a:pPr>
            <a:r>
              <a:rPr lang="en-US" sz="2400" dirty="0" smtClean="0">
                <a:latin typeface="Arial"/>
                <a:cs typeface="Arial"/>
              </a:rPr>
              <a:t>Strategies to address families’ barriers to preventive behavior adherence </a:t>
            </a:r>
            <a:endParaRPr lang="en-US" dirty="0" smtClean="0">
              <a:latin typeface="Arial"/>
              <a:cs typeface="Arial"/>
            </a:endParaRPr>
          </a:p>
          <a:p>
            <a:pPr>
              <a:lnSpc>
                <a:spcPct val="120000"/>
              </a:lnSpc>
            </a:pPr>
            <a:endParaRPr lang="en-US" sz="2000" dirty="0" smtClean="0">
              <a:latin typeface="Book Antiqua"/>
              <a:cs typeface="Book Antiqua"/>
            </a:endParaRPr>
          </a:p>
        </p:txBody>
      </p:sp>
      <p:pic>
        <p:nvPicPr>
          <p:cNvPr id="2" name="Picture 1" descr="imag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5959" y="277992"/>
            <a:ext cx="2397747" cy="1508124"/>
          </a:xfrm>
          <a:prstGeom prst="rect">
            <a:avLst/>
          </a:prstGeom>
        </p:spPr>
      </p:pic>
    </p:spTree>
    <p:extLst>
      <p:ext uri="{BB962C8B-B14F-4D97-AF65-F5344CB8AC3E}">
        <p14:creationId xmlns:p14="http://schemas.microsoft.com/office/powerpoint/2010/main" val="28393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checkerboard(across)">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linds(horizontal)">
                                      <p:cBhvr>
                                        <p:cTn id="12" dur="500"/>
                                        <p:tgtEl>
                                          <p:spTgt spid="10">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blinds(horizontal)">
                                      <p:cBhvr>
                                        <p:cTn id="15" dur="500"/>
                                        <p:tgtEl>
                                          <p:spTgt spid="10">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blinds(horizontal)">
                                      <p:cBhvr>
                                        <p:cTn id="1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07578"/>
            <a:ext cx="7055380" cy="1400530"/>
          </a:xfrm>
        </p:spPr>
        <p:txBody>
          <a:bodyPr/>
          <a:lstStyle/>
          <a:p>
            <a:r>
              <a:rPr lang="en-US" dirty="0" smtClean="0"/>
              <a:t>FLARE format</a:t>
            </a:r>
            <a:endParaRPr lang="en-US" dirty="0"/>
          </a:p>
        </p:txBody>
      </p:sp>
      <p:sp>
        <p:nvSpPr>
          <p:cNvPr id="5" name="Rectangle 4"/>
          <p:cNvSpPr/>
          <p:nvPr/>
        </p:nvSpPr>
        <p:spPr>
          <a:xfrm>
            <a:off x="6213061" y="4867485"/>
            <a:ext cx="178904" cy="496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8" name="Picture 7"/>
          <p:cNvPicPr>
            <a:picLocks noChangeAspect="1"/>
          </p:cNvPicPr>
          <p:nvPr/>
        </p:nvPicPr>
        <p:blipFill rotWithShape="1">
          <a:blip r:embed="rId3"/>
          <a:srcRect t="16667" r="12950" b="18120"/>
          <a:stretch/>
        </p:blipFill>
        <p:spPr>
          <a:xfrm>
            <a:off x="1207428" y="4045850"/>
            <a:ext cx="6698685" cy="2787805"/>
          </a:xfrm>
          <a:prstGeom prst="rect">
            <a:avLst/>
          </a:prstGeom>
        </p:spPr>
      </p:pic>
      <p:pic>
        <p:nvPicPr>
          <p:cNvPr id="4" name="Picture 3"/>
          <p:cNvPicPr>
            <a:picLocks noChangeAspect="1"/>
          </p:cNvPicPr>
          <p:nvPr/>
        </p:nvPicPr>
        <p:blipFill rotWithShape="1">
          <a:blip r:embed="rId4"/>
          <a:srcRect l="7867" t="14573" r="7217" b="15732"/>
          <a:stretch/>
        </p:blipFill>
        <p:spPr>
          <a:xfrm>
            <a:off x="1668430" y="1152983"/>
            <a:ext cx="5871660" cy="2685636"/>
          </a:xfrm>
          <a:prstGeom prst="rect">
            <a:avLst/>
          </a:prstGeom>
        </p:spPr>
      </p:pic>
    </p:spTree>
    <p:extLst>
      <p:ext uri="{BB962C8B-B14F-4D97-AF65-F5344CB8AC3E}">
        <p14:creationId xmlns:p14="http://schemas.microsoft.com/office/powerpoint/2010/main" val="2404735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communication &amp; preventive behavior education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8847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177" y="403412"/>
            <a:ext cx="4840941" cy="6051176"/>
          </a:xfrm>
          <a:prstGeom prst="rect">
            <a:avLst/>
          </a:prstGeom>
        </p:spPr>
      </p:pic>
      <p:sp>
        <p:nvSpPr>
          <p:cNvPr id="5" name="TextBox 4"/>
          <p:cNvSpPr txBox="1"/>
          <p:nvPr/>
        </p:nvSpPr>
        <p:spPr>
          <a:xfrm>
            <a:off x="111760" y="250943"/>
            <a:ext cx="3454401" cy="59438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9" b="0" i="0" u="none" strike="noStrike" kern="1200" cap="none" spc="618" normalizeH="0" baseline="0" noProof="0" dirty="0" smtClean="0">
                <a:ln>
                  <a:noFill/>
                </a:ln>
                <a:solidFill>
                  <a:srgbClr val="B961D3"/>
                </a:solidFill>
                <a:effectLst/>
                <a:uLnTx/>
                <a:uFillTx/>
                <a:latin typeface="Century Gothic"/>
                <a:ea typeface="Calibri Light" charset="0"/>
                <a:cs typeface="Calibri Light" charset="0"/>
              </a:rPr>
              <a:t>OVERVIEW</a:t>
            </a:r>
            <a:endParaRPr kumimoji="0" lang="en-US" sz="4059" b="0" i="0" u="none" strike="noStrike" kern="1200" cap="none" spc="618" normalizeH="0" baseline="0" noProof="0" dirty="0">
              <a:ln>
                <a:noFill/>
              </a:ln>
              <a:solidFill>
                <a:srgbClr val="B961D3"/>
              </a:solidFill>
              <a:effectLst/>
              <a:uLnTx/>
              <a:uFillTx/>
              <a:latin typeface="Century Gothic"/>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rPr>
              <a:t>Traits &amp; the Environment </a:t>
            </a:r>
            <a:endParaRPr kumimoji="0" lang="en-US" sz="2400" b="0" i="0" u="none" strike="noStrike" kern="1200" cap="none" spc="0" normalizeH="0" baseline="0" noProof="0" dirty="0" smtClean="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rPr>
              <a:t>DNA &amp; </a:t>
            </a:r>
            <a:r>
              <a:rPr kumimoji="0" lang="en-US" sz="2400" b="0" i="0" u="none" strike="noStrike" kern="1200" cap="none" spc="0" normalizeH="0" baseline="0" noProof="0" dirty="0" smtClean="0">
                <a:ln>
                  <a:noFill/>
                </a:ln>
                <a:solidFill>
                  <a:prstClr val="white">
                    <a:lumMod val="65000"/>
                    <a:lumOff val="35000"/>
                  </a:prstClr>
                </a:solidFill>
                <a:effectLst/>
                <a:uLnTx/>
                <a:uFillTx/>
                <a:latin typeface="Calibri Light" charset="0"/>
                <a:ea typeface="Calibri Light" charset="0"/>
                <a:cs typeface="Calibri Light" charset="0"/>
              </a:rPr>
              <a:t>Genes</a:t>
            </a: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prstClr val="white">
                    <a:lumMod val="65000"/>
                    <a:lumOff val="35000"/>
                  </a:prstClr>
                </a:solidFill>
                <a:effectLst/>
                <a:uLnTx/>
                <a:uFillTx/>
                <a:latin typeface="Calibri Light" charset="0"/>
                <a:ea typeface="Calibri Light" charset="0"/>
                <a:cs typeface="Calibri Light" charset="0"/>
              </a:rPr>
              <a:t>Mutation</a:t>
            </a: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prstClr val="white">
                    <a:lumMod val="65000"/>
                    <a:lumOff val="35000"/>
                  </a:prstClr>
                </a:solidFill>
                <a:effectLst/>
                <a:uLnTx/>
                <a:uFillTx/>
                <a:latin typeface="Calibri Light" charset="0"/>
                <a:ea typeface="Calibri Light" charset="0"/>
                <a:cs typeface="Calibri Light" charset="0"/>
              </a:rPr>
              <a:t>Melanoma</a:t>
            </a: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rPr>
              <a:t>Regulating Cell </a:t>
            </a:r>
            <a:r>
              <a:rPr kumimoji="0" lang="en-US" sz="2400" b="0" i="0" u="none" strike="noStrike" kern="1200" cap="none" spc="0" normalizeH="0" baseline="0" noProof="0" dirty="0" smtClean="0">
                <a:ln>
                  <a:noFill/>
                </a:ln>
                <a:solidFill>
                  <a:prstClr val="white">
                    <a:lumMod val="65000"/>
                    <a:lumOff val="35000"/>
                  </a:prstClr>
                </a:solidFill>
                <a:effectLst/>
                <a:uLnTx/>
                <a:uFillTx/>
                <a:latin typeface="Calibri Light" charset="0"/>
                <a:ea typeface="Calibri Light" charset="0"/>
                <a:cs typeface="Calibri Light" charset="0"/>
              </a:rPr>
              <a:t>Growth</a:t>
            </a: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rPr>
              <a:t>Genetic &amp; Environmental </a:t>
            </a:r>
            <a:r>
              <a:rPr kumimoji="0" lang="en-US" sz="2400" b="0" i="0" u="none" strike="noStrike" kern="1200" cap="none" spc="0" normalizeH="0" baseline="0" noProof="0" dirty="0" smtClean="0">
                <a:ln>
                  <a:noFill/>
                </a:ln>
                <a:solidFill>
                  <a:prstClr val="white">
                    <a:lumMod val="65000"/>
                    <a:lumOff val="35000"/>
                  </a:prstClr>
                </a:solidFill>
                <a:effectLst/>
                <a:uLnTx/>
                <a:uFillTx/>
                <a:latin typeface="Calibri Light" charset="0"/>
                <a:ea typeface="Calibri Light" charset="0"/>
                <a:cs typeface="Calibri Light" charset="0"/>
              </a:rPr>
              <a:t>Risk</a:t>
            </a:r>
          </a:p>
          <a:p>
            <a:pPr marL="302575" marR="0" lvl="0" indent="-302575" algn="l" defTabSz="914400" rtl="0" eaLnBrk="1" fontAlgn="auto" latinLnBrk="0" hangingPunct="1">
              <a:lnSpc>
                <a:spcPts val="1941"/>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endParaRPr>
          </a:p>
          <a:p>
            <a:pPr marL="302575" marR="0" lvl="0" indent="-302575" algn="l" defTabSz="914400" rtl="0" eaLnBrk="1" fontAlgn="auto" latinLnBrk="0" hangingPunct="1">
              <a:lnSpc>
                <a:spcPts val="1941"/>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lumMod val="65000"/>
                    <a:lumOff val="35000"/>
                  </a:prstClr>
                </a:solidFill>
                <a:effectLst/>
                <a:uLnTx/>
                <a:uFillTx/>
                <a:latin typeface="Calibri Light" charset="0"/>
                <a:ea typeface="Calibri Light" charset="0"/>
                <a:cs typeface="Calibri Light" charset="0"/>
              </a:rPr>
              <a:t>What you can do</a:t>
            </a:r>
          </a:p>
        </p:txBody>
      </p:sp>
    </p:spTree>
    <p:extLst>
      <p:ext uri="{BB962C8B-B14F-4D97-AF65-F5344CB8AC3E}">
        <p14:creationId xmlns:p14="http://schemas.microsoft.com/office/powerpoint/2010/main" val="3298812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215952"/>
              </p:ext>
            </p:extLst>
          </p:nvPr>
        </p:nvGraphicFramePr>
        <p:xfrm>
          <a:off x="3352800" y="196109"/>
          <a:ext cx="8229600" cy="567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876800" y="2570089"/>
            <a:ext cx="1676400" cy="1107996"/>
          </a:xfrm>
          <a:prstGeom prst="rect">
            <a:avLst/>
          </a:prstGeom>
          <a:noFill/>
        </p:spPr>
        <p:txBody>
          <a:bodyPr wrap="square" rtlCol="0">
            <a:spAutoFit/>
          </a:bodyPr>
          <a:lstStyle/>
          <a:p>
            <a:r>
              <a:rPr lang="en-US" sz="2400" b="1" dirty="0" smtClean="0"/>
              <a:t>Chronic </a:t>
            </a:r>
          </a:p>
          <a:p>
            <a:r>
              <a:rPr lang="en-US" sz="2400" b="1" dirty="0" smtClean="0"/>
              <a:t>Conditions</a:t>
            </a:r>
          </a:p>
          <a:p>
            <a:r>
              <a:rPr lang="en-US" sz="900" dirty="0" smtClean="0"/>
              <a:t>(e.g., cancer, cardiovascular, diabetes, obesity)</a:t>
            </a:r>
            <a:endParaRPr lang="en-US" sz="900" dirty="0"/>
          </a:p>
        </p:txBody>
      </p:sp>
      <p:sp>
        <p:nvSpPr>
          <p:cNvPr id="6" name="Content Placeholder 2"/>
          <p:cNvSpPr txBox="1">
            <a:spLocks/>
          </p:cNvSpPr>
          <p:nvPr/>
        </p:nvSpPr>
        <p:spPr>
          <a:xfrm>
            <a:off x="219635" y="6305053"/>
            <a:ext cx="8229600" cy="715969"/>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500" b="1" u="sng" dirty="0" smtClean="0"/>
              <a:t>Discussion of Reading</a:t>
            </a:r>
            <a:r>
              <a:rPr lang="en-US" sz="4900" b="1" dirty="0" smtClean="0"/>
              <a:t>:</a:t>
            </a:r>
          </a:p>
          <a:p>
            <a:pPr marL="0" indent="0">
              <a:buFont typeface="Arial" pitchFamily="34" charset="0"/>
              <a:buNone/>
            </a:pPr>
            <a:r>
              <a:rPr lang="en-US" dirty="0" smtClean="0"/>
              <a:t>Klein, </a:t>
            </a:r>
            <a:r>
              <a:rPr lang="en-US" dirty="0" err="1" smtClean="0"/>
              <a:t>Grenen</a:t>
            </a:r>
            <a:r>
              <a:rPr lang="en-US" dirty="0" smtClean="0"/>
              <a:t>, O’Connell, Blanch-</a:t>
            </a:r>
            <a:r>
              <a:rPr lang="en-US" dirty="0" err="1" smtClean="0"/>
              <a:t>Hartigan</a:t>
            </a:r>
            <a:r>
              <a:rPr lang="en-US" dirty="0" smtClean="0"/>
              <a:t>, Chou, Hall, Taber, Vogel.  2016.  Integrating Knowledge Across Domains to Advance the Science of Health Behavior: Overcoming Challenges and Facilitating Success.  </a:t>
            </a:r>
          </a:p>
          <a:p>
            <a:pPr marL="0" indent="0">
              <a:buFont typeface="Arial" pitchFamily="34" charset="0"/>
              <a:buNone/>
            </a:pPr>
            <a:endParaRPr lang="en-US" dirty="0"/>
          </a:p>
        </p:txBody>
      </p:sp>
      <p:sp>
        <p:nvSpPr>
          <p:cNvPr id="7" name="TextBox 6"/>
          <p:cNvSpPr txBox="1"/>
          <p:nvPr/>
        </p:nvSpPr>
        <p:spPr>
          <a:xfrm>
            <a:off x="304800" y="223003"/>
            <a:ext cx="4343400" cy="2092881"/>
          </a:xfrm>
          <a:prstGeom prst="rect">
            <a:avLst/>
          </a:prstGeom>
          <a:solidFill>
            <a:schemeClr val="accent6">
              <a:lumMod val="40000"/>
              <a:lumOff val="60000"/>
            </a:schemeClr>
          </a:solidFill>
          <a:ln w="57150">
            <a:solidFill>
              <a:schemeClr val="tx1"/>
            </a:solidFill>
          </a:ln>
        </p:spPr>
        <p:txBody>
          <a:bodyPr wrap="square" rtlCol="0">
            <a:spAutoFit/>
          </a:bodyPr>
          <a:lstStyle/>
          <a:p>
            <a:r>
              <a:rPr lang="en-US" sz="2000" b="1" dirty="0" smtClean="0"/>
              <a:t>Chronic conditions share a common set of behavioral determinants</a:t>
            </a:r>
          </a:p>
          <a:p>
            <a:endParaRPr lang="en-US" dirty="0" smtClean="0"/>
          </a:p>
          <a:p>
            <a:pPr marL="800100" lvl="1" indent="-342900">
              <a:buFont typeface="Arial" panose="020B0604020202020204" pitchFamily="34" charset="0"/>
              <a:buChar char="•"/>
            </a:pPr>
            <a:r>
              <a:rPr lang="en-US" dirty="0" smtClean="0"/>
              <a:t>Clustered within people</a:t>
            </a:r>
          </a:p>
          <a:p>
            <a:pPr marL="800100" lvl="1" indent="-342900">
              <a:buFont typeface="Arial" panose="020B0604020202020204" pitchFamily="34" charset="0"/>
              <a:buChar char="•"/>
            </a:pPr>
            <a:r>
              <a:rPr lang="en-US" dirty="0" smtClean="0"/>
              <a:t>Driven by shared mechanisms</a:t>
            </a:r>
          </a:p>
          <a:p>
            <a:pPr marL="800100" lvl="1" indent="-342900">
              <a:buFont typeface="Arial" panose="020B0604020202020204" pitchFamily="34" charset="0"/>
              <a:buChar char="•"/>
            </a:pPr>
            <a:r>
              <a:rPr lang="en-US" dirty="0" smtClean="0"/>
              <a:t>Influenced by shared environments</a:t>
            </a:r>
          </a:p>
          <a:p>
            <a:endParaRPr lang="en-US" dirty="0"/>
          </a:p>
        </p:txBody>
      </p:sp>
      <p:sp>
        <p:nvSpPr>
          <p:cNvPr id="8" name="TextBox 7"/>
          <p:cNvSpPr txBox="1"/>
          <p:nvPr/>
        </p:nvSpPr>
        <p:spPr>
          <a:xfrm>
            <a:off x="219635" y="3638451"/>
            <a:ext cx="4343400" cy="1815882"/>
          </a:xfrm>
          <a:prstGeom prst="rect">
            <a:avLst/>
          </a:prstGeom>
          <a:solidFill>
            <a:schemeClr val="accent5">
              <a:lumMod val="40000"/>
              <a:lumOff val="60000"/>
            </a:schemeClr>
          </a:solidFill>
          <a:ln w="57150">
            <a:solidFill>
              <a:schemeClr val="tx1"/>
            </a:solidFill>
          </a:ln>
        </p:spPr>
        <p:txBody>
          <a:bodyPr wrap="square" rtlCol="0">
            <a:spAutoFit/>
          </a:bodyPr>
          <a:lstStyle/>
          <a:p>
            <a:r>
              <a:rPr lang="en-US" sz="2000" b="1" dirty="0" smtClean="0"/>
              <a:t>Cross-cutting behavioral research is needed</a:t>
            </a:r>
          </a:p>
          <a:p>
            <a:endParaRPr lang="en-US" dirty="0" smtClean="0"/>
          </a:p>
          <a:p>
            <a:pPr marL="342900" indent="-342900">
              <a:buFont typeface="Arial" panose="020B0604020202020204" pitchFamily="34" charset="0"/>
              <a:buChar char="•"/>
            </a:pPr>
            <a:r>
              <a:rPr lang="en-US" dirty="0" smtClean="0"/>
              <a:t>Minimize redundancies in research</a:t>
            </a:r>
          </a:p>
          <a:p>
            <a:pPr marL="342900" indent="-342900">
              <a:buFont typeface="Arial" panose="020B0604020202020204" pitchFamily="34" charset="0"/>
              <a:buChar char="•"/>
            </a:pPr>
            <a:r>
              <a:rPr lang="en-US" dirty="0" smtClean="0"/>
              <a:t>More effective behavioral intervention</a:t>
            </a:r>
          </a:p>
          <a:p>
            <a:endParaRPr lang="en-US" dirty="0"/>
          </a:p>
        </p:txBody>
      </p:sp>
    </p:spTree>
    <p:extLst>
      <p:ext uri="{BB962C8B-B14F-4D97-AF65-F5344CB8AC3E}">
        <p14:creationId xmlns:p14="http://schemas.microsoft.com/office/powerpoint/2010/main" val="12902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471" y="0"/>
            <a:ext cx="8875059" cy="6858000"/>
          </a:xfrm>
          <a:prstGeom prst="rect">
            <a:avLst/>
          </a:prstGeom>
        </p:spPr>
      </p:pic>
      <p:sp>
        <p:nvSpPr>
          <p:cNvPr id="5" name="TextBox 4"/>
          <p:cNvSpPr txBox="1"/>
          <p:nvPr/>
        </p:nvSpPr>
        <p:spPr>
          <a:xfrm>
            <a:off x="1861073" y="2600046"/>
            <a:ext cx="5421854" cy="184646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9" b="0" i="0" u="none" strike="noStrike" kern="1200" cap="none" spc="618" normalizeH="0" baseline="0" noProof="0" dirty="0">
                <a:ln>
                  <a:noFill/>
                </a:ln>
                <a:solidFill>
                  <a:srgbClr val="FFFBF0"/>
                </a:solidFill>
                <a:effectLst/>
                <a:uLnTx/>
                <a:uFillTx/>
                <a:latin typeface="Calibri" charset="0"/>
                <a:ea typeface="Calibri" charset="0"/>
                <a:cs typeface="Calibri" charset="0"/>
              </a:rPr>
              <a:t>WHAT YOU CAN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srgbClr val="FFFBF0"/>
                </a:solidFill>
                <a:effectLst/>
                <a:uLnTx/>
                <a:uFillTx/>
                <a:latin typeface="Calibri" charset="0"/>
                <a:ea typeface="Calibri" charset="0"/>
                <a:cs typeface="Calibri" charset="0"/>
              </a:rPr>
              <a:t>There are things that everyone, including children, can do to reduce their melanoma risk: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srgbClr val="FFFBF0"/>
                </a:solidFill>
                <a:effectLst/>
                <a:uLnTx/>
                <a:uFillTx/>
                <a:latin typeface="Calibri" charset="0"/>
                <a:ea typeface="Calibri" charset="0"/>
                <a:cs typeface="Calibri" charset="0"/>
              </a:rPr>
              <a:t>1. Protect your DNA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srgbClr val="FFFBF0"/>
                </a:solidFill>
                <a:effectLst/>
                <a:uLnTx/>
                <a:uFillTx/>
                <a:latin typeface="Calibri" charset="0"/>
                <a:ea typeface="Calibri" charset="0"/>
                <a:cs typeface="Calibri" charset="0"/>
              </a:rPr>
              <a:t>2. Learn to recognize unusual moles or spots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srgbClr val="FFFBF0"/>
                </a:solidFill>
                <a:effectLst/>
                <a:uLnTx/>
                <a:uFillTx/>
                <a:latin typeface="Calibri" charset="0"/>
                <a:ea typeface="Calibri" charset="0"/>
                <a:cs typeface="Calibri" charset="0"/>
              </a:rPr>
              <a:t>3. Conduct regular screening</a:t>
            </a:r>
            <a:endParaRPr kumimoji="0" lang="en-US" sz="1588" b="0" i="0" u="none" strike="noStrike" kern="1200" cap="none" spc="618" normalizeH="0" baseline="0" noProof="0" dirty="0">
              <a:ln>
                <a:noFill/>
              </a:ln>
              <a:solidFill>
                <a:srgbClr val="FFFBF0"/>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3334589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883" y="356330"/>
            <a:ext cx="2924735" cy="2208553"/>
          </a:xfrm>
          <a:prstGeom prst="rect">
            <a:avLst/>
          </a:prstGeom>
          <a:noFill/>
        </p:spPr>
        <p:txBody>
          <a:bodyPr wrap="square" lIns="0" tIns="0" rIns="0" bIns="0" rtlCol="0">
            <a:spAutoFit/>
          </a:bodyPr>
          <a:lstStyle/>
          <a:p>
            <a:pPr marL="0" marR="0" lvl="0" indent="0" algn="ctr" defTabSz="914400" rtl="0" eaLnBrk="1" fontAlgn="auto" latinLnBrk="0" hangingPunct="1">
              <a:lnSpc>
                <a:spcPts val="3177"/>
              </a:lnSpc>
              <a:spcBef>
                <a:spcPts val="0"/>
              </a:spcBef>
              <a:spcAft>
                <a:spcPts val="0"/>
              </a:spcAft>
              <a:buClrTx/>
              <a:buSzTx/>
              <a:buFontTx/>
              <a:buNone/>
              <a:tabLst/>
              <a:defRPr/>
            </a:pPr>
            <a:r>
              <a:rPr kumimoji="0" lang="en-US" sz="3177" b="0" i="0" u="none" strike="noStrike" kern="1200" cap="none" spc="618" normalizeH="0" baseline="0" noProof="0" dirty="0">
                <a:ln>
                  <a:noFill/>
                </a:ln>
                <a:solidFill>
                  <a:srgbClr val="84B3FB"/>
                </a:solidFill>
                <a:effectLst/>
                <a:uLnTx/>
                <a:uFillTx/>
                <a:latin typeface="Century Gothic"/>
                <a:ea typeface="Calibri Light" charset="0"/>
                <a:cs typeface="Calibri Light" charset="0"/>
              </a:rPr>
              <a:t>WHAT YOU CAN DO</a:t>
            </a:r>
            <a:endParaRPr kumimoji="0" lang="en-US" sz="3177" b="0" i="0" u="none" strike="noStrike" kern="1200" cap="none" spc="0" normalizeH="0" baseline="0" noProof="0" dirty="0">
              <a:ln>
                <a:noFill/>
              </a:ln>
              <a:solidFill>
                <a:srgbClr val="84B3FB"/>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88" b="0" i="1" u="none" strike="noStrike" kern="1200" cap="none" spc="0" normalizeH="0" baseline="0" noProof="0" dirty="0">
                <a:ln>
                  <a:noFill/>
                </a:ln>
                <a:solidFill>
                  <a:prstClr val="white">
                    <a:lumMod val="65000"/>
                    <a:lumOff val="35000"/>
                  </a:prstClr>
                </a:solidFill>
                <a:effectLst/>
                <a:uLnTx/>
                <a:uFillTx/>
                <a:latin typeface="Century Gothic"/>
                <a:ea typeface="+mn-ea"/>
                <a:cs typeface="+mn-cs"/>
              </a:rPr>
              <a:t>Protect your DNA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white">
                  <a:lumMod val="65000"/>
                  <a:lumOff val="3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prstClr val="white">
                    <a:lumMod val="65000"/>
                    <a:lumOff val="35000"/>
                  </a:prstClr>
                </a:solidFill>
                <a:effectLst/>
                <a:uLnTx/>
                <a:uFillTx/>
                <a:latin typeface="Century Gothic"/>
                <a:ea typeface="+mn-ea"/>
                <a:cs typeface="+mn-cs"/>
              </a:rPr>
              <a:t>Use 1 ounce of sunscreen each time you apply</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65177" y="3469886"/>
            <a:ext cx="4840941" cy="2984702"/>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5176" y="403413"/>
            <a:ext cx="4844575" cy="2983793"/>
          </a:xfrm>
          <a:prstGeom prst="rect">
            <a:avLst/>
          </a:prstGeom>
        </p:spPr>
      </p:pic>
    </p:spTree>
    <p:extLst>
      <p:ext uri="{BB962C8B-B14F-4D97-AF65-F5344CB8AC3E}">
        <p14:creationId xmlns:p14="http://schemas.microsoft.com/office/powerpoint/2010/main" val="1609414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636" y="356330"/>
            <a:ext cx="3013364" cy="2090573"/>
          </a:xfrm>
          <a:prstGeom prst="rect">
            <a:avLst/>
          </a:prstGeom>
          <a:noFill/>
        </p:spPr>
        <p:txBody>
          <a:bodyPr wrap="square" lIns="0" tIns="0" rIns="0" bIns="0" rtlCol="0">
            <a:spAutoFit/>
          </a:bodyPr>
          <a:lstStyle/>
          <a:p>
            <a:pPr marL="0" marR="0" lvl="0" indent="0" algn="ctr" defTabSz="914400" rtl="0" eaLnBrk="1" fontAlgn="auto" latinLnBrk="0" hangingPunct="1">
              <a:lnSpc>
                <a:spcPts val="3231"/>
              </a:lnSpc>
              <a:spcBef>
                <a:spcPts val="0"/>
              </a:spcBef>
              <a:spcAft>
                <a:spcPts val="0"/>
              </a:spcAft>
              <a:buClrTx/>
              <a:buSzTx/>
              <a:buFontTx/>
              <a:buNone/>
              <a:tabLst/>
              <a:defRPr/>
            </a:pPr>
            <a:r>
              <a:rPr kumimoji="0" lang="en-US" sz="3200" b="0" i="0" u="none" strike="noStrike" kern="1200" cap="none" spc="628" normalizeH="0" baseline="0" noProof="0" dirty="0">
                <a:ln>
                  <a:noFill/>
                </a:ln>
                <a:solidFill>
                  <a:srgbClr val="84B3FB"/>
                </a:solidFill>
                <a:effectLst/>
                <a:uLnTx/>
                <a:uFillTx/>
                <a:latin typeface="Century Gothic"/>
                <a:ea typeface="Calibri Light" charset="0"/>
                <a:cs typeface="Calibri Light" charset="0"/>
              </a:rPr>
              <a:t>WHAT YOU CAN DO</a:t>
            </a:r>
            <a:endParaRPr kumimoji="0" lang="en-US" sz="3200" b="0" i="0" u="none" strike="noStrike" kern="1200" cap="none" spc="0" normalizeH="0" baseline="0" noProof="0" dirty="0">
              <a:ln>
                <a:noFill/>
              </a:ln>
              <a:solidFill>
                <a:srgbClr val="84B3FB"/>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65000"/>
                    <a:lumOff val="35000"/>
                  </a:prstClr>
                </a:solidFill>
                <a:effectLst/>
                <a:uLnTx/>
                <a:uFillTx/>
                <a:latin typeface="Century Gothic"/>
                <a:ea typeface="+mn-ea"/>
                <a:cs typeface="+mn-cs"/>
              </a:rPr>
              <a:t>Protect your DNA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65000"/>
                  <a:lumOff val="3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65000"/>
                    <a:lumOff val="35000"/>
                  </a:prstClr>
                </a:solidFill>
                <a:effectLst/>
                <a:uLnTx/>
                <a:uFillTx/>
                <a:latin typeface="Century Gothic"/>
                <a:ea typeface="+mn-ea"/>
                <a:cs typeface="+mn-cs"/>
              </a:rPr>
              <a:t>Seek shade whenever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0727" y="403412"/>
            <a:ext cx="4987636" cy="6047542"/>
          </a:xfrm>
          <a:prstGeom prst="rect">
            <a:avLst/>
          </a:prstGeom>
        </p:spPr>
      </p:pic>
    </p:spTree>
    <p:extLst>
      <p:ext uri="{BB962C8B-B14F-4D97-AF65-F5344CB8AC3E}">
        <p14:creationId xmlns:p14="http://schemas.microsoft.com/office/powerpoint/2010/main" val="2275521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636" y="356330"/>
            <a:ext cx="3013364" cy="2767681"/>
          </a:xfrm>
          <a:prstGeom prst="rect">
            <a:avLst/>
          </a:prstGeom>
          <a:noFill/>
        </p:spPr>
        <p:txBody>
          <a:bodyPr wrap="square" lIns="0" tIns="0" rIns="0" bIns="0" rtlCol="0">
            <a:spAutoFit/>
          </a:bodyPr>
          <a:lstStyle/>
          <a:p>
            <a:pPr marL="0" marR="0" lvl="0" indent="0" algn="ctr" defTabSz="914400" rtl="0" eaLnBrk="1" fontAlgn="auto" latinLnBrk="0" hangingPunct="1">
              <a:lnSpc>
                <a:spcPts val="3231"/>
              </a:lnSpc>
              <a:spcBef>
                <a:spcPts val="0"/>
              </a:spcBef>
              <a:spcAft>
                <a:spcPts val="0"/>
              </a:spcAft>
              <a:buClrTx/>
              <a:buSzTx/>
              <a:buFontTx/>
              <a:buNone/>
              <a:tabLst/>
              <a:defRPr/>
            </a:pPr>
            <a:r>
              <a:rPr kumimoji="0" lang="en-US" sz="3200" b="0" i="0" u="none" strike="noStrike" kern="1200" cap="none" spc="628" normalizeH="0" baseline="0" noProof="0" dirty="0">
                <a:ln>
                  <a:noFill/>
                </a:ln>
                <a:solidFill>
                  <a:srgbClr val="84B3FB"/>
                </a:solidFill>
                <a:effectLst/>
                <a:uLnTx/>
                <a:uFillTx/>
                <a:latin typeface="Century Gothic"/>
                <a:ea typeface="Calibri Light" charset="0"/>
                <a:cs typeface="Calibri Light" charset="0"/>
              </a:rPr>
              <a:t>WHAT YOU CAN DO</a:t>
            </a:r>
            <a:endParaRPr kumimoji="0" lang="en-US" sz="3200" b="0" i="0" u="none" strike="noStrike" kern="1200" cap="none" spc="0" normalizeH="0" baseline="0" noProof="0" dirty="0">
              <a:ln>
                <a:noFill/>
              </a:ln>
              <a:solidFill>
                <a:srgbClr val="84B3FB"/>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65000"/>
                    <a:lumOff val="35000"/>
                  </a:prstClr>
                </a:solidFill>
                <a:effectLst/>
                <a:uLnTx/>
                <a:uFillTx/>
                <a:latin typeface="Century Gothic"/>
                <a:ea typeface="+mn-ea"/>
                <a:cs typeface="+mn-cs"/>
              </a:rPr>
              <a:t>Protect your DNA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65000"/>
                  <a:lumOff val="3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65000"/>
                    <a:lumOff val="35000"/>
                  </a:prstClr>
                </a:solidFill>
                <a:effectLst/>
                <a:uLnTx/>
                <a:uFillTx/>
                <a:latin typeface="Century Gothic"/>
                <a:ea typeface="+mn-ea"/>
                <a:cs typeface="+mn-cs"/>
              </a:rPr>
              <a:t>Physical barriers:</a:t>
            </a:r>
          </a:p>
          <a:p>
            <a:pPr marL="256432" marR="0" lvl="0" indent="-256432"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white">
                    <a:lumMod val="65000"/>
                    <a:lumOff val="35000"/>
                  </a:prstClr>
                </a:solidFill>
                <a:effectLst/>
                <a:uLnTx/>
                <a:uFillTx/>
                <a:latin typeface="Century Gothic"/>
                <a:ea typeface="+mn-ea"/>
                <a:cs typeface="+mn-cs"/>
              </a:rPr>
              <a:t>Wear a hat with a 4-inch-wide brim all the way around</a:t>
            </a:r>
          </a:p>
          <a:p>
            <a:pPr marL="256432" marR="0" lvl="0" indent="-256432"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white">
                    <a:lumMod val="65000"/>
                    <a:lumOff val="35000"/>
                  </a:prstClr>
                </a:solidFill>
                <a:effectLst/>
                <a:uLnTx/>
                <a:uFillTx/>
                <a:latin typeface="Century Gothic"/>
                <a:ea typeface="+mn-ea"/>
                <a:cs typeface="+mn-cs"/>
              </a:rPr>
              <a:t>Wear sunglasses with UV protection</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0727" y="403412"/>
            <a:ext cx="4987636" cy="2983793"/>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0727" y="3470089"/>
            <a:ext cx="4987636" cy="2984500"/>
          </a:xfrm>
          <a:prstGeom prst="rect">
            <a:avLst/>
          </a:prstGeom>
        </p:spPr>
      </p:pic>
      <p:sp>
        <p:nvSpPr>
          <p:cNvPr id="6" name="TextBox 5"/>
          <p:cNvSpPr txBox="1"/>
          <p:nvPr/>
        </p:nvSpPr>
        <p:spPr>
          <a:xfrm>
            <a:off x="3948545" y="2675732"/>
            <a:ext cx="1446415" cy="298724"/>
          </a:xfrm>
          <a:prstGeom prst="rect">
            <a:avLst/>
          </a:prstGeom>
          <a:noFill/>
        </p:spPr>
        <p:txBody>
          <a:bodyPr wrap="square" lIns="82058" tIns="41029" rIns="82058" bIns="4102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BF0"/>
                </a:solidFill>
                <a:effectLst/>
                <a:uLnTx/>
                <a:uFillTx/>
                <a:latin typeface="Calibri" charset="0"/>
                <a:ea typeface="Calibri" charset="0"/>
                <a:cs typeface="Calibri" charset="0"/>
              </a:rPr>
              <a:t>Good barriers</a:t>
            </a:r>
          </a:p>
        </p:txBody>
      </p:sp>
      <p:sp>
        <p:nvSpPr>
          <p:cNvPr id="8" name="TextBox 7"/>
          <p:cNvSpPr txBox="1"/>
          <p:nvPr/>
        </p:nvSpPr>
        <p:spPr>
          <a:xfrm>
            <a:off x="3948545" y="5725525"/>
            <a:ext cx="1446415" cy="298724"/>
          </a:xfrm>
          <a:prstGeom prst="rect">
            <a:avLst/>
          </a:prstGeom>
          <a:noFill/>
        </p:spPr>
        <p:txBody>
          <a:bodyPr wrap="square" lIns="82058" tIns="41029" rIns="82058" bIns="4102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BF0"/>
                </a:solidFill>
                <a:effectLst/>
                <a:uLnTx/>
                <a:uFillTx/>
                <a:latin typeface="Calibri" charset="0"/>
                <a:ea typeface="Calibri" charset="0"/>
                <a:cs typeface="Calibri" charset="0"/>
              </a:rPr>
              <a:t>Poor barriers</a:t>
            </a:r>
          </a:p>
        </p:txBody>
      </p:sp>
    </p:spTree>
    <p:extLst>
      <p:ext uri="{BB962C8B-B14F-4D97-AF65-F5344CB8AC3E}">
        <p14:creationId xmlns:p14="http://schemas.microsoft.com/office/powerpoint/2010/main" val="858319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Addressing Families’ Barriers to Adherence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9086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FLARE Study</a:t>
            </a:r>
            <a:endParaRPr lang="en-US" dirty="0"/>
          </a:p>
        </p:txBody>
      </p:sp>
      <p:sp>
        <p:nvSpPr>
          <p:cNvPr id="9" name="Content Placeholder 9"/>
          <p:cNvSpPr txBox="1">
            <a:spLocks/>
          </p:cNvSpPr>
          <p:nvPr/>
        </p:nvSpPr>
        <p:spPr>
          <a:xfrm>
            <a:off x="457200" y="1555223"/>
            <a:ext cx="8229600" cy="51213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Arial"/>
              </a:rPr>
              <a:t>Behavioral &amp; organizational strategies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white"/>
                </a:solidFill>
                <a:effectLst/>
                <a:uLnTx/>
                <a:uFillTx/>
                <a:latin typeface="Arial"/>
                <a:ea typeface="+mn-ea"/>
                <a:cs typeface="Arial"/>
              </a:rPr>
              <a:t>Forgetting, discomfort, limited time, incomplete sunscreen application, managing child behavior</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white"/>
                </a:solidFill>
                <a:effectLst/>
                <a:uLnTx/>
                <a:uFillTx/>
                <a:latin typeface="Arial"/>
                <a:ea typeface="+mn-ea"/>
                <a:cs typeface="Arial"/>
              </a:rPr>
              <a:t>Routine changes</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Arial"/>
              </a:rPr>
              <a:t>Communication strategies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white"/>
                </a:solidFill>
                <a:effectLst/>
                <a:uLnTx/>
                <a:uFillTx/>
                <a:latin typeface="Arial"/>
                <a:ea typeface="+mn-ea"/>
                <a:cs typeface="Arial"/>
              </a:rPr>
              <a:t>Within family communication, clear responsibilities &amp; skin protection plan</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white"/>
                </a:solidFill>
                <a:effectLst/>
                <a:uLnTx/>
                <a:uFillTx/>
                <a:latin typeface="Arial"/>
                <a:ea typeface="+mn-ea"/>
                <a:cs typeface="Arial"/>
              </a:rPr>
              <a:t>Consistency across caregivers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white"/>
                </a:solidFill>
                <a:effectLst/>
                <a:uLnTx/>
                <a:uFillTx/>
                <a:latin typeface="Arial"/>
                <a:ea typeface="+mn-ea"/>
                <a:cs typeface="Arial"/>
              </a:rPr>
              <a:t>Handling peer opposition</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a:rPr>
              <a:t>Problem-solving </a:t>
            </a:r>
            <a:r>
              <a:rPr kumimoji="0" lang="en-US" sz="2800" b="0" i="0" u="none" strike="noStrike" kern="1200" cap="none" spc="0" normalizeH="0" baseline="0" noProof="0" dirty="0" smtClean="0">
                <a:ln>
                  <a:noFill/>
                </a:ln>
                <a:solidFill>
                  <a:prstClr val="white"/>
                </a:solidFill>
                <a:effectLst/>
                <a:uLnTx/>
                <a:uFillTx/>
                <a:latin typeface="Arial"/>
                <a:ea typeface="+mn-ea"/>
                <a:cs typeface="Arial"/>
              </a:rPr>
              <a:t>skills for family-specific barriers</a:t>
            </a:r>
            <a:endParaRPr kumimoji="0" lang="en-US" sz="3200" b="0" i="0" u="none" strike="noStrike" kern="1200" cap="none" spc="0" normalizeH="0" baseline="0" noProof="0" dirty="0" smtClean="0">
              <a:ln>
                <a:noFill/>
              </a:ln>
              <a:solidFill>
                <a:prstClr val="white"/>
              </a:solidFill>
              <a:effectLst/>
              <a:uLnTx/>
              <a:uFillTx/>
              <a:latin typeface="Arial"/>
              <a:ea typeface="+mn-ea"/>
              <a:cs typeface="Arial"/>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endParaRPr kumimoji="0" lang="en-US" sz="2000" b="0" i="0" u="none" strike="noStrike" kern="1200" cap="none" spc="0" normalizeH="0" baseline="0" noProof="0" dirty="0" smtClean="0">
              <a:ln>
                <a:noFill/>
              </a:ln>
              <a:solidFill>
                <a:prstClr val="white"/>
              </a:solidFill>
              <a:effectLst/>
              <a:uLnTx/>
              <a:uFillTx/>
              <a:latin typeface="Book Antiqua"/>
              <a:ea typeface="+mn-ea"/>
              <a:cs typeface="Book Antiqua"/>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9771" y="274638"/>
            <a:ext cx="1947321" cy="1295853"/>
          </a:xfrm>
          <a:prstGeom prst="rect">
            <a:avLst/>
          </a:prstGeom>
        </p:spPr>
      </p:pic>
    </p:spTree>
    <p:extLst>
      <p:ext uri="{BB962C8B-B14F-4D97-AF65-F5344CB8AC3E}">
        <p14:creationId xmlns:p14="http://schemas.microsoft.com/office/powerpoint/2010/main" val="395977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ssolve">
                                      <p:cBhvr>
                                        <p:cTn id="18" dur="500"/>
                                        <p:tgtEl>
                                          <p:spTgt spid="9">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dissolve">
                                      <p:cBhvr>
                                        <p:cTn id="21" dur="500"/>
                                        <p:tgtEl>
                                          <p:spTgt spid="9">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dissolve">
                                      <p:cBhvr>
                                        <p:cTn id="24" dur="500"/>
                                        <p:tgtEl>
                                          <p:spTgt spid="9">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dissolv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checkerboard(across)">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6306" y="1523085"/>
            <a:ext cx="3272117" cy="4254459"/>
          </a:xfrm>
          <a:prstGeom prst="rect">
            <a:avLst/>
          </a:prstGeom>
        </p:spPr>
      </p:pic>
      <p:pic>
        <p:nvPicPr>
          <p:cNvPr id="13" name="Picture 12"/>
          <p:cNvPicPr>
            <a:picLocks noChangeAspect="1"/>
          </p:cNvPicPr>
          <p:nvPr/>
        </p:nvPicPr>
        <p:blipFill>
          <a:blip r:embed="rId4"/>
          <a:stretch>
            <a:fillRect/>
          </a:stretch>
        </p:blipFill>
        <p:spPr>
          <a:xfrm>
            <a:off x="5666231" y="1525584"/>
            <a:ext cx="3274765" cy="4251960"/>
          </a:xfrm>
          <a:prstGeom prst="rect">
            <a:avLst/>
          </a:prstGeom>
        </p:spPr>
      </p:pic>
      <p:pic>
        <p:nvPicPr>
          <p:cNvPr id="4" name="Content Placeholder 3"/>
          <p:cNvPicPr>
            <a:picLocks noGrp="1" noChangeAspect="1"/>
          </p:cNvPicPr>
          <p:nvPr>
            <p:ph idx="1"/>
          </p:nvPr>
        </p:nvPicPr>
        <p:blipFill rotWithShape="1">
          <a:blip r:embed="rId5" cstate="email">
            <a:extLst>
              <a:ext uri="{28A0092B-C50C-407E-A947-70E740481C1C}">
                <a14:useLocalDpi xmlns:a14="http://schemas.microsoft.com/office/drawing/2010/main" val="0"/>
              </a:ext>
            </a:extLst>
          </a:blip>
          <a:srcRect t="4976" b="2995"/>
          <a:stretch/>
        </p:blipFill>
        <p:spPr>
          <a:xfrm>
            <a:off x="160733" y="149087"/>
            <a:ext cx="1997765" cy="2540980"/>
          </a:xfrm>
          <a:prstGeom prst="rect">
            <a:avLst/>
          </a:prstGeom>
        </p:spPr>
      </p:pic>
    </p:spTree>
    <p:extLst>
      <p:ext uri="{BB962C8B-B14F-4D97-AF65-F5344CB8AC3E}">
        <p14:creationId xmlns:p14="http://schemas.microsoft.com/office/powerpoint/2010/main" val="2915685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2547" y="480025"/>
            <a:ext cx="4144683" cy="2777513"/>
          </a:xfrm>
          <a:prstGeom prst="rect">
            <a:avLst/>
          </a:prstGeom>
        </p:spPr>
      </p:pic>
      <p:pic>
        <p:nvPicPr>
          <p:cNvPr id="6" name="Picture 5"/>
          <p:cNvPicPr>
            <a:picLocks noChangeAspect="1"/>
          </p:cNvPicPr>
          <p:nvPr/>
        </p:nvPicPr>
        <p:blipFill>
          <a:blip r:embed="rId3"/>
          <a:stretch>
            <a:fillRect/>
          </a:stretch>
        </p:blipFill>
        <p:spPr>
          <a:xfrm>
            <a:off x="4446622" y="3624050"/>
            <a:ext cx="4180608" cy="2779776"/>
          </a:xfrm>
          <a:prstGeom prst="rect">
            <a:avLst/>
          </a:prstGeom>
        </p:spPr>
      </p:pic>
      <p:pic>
        <p:nvPicPr>
          <p:cNvPr id="7" name="Picture 6"/>
          <p:cNvPicPr>
            <a:picLocks noChangeAspect="1"/>
          </p:cNvPicPr>
          <p:nvPr/>
        </p:nvPicPr>
        <p:blipFill>
          <a:blip r:embed="rId4"/>
          <a:stretch>
            <a:fillRect/>
          </a:stretch>
        </p:blipFill>
        <p:spPr>
          <a:xfrm>
            <a:off x="559147" y="1030536"/>
            <a:ext cx="3280582" cy="4251960"/>
          </a:xfrm>
          <a:prstGeom prst="rect">
            <a:avLst/>
          </a:prstGeom>
        </p:spPr>
      </p:pic>
    </p:spTree>
    <p:extLst>
      <p:ext uri="{BB962C8B-B14F-4D97-AF65-F5344CB8AC3E}">
        <p14:creationId xmlns:p14="http://schemas.microsoft.com/office/powerpoint/2010/main" val="4032795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email">
            <a:extLst>
              <a:ext uri="{28A0092B-C50C-407E-A947-70E740481C1C}">
                <a14:useLocalDpi xmlns:a14="http://schemas.microsoft.com/office/drawing/2010/main" val="0"/>
              </a:ext>
            </a:extLst>
          </a:blip>
          <a:stretch>
            <a:fillRect/>
          </a:stretch>
        </p:blipFill>
        <p:spPr>
          <a:xfrm>
            <a:off x="277349" y="190013"/>
            <a:ext cx="8605394" cy="642850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60584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email">
            <a:extLst>
              <a:ext uri="{28A0092B-C50C-407E-A947-70E740481C1C}">
                <a14:useLocalDpi xmlns:a14="http://schemas.microsoft.com/office/drawing/2010/main" val="0"/>
              </a:ext>
            </a:extLst>
          </a:blip>
          <a:stretch>
            <a:fillRect/>
          </a:stretch>
        </p:blipFill>
        <p:spPr>
          <a:xfrm>
            <a:off x="2266122" y="119268"/>
            <a:ext cx="4929809" cy="65697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59470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57364"/>
            <a:ext cx="8839200" cy="6256962"/>
          </a:xfrm>
          <a:prstGeom prst="rect">
            <a:avLst/>
          </a:prstGeom>
        </p:spPr>
      </p:pic>
      <p:sp>
        <p:nvSpPr>
          <p:cNvPr id="10" name="TextBox 9"/>
          <p:cNvSpPr txBox="1"/>
          <p:nvPr/>
        </p:nvSpPr>
        <p:spPr>
          <a:xfrm>
            <a:off x="4114800" y="3733800"/>
            <a:ext cx="2438400" cy="369332"/>
          </a:xfrm>
          <a:prstGeom prst="rect">
            <a:avLst/>
          </a:prstGeom>
          <a:noFill/>
        </p:spPr>
        <p:txBody>
          <a:bodyPr wrap="square" rtlCol="0">
            <a:spAutoFit/>
          </a:bodyPr>
          <a:lstStyle/>
          <a:p>
            <a:pPr algn="ctr"/>
            <a:r>
              <a:rPr lang="en-US" b="1" dirty="0" smtClean="0"/>
              <a:t>Research Spotlight</a:t>
            </a:r>
            <a:endParaRPr lang="en-US" b="1" dirty="0"/>
          </a:p>
        </p:txBody>
      </p:sp>
    </p:spTree>
    <p:extLst>
      <p:ext uri="{BB962C8B-B14F-4D97-AF65-F5344CB8AC3E}">
        <p14:creationId xmlns:p14="http://schemas.microsoft.com/office/powerpoint/2010/main" val="962060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2" y="1802191"/>
            <a:ext cx="7885671" cy="1677609"/>
          </a:xfrm>
        </p:spPr>
        <p:txBody>
          <a:bodyPr/>
          <a:lstStyle/>
          <a:p>
            <a:r>
              <a:rPr lang="en-US" dirty="0" smtClean="0"/>
              <a:t>Your Questions and Comments</a:t>
            </a:r>
            <a:endParaRPr lang="en-US" dirty="0"/>
          </a:p>
        </p:txBody>
      </p:sp>
      <p:sp>
        <p:nvSpPr>
          <p:cNvPr id="3" name="Text Placeholder 2"/>
          <p:cNvSpPr>
            <a:spLocks noGrp="1"/>
          </p:cNvSpPr>
          <p:nvPr>
            <p:ph type="body" idx="1"/>
          </p:nvPr>
        </p:nvSpPr>
        <p:spPr>
          <a:xfrm>
            <a:off x="866442" y="5067300"/>
            <a:ext cx="6620968" cy="1138043"/>
          </a:xfrm>
        </p:spPr>
        <p:txBody>
          <a:bodyPr>
            <a:normAutofit/>
          </a:bodyPr>
          <a:lstStyle/>
          <a:p>
            <a:r>
              <a:rPr lang="en-US" sz="2800" dirty="0" err="1" smtClean="0"/>
              <a:t>Lisa.Aspinwall@utah.edu</a:t>
            </a:r>
            <a:endParaRPr lang="en-US" sz="2800" dirty="0" smtClean="0"/>
          </a:p>
          <a:p>
            <a:r>
              <a:rPr lang="en-US" sz="2800" dirty="0" err="1" smtClean="0"/>
              <a:t>Yelena.wu@utah.edu</a:t>
            </a:r>
            <a:endParaRPr lang="en-US" sz="2800" dirty="0" smtClean="0"/>
          </a:p>
          <a:p>
            <a:endParaRPr lang="en-US" sz="2800" dirty="0"/>
          </a:p>
        </p:txBody>
      </p:sp>
      <p:sp>
        <p:nvSpPr>
          <p:cNvPr id="4" name="Title 1"/>
          <p:cNvSpPr txBox="1">
            <a:spLocks/>
          </p:cNvSpPr>
          <p:nvPr/>
        </p:nvSpPr>
        <p:spPr>
          <a:xfrm>
            <a:off x="866442" y="3389691"/>
            <a:ext cx="7885671" cy="1677609"/>
          </a:xfrm>
          <a:prstGeom prst="rect">
            <a:avLst/>
          </a:prstGeom>
        </p:spPr>
        <p:txBody>
          <a:bodyPr vert="horz" lIns="91440" tIns="45720" rIns="91440" bIns="45720" rtlCol="0" anchor="b">
            <a:noAutofit/>
          </a:bodyPr>
          <a:lstStyle>
            <a:lvl1pPr algn="l" defTabSz="457207"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7"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EBEBEB"/>
              </a:solidFill>
              <a:effectLst/>
              <a:uLnTx/>
              <a:uFillTx/>
              <a:latin typeface="Century Gothic"/>
              <a:ea typeface="+mj-ea"/>
              <a:cs typeface="+mj-cs"/>
            </a:endParaRPr>
          </a:p>
        </p:txBody>
      </p:sp>
    </p:spTree>
    <p:extLst>
      <p:ext uri="{BB962C8B-B14F-4D97-AF65-F5344CB8AC3E}">
        <p14:creationId xmlns:p14="http://schemas.microsoft.com/office/powerpoint/2010/main" val="609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4717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003462" cy="1400530"/>
          </a:xfrm>
        </p:spPr>
        <p:txBody>
          <a:bodyPr/>
          <a:lstStyle/>
          <a:p>
            <a:r>
              <a:rPr lang="en-US" sz="4000" dirty="0" smtClean="0"/>
              <a:t>Poor adherence to melanoma preventive behaviors</a:t>
            </a:r>
            <a:endParaRPr lang="en-US" sz="4000" dirty="0"/>
          </a:p>
        </p:txBody>
      </p:sp>
      <p:sp>
        <p:nvSpPr>
          <p:cNvPr id="3" name="Content Placeholder 2"/>
          <p:cNvSpPr>
            <a:spLocks noGrp="1"/>
          </p:cNvSpPr>
          <p:nvPr>
            <p:ph idx="1"/>
          </p:nvPr>
        </p:nvSpPr>
        <p:spPr>
          <a:xfrm>
            <a:off x="367598" y="2065625"/>
            <a:ext cx="8354500" cy="4430595"/>
          </a:xfrm>
        </p:spPr>
        <p:txBody>
          <a:bodyPr>
            <a:normAutofit/>
          </a:bodyPr>
          <a:lstStyle/>
          <a:p>
            <a:r>
              <a:rPr lang="en-US" sz="2400" dirty="0" smtClean="0"/>
              <a:t>Children with a parent with melanoma are no better at preventive behaviors than general population</a:t>
            </a:r>
          </a:p>
          <a:p>
            <a:pPr lvl="1"/>
            <a:r>
              <a:rPr lang="en-US" sz="2000" dirty="0" smtClean="0"/>
              <a:t>42% use sunscreen</a:t>
            </a:r>
          </a:p>
          <a:p>
            <a:pPr lvl="1"/>
            <a:r>
              <a:rPr lang="en-US" sz="2000" dirty="0" smtClean="0"/>
              <a:t>39-51% with recent sunburns</a:t>
            </a:r>
          </a:p>
          <a:p>
            <a:pPr lvl="1"/>
            <a:endParaRPr lang="en-US" sz="2000" dirty="0" smtClean="0"/>
          </a:p>
          <a:p>
            <a:r>
              <a:rPr lang="en-US" sz="2400" dirty="0" smtClean="0"/>
              <a:t>Our pilot data from </a:t>
            </a:r>
            <a:r>
              <a:rPr lang="en-US" sz="2400" i="1" dirty="0" smtClean="0"/>
              <a:t>p16</a:t>
            </a:r>
            <a:r>
              <a:rPr lang="en-US" sz="2400" dirty="0" smtClean="0"/>
              <a:t> families (highest risk group)</a:t>
            </a:r>
          </a:p>
          <a:p>
            <a:pPr lvl="1"/>
            <a:r>
              <a:rPr lang="en-US" sz="2000" dirty="0"/>
              <a:t>80% inconsistent sunscreen use</a:t>
            </a:r>
          </a:p>
          <a:p>
            <a:pPr lvl="1"/>
            <a:r>
              <a:rPr lang="en-US" sz="2000" dirty="0"/>
              <a:t>90% inconsistent use of long sleeves</a:t>
            </a:r>
          </a:p>
          <a:p>
            <a:pPr lvl="1"/>
            <a:r>
              <a:rPr lang="en-US" sz="2000" dirty="0"/>
              <a:t>75% at least 1 painful/red sunburn in last year</a:t>
            </a:r>
          </a:p>
          <a:p>
            <a:pPr lvl="1"/>
            <a:r>
              <a:rPr lang="en-US" sz="2000" dirty="0"/>
              <a:t>40% doing monthly self skin-exams</a:t>
            </a:r>
          </a:p>
          <a:p>
            <a:endParaRPr lang="en-US" dirty="0"/>
          </a:p>
        </p:txBody>
      </p:sp>
      <p:sp>
        <p:nvSpPr>
          <p:cNvPr id="4" name="TextBox 3"/>
          <p:cNvSpPr txBox="1"/>
          <p:nvPr/>
        </p:nvSpPr>
        <p:spPr>
          <a:xfrm>
            <a:off x="-16242" y="6483520"/>
            <a:ext cx="920077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entury Gothic"/>
                <a:ea typeface="+mn-ea"/>
                <a:cs typeface="+mn-cs"/>
              </a:rPr>
              <a:t>Geller, 2002; Glenn, 2015</a:t>
            </a:r>
            <a:endParaRPr kumimoji="0" lang="en-US" sz="14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5" name="Picture 4" descr="imag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8645" y="2887622"/>
            <a:ext cx="2074672" cy="1380600"/>
          </a:xfrm>
          <a:prstGeom prst="rect">
            <a:avLst/>
          </a:prstGeom>
        </p:spPr>
      </p:pic>
    </p:spTree>
    <p:extLst>
      <p:ext uri="{BB962C8B-B14F-4D97-AF65-F5344CB8AC3E}">
        <p14:creationId xmlns:p14="http://schemas.microsoft.com/office/powerpoint/2010/main" val="40140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76280"/>
            <a:ext cx="7269480" cy="1047843"/>
          </a:xfrm>
        </p:spPr>
        <p:txBody>
          <a:bodyPr/>
          <a:lstStyle/>
          <a:p>
            <a:r>
              <a:rPr lang="en-US" dirty="0" smtClean="0"/>
              <a:t>SPARK Study:</a:t>
            </a:r>
            <a:r>
              <a:rPr lang="en-US" sz="2700" dirty="0" smtClean="0"/>
              <a:t> </a:t>
            </a:r>
            <a:r>
              <a:rPr lang="en-US" sz="2700" dirty="0"/>
              <a:t>39 parents, 37 children</a:t>
            </a:r>
          </a:p>
        </p:txBody>
      </p:sp>
      <p:graphicFrame>
        <p:nvGraphicFramePr>
          <p:cNvPr id="4" name="Content Placeholder 3"/>
          <p:cNvGraphicFramePr>
            <a:graphicFrameLocks noGrp="1"/>
          </p:cNvGraphicFramePr>
          <p:nvPr>
            <p:ph idx="1"/>
            <p:extLst/>
          </p:nvPr>
        </p:nvGraphicFramePr>
        <p:xfrm>
          <a:off x="1191127" y="1363604"/>
          <a:ext cx="6824161" cy="2583938"/>
        </p:xfrm>
        <a:graphic>
          <a:graphicData uri="http://schemas.openxmlformats.org/drawingml/2006/table">
            <a:tbl>
              <a:tblPr firstRow="1" bandRow="1">
                <a:tableStyleId>{5C22544A-7EE6-4342-B048-85BDC9FD1C3A}</a:tableStyleId>
              </a:tblPr>
              <a:tblGrid>
                <a:gridCol w="3489875">
                  <a:extLst>
                    <a:ext uri="{9D8B030D-6E8A-4147-A177-3AD203B41FA5}">
                      <a16:colId xmlns:a16="http://schemas.microsoft.com/office/drawing/2014/main" val="20000"/>
                    </a:ext>
                  </a:extLst>
                </a:gridCol>
                <a:gridCol w="1617190">
                  <a:extLst>
                    <a:ext uri="{9D8B030D-6E8A-4147-A177-3AD203B41FA5}">
                      <a16:colId xmlns:a16="http://schemas.microsoft.com/office/drawing/2014/main" val="20001"/>
                    </a:ext>
                  </a:extLst>
                </a:gridCol>
                <a:gridCol w="1717096">
                  <a:extLst>
                    <a:ext uri="{9D8B030D-6E8A-4147-A177-3AD203B41FA5}">
                      <a16:colId xmlns:a16="http://schemas.microsoft.com/office/drawing/2014/main" val="20002"/>
                    </a:ext>
                  </a:extLst>
                </a:gridCol>
              </a:tblGrid>
              <a:tr h="396619">
                <a:tc>
                  <a:txBody>
                    <a:bodyPr/>
                    <a:lstStyle/>
                    <a:p>
                      <a:endParaRPr lang="en-US" sz="1500" dirty="0"/>
                    </a:p>
                  </a:txBody>
                  <a:tcPr marL="68580" marR="68580" marT="34290" marB="34290"/>
                </a:tc>
                <a:tc>
                  <a:txBody>
                    <a:bodyPr/>
                    <a:lstStyle/>
                    <a:p>
                      <a:pPr algn="ctr"/>
                      <a:r>
                        <a:rPr lang="en-US" sz="2400" dirty="0" smtClean="0"/>
                        <a:t>n</a:t>
                      </a:r>
                      <a:endParaRPr lang="en-US" sz="2400" dirty="0"/>
                    </a:p>
                  </a:txBody>
                  <a:tcPr marL="68580" marR="68580" marT="34290" marB="34290"/>
                </a:tc>
                <a:tc>
                  <a:txBody>
                    <a:bodyPr/>
                    <a:lstStyle/>
                    <a:p>
                      <a:pPr algn="ctr"/>
                      <a:r>
                        <a:rPr lang="en-US" sz="2400" dirty="0" smtClean="0"/>
                        <a:t>%</a:t>
                      </a:r>
                      <a:endParaRPr lang="en-US" sz="2400" dirty="0"/>
                    </a:p>
                  </a:txBody>
                  <a:tcPr marL="68580" marR="68580" marT="34290" marB="34290"/>
                </a:tc>
                <a:extLst>
                  <a:ext uri="{0D108BD9-81ED-4DB2-BD59-A6C34878D82A}">
                    <a16:rowId xmlns:a16="http://schemas.microsoft.com/office/drawing/2014/main" val="10000"/>
                  </a:ext>
                </a:extLst>
              </a:tr>
              <a:tr h="652076">
                <a:tc>
                  <a:txBody>
                    <a:bodyPr/>
                    <a:lstStyle/>
                    <a:p>
                      <a:r>
                        <a:rPr lang="en-US" sz="2000" dirty="0" smtClean="0">
                          <a:latin typeface="Arial" charset="0"/>
                          <a:ea typeface="Arial" charset="0"/>
                          <a:cs typeface="Arial" charset="0"/>
                        </a:rPr>
                        <a:t>Mother</a:t>
                      </a:r>
                    </a:p>
                    <a:p>
                      <a:r>
                        <a:rPr lang="en-US" sz="2000" dirty="0" smtClean="0">
                          <a:latin typeface="Arial" charset="0"/>
                          <a:ea typeface="Arial" charset="0"/>
                          <a:cs typeface="Arial" charset="0"/>
                        </a:rPr>
                        <a:t>Father</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32</a:t>
                      </a:r>
                    </a:p>
                    <a:p>
                      <a:pPr algn="ctr"/>
                      <a:r>
                        <a:rPr lang="en-US" sz="2000" dirty="0" smtClean="0">
                          <a:latin typeface="Arial" charset="0"/>
                          <a:ea typeface="Arial" charset="0"/>
                          <a:cs typeface="Arial" charset="0"/>
                        </a:rPr>
                        <a:t>7</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82</a:t>
                      </a:r>
                    </a:p>
                    <a:p>
                      <a:pPr algn="ctr"/>
                      <a:r>
                        <a:rPr lang="en-US" sz="2000" dirty="0" smtClean="0">
                          <a:latin typeface="Arial" charset="0"/>
                          <a:ea typeface="Arial" charset="0"/>
                          <a:cs typeface="Arial" charset="0"/>
                        </a:rPr>
                        <a:t>18</a:t>
                      </a:r>
                      <a:endParaRPr lang="en-US" sz="2000" dirty="0">
                        <a:latin typeface="Arial" charset="0"/>
                        <a:ea typeface="Arial" charset="0"/>
                        <a:cs typeface="Arial" charset="0"/>
                      </a:endParaRPr>
                    </a:p>
                  </a:txBody>
                  <a:tcPr marL="68580" marR="68580" marT="34290" marB="34290"/>
                </a:tc>
                <a:extLst>
                  <a:ext uri="{0D108BD9-81ED-4DB2-BD59-A6C34878D82A}">
                    <a16:rowId xmlns:a16="http://schemas.microsoft.com/office/drawing/2014/main" val="10001"/>
                  </a:ext>
                </a:extLst>
              </a:tr>
              <a:tr h="652076">
                <a:tc>
                  <a:txBody>
                    <a:bodyPr/>
                    <a:lstStyle/>
                    <a:p>
                      <a:r>
                        <a:rPr lang="en-US" sz="2000" dirty="0" smtClean="0">
                          <a:latin typeface="Arial" charset="0"/>
                          <a:ea typeface="Arial" charset="0"/>
                          <a:cs typeface="Arial" charset="0"/>
                        </a:rPr>
                        <a:t>Personal history of melanoma (parent)</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36</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92</a:t>
                      </a:r>
                      <a:endParaRPr lang="en-US" sz="2000" dirty="0">
                        <a:latin typeface="Arial" charset="0"/>
                        <a:ea typeface="Arial" charset="0"/>
                        <a:cs typeface="Arial" charset="0"/>
                      </a:endParaRPr>
                    </a:p>
                  </a:txBody>
                  <a:tcPr marL="68580" marR="68580" marT="34290" marB="34290"/>
                </a:tc>
                <a:extLst>
                  <a:ext uri="{0D108BD9-81ED-4DB2-BD59-A6C34878D82A}">
                    <a16:rowId xmlns:a16="http://schemas.microsoft.com/office/drawing/2014/main" val="10002"/>
                  </a:ext>
                </a:extLst>
              </a:tr>
              <a:tr h="396619">
                <a:tc>
                  <a:txBody>
                    <a:bodyPr/>
                    <a:lstStyle/>
                    <a:p>
                      <a:r>
                        <a:rPr lang="en-US" sz="2000" dirty="0" smtClean="0">
                          <a:latin typeface="Arial" charset="0"/>
                          <a:ea typeface="Arial" charset="0"/>
                          <a:cs typeface="Arial" charset="0"/>
                        </a:rPr>
                        <a:t>Child’s race: White</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39</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100</a:t>
                      </a:r>
                      <a:endParaRPr lang="en-US" sz="2000" dirty="0">
                        <a:latin typeface="Arial" charset="0"/>
                        <a:ea typeface="Arial" charset="0"/>
                        <a:cs typeface="Arial" charset="0"/>
                      </a:endParaRPr>
                    </a:p>
                  </a:txBody>
                  <a:tcPr marL="68580" marR="68580" marT="34290" marB="34290"/>
                </a:tc>
                <a:extLst>
                  <a:ext uri="{0D108BD9-81ED-4DB2-BD59-A6C34878D82A}">
                    <a16:rowId xmlns:a16="http://schemas.microsoft.com/office/drawing/2014/main" val="10003"/>
                  </a:ext>
                </a:extLst>
              </a:tr>
              <a:tr h="396619">
                <a:tc>
                  <a:txBody>
                    <a:bodyPr/>
                    <a:lstStyle/>
                    <a:p>
                      <a:r>
                        <a:rPr lang="en-US" sz="2000" dirty="0" smtClean="0">
                          <a:latin typeface="Arial" charset="0"/>
                          <a:ea typeface="Arial" charset="0"/>
                          <a:cs typeface="Arial" charset="0"/>
                        </a:rPr>
                        <a:t>Child’s sex</a:t>
                      </a:r>
                      <a:r>
                        <a:rPr lang="en-US" sz="2000" baseline="0" dirty="0" smtClean="0">
                          <a:latin typeface="Arial" charset="0"/>
                          <a:ea typeface="Arial" charset="0"/>
                          <a:cs typeface="Arial" charset="0"/>
                        </a:rPr>
                        <a:t> (female)</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12</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32</a:t>
                      </a:r>
                      <a:endParaRPr lang="en-US" sz="2000" dirty="0">
                        <a:latin typeface="Arial" charset="0"/>
                        <a:ea typeface="Arial" charset="0"/>
                        <a:cs typeface="Arial"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nvPr>
        </p:nvGraphicFramePr>
        <p:xfrm>
          <a:off x="1191125" y="4211418"/>
          <a:ext cx="6824162" cy="1807736"/>
        </p:xfrm>
        <a:graphic>
          <a:graphicData uri="http://schemas.openxmlformats.org/drawingml/2006/table">
            <a:tbl>
              <a:tblPr firstRow="1" bandRow="1">
                <a:tableStyleId>{5C22544A-7EE6-4342-B048-85BDC9FD1C3A}</a:tableStyleId>
              </a:tblPr>
              <a:tblGrid>
                <a:gridCol w="3509715">
                  <a:extLst>
                    <a:ext uri="{9D8B030D-6E8A-4147-A177-3AD203B41FA5}">
                      <a16:colId xmlns:a16="http://schemas.microsoft.com/office/drawing/2014/main" val="20000"/>
                    </a:ext>
                  </a:extLst>
                </a:gridCol>
                <a:gridCol w="1603027">
                  <a:extLst>
                    <a:ext uri="{9D8B030D-6E8A-4147-A177-3AD203B41FA5}">
                      <a16:colId xmlns:a16="http://schemas.microsoft.com/office/drawing/2014/main" val="20001"/>
                    </a:ext>
                  </a:extLst>
                </a:gridCol>
                <a:gridCol w="1711420">
                  <a:extLst>
                    <a:ext uri="{9D8B030D-6E8A-4147-A177-3AD203B41FA5}">
                      <a16:colId xmlns:a16="http://schemas.microsoft.com/office/drawing/2014/main" val="20002"/>
                    </a:ext>
                  </a:extLst>
                </a:gridCol>
              </a:tblGrid>
              <a:tr h="401640">
                <a:tc>
                  <a:txBody>
                    <a:bodyPr/>
                    <a:lstStyle/>
                    <a:p>
                      <a:endParaRPr lang="en-US" sz="1800" dirty="0"/>
                    </a:p>
                  </a:txBody>
                  <a:tcPr marL="68580" marR="68580" marT="34290" marB="34290"/>
                </a:tc>
                <a:tc>
                  <a:txBody>
                    <a:bodyPr/>
                    <a:lstStyle/>
                    <a:p>
                      <a:pPr algn="ctr"/>
                      <a:r>
                        <a:rPr lang="en-US" sz="2400" dirty="0" smtClean="0"/>
                        <a:t>Mean</a:t>
                      </a:r>
                      <a:endParaRPr lang="en-US" sz="1800" dirty="0"/>
                    </a:p>
                  </a:txBody>
                  <a:tcPr marL="68580" marR="68580" marT="34290" marB="34290"/>
                </a:tc>
                <a:tc>
                  <a:txBody>
                    <a:bodyPr/>
                    <a:lstStyle/>
                    <a:p>
                      <a:pPr algn="ctr"/>
                      <a:r>
                        <a:rPr lang="en-US" sz="2400" dirty="0" smtClean="0"/>
                        <a:t>SD</a:t>
                      </a:r>
                      <a:endParaRPr lang="en-US" sz="1800" dirty="0"/>
                    </a:p>
                  </a:txBody>
                  <a:tcPr marL="68580" marR="68580" marT="34290" marB="34290"/>
                </a:tc>
                <a:extLst>
                  <a:ext uri="{0D108BD9-81ED-4DB2-BD59-A6C34878D82A}">
                    <a16:rowId xmlns:a16="http://schemas.microsoft.com/office/drawing/2014/main" val="10000"/>
                  </a:ext>
                </a:extLst>
              </a:tr>
              <a:tr h="686698">
                <a:tc>
                  <a:txBody>
                    <a:bodyPr/>
                    <a:lstStyle/>
                    <a:p>
                      <a:r>
                        <a:rPr lang="en-US" sz="2000" dirty="0" smtClean="0">
                          <a:latin typeface="Arial" charset="0"/>
                          <a:ea typeface="Arial" charset="0"/>
                          <a:cs typeface="Arial" charset="0"/>
                        </a:rPr>
                        <a:t>#</a:t>
                      </a:r>
                      <a:r>
                        <a:rPr lang="en-US" sz="2000" baseline="0" dirty="0" smtClean="0">
                          <a:latin typeface="Arial" charset="0"/>
                          <a:ea typeface="Arial" charset="0"/>
                          <a:cs typeface="Arial" charset="0"/>
                        </a:rPr>
                        <a:t> minor children in family</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2.4</a:t>
                      </a:r>
                      <a:endParaRPr lang="en-US" sz="2000" dirty="0">
                        <a:latin typeface="Arial" charset="0"/>
                        <a:ea typeface="Arial" charset="0"/>
                        <a:cs typeface="Arial" charset="0"/>
                      </a:endParaRPr>
                    </a:p>
                  </a:txBody>
                  <a:tcPr marL="68580" marR="68580" marT="34290" marB="34290"/>
                </a:tc>
                <a:tc>
                  <a:txBody>
                    <a:bodyPr/>
                    <a:lstStyle/>
                    <a:p>
                      <a:pPr algn="ctr"/>
                      <a:r>
                        <a:rPr lang="en-US" sz="2000" smtClean="0">
                          <a:latin typeface="Arial" charset="0"/>
                          <a:ea typeface="Arial" charset="0"/>
                          <a:cs typeface="Arial" charset="0"/>
                        </a:rPr>
                        <a:t>0.8</a:t>
                      </a:r>
                      <a:endParaRPr lang="en-US" sz="2000" dirty="0">
                        <a:latin typeface="Arial" charset="0"/>
                        <a:ea typeface="Arial" charset="0"/>
                        <a:cs typeface="Arial" charset="0"/>
                      </a:endParaRPr>
                    </a:p>
                  </a:txBody>
                  <a:tcPr marL="68580" marR="68580" marT="34290" marB="34290"/>
                </a:tc>
                <a:extLst>
                  <a:ext uri="{0D108BD9-81ED-4DB2-BD59-A6C34878D82A}">
                    <a16:rowId xmlns:a16="http://schemas.microsoft.com/office/drawing/2014/main" val="10001"/>
                  </a:ext>
                </a:extLst>
              </a:tr>
              <a:tr h="686698">
                <a:tc>
                  <a:txBody>
                    <a:bodyPr/>
                    <a:lstStyle/>
                    <a:p>
                      <a:r>
                        <a:rPr lang="en-US" sz="2000" dirty="0" smtClean="0">
                          <a:latin typeface="Arial" charset="0"/>
                          <a:ea typeface="Arial" charset="0"/>
                          <a:cs typeface="Arial" charset="0"/>
                        </a:rPr>
                        <a:t>Age of child participant </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11.3 years</a:t>
                      </a:r>
                      <a:endParaRPr lang="en-US" sz="2000" dirty="0">
                        <a:latin typeface="Arial" charset="0"/>
                        <a:ea typeface="Arial" charset="0"/>
                        <a:cs typeface="Arial" charset="0"/>
                      </a:endParaRPr>
                    </a:p>
                  </a:txBody>
                  <a:tcPr marL="68580" marR="68580" marT="34290" marB="34290"/>
                </a:tc>
                <a:tc>
                  <a:txBody>
                    <a:bodyPr/>
                    <a:lstStyle/>
                    <a:p>
                      <a:pPr algn="ctr"/>
                      <a:r>
                        <a:rPr lang="en-US" sz="2000" dirty="0" smtClean="0">
                          <a:latin typeface="Arial" charset="0"/>
                          <a:ea typeface="Arial" charset="0"/>
                          <a:cs typeface="Arial" charset="0"/>
                        </a:rPr>
                        <a:t>2.6</a:t>
                      </a:r>
                      <a:endParaRPr lang="en-US" sz="2000" dirty="0">
                        <a:latin typeface="Arial" charset="0"/>
                        <a:ea typeface="Arial" charset="0"/>
                        <a:cs typeface="Arial" charset="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6336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graphicFrame>
        <p:nvGraphicFramePr>
          <p:cNvPr id="4" name="Content Placeholder 3"/>
          <p:cNvGraphicFramePr>
            <a:graphicFrameLocks noGrp="1"/>
          </p:cNvGraphicFramePr>
          <p:nvPr>
            <p:ph idx="1"/>
            <p:extLst/>
          </p:nvPr>
        </p:nvGraphicFramePr>
        <p:xfrm>
          <a:off x="319315" y="1378857"/>
          <a:ext cx="8447314" cy="535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rot="16200000">
            <a:off x="2979191" y="-188523"/>
            <a:ext cx="651421" cy="5230904"/>
          </a:xfrm>
          <a:prstGeom prst="rightBrace">
            <a:avLst>
              <a:gd name="adj1" fmla="val 8333"/>
              <a:gd name="adj2" fmla="val 51194"/>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TextBox 2"/>
          <p:cNvSpPr txBox="1"/>
          <p:nvPr/>
        </p:nvSpPr>
        <p:spPr>
          <a:xfrm>
            <a:off x="2681207" y="1607902"/>
            <a:ext cx="2386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white"/>
                </a:solidFill>
                <a:effectLst/>
                <a:uLnTx/>
                <a:uFillTx/>
                <a:latin typeface="Century Gothic"/>
                <a:ea typeface="+mn-ea"/>
                <a:cs typeface="+mn-cs"/>
              </a:rPr>
              <a:t>2 week intervals</a:t>
            </a: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Right Brace 5"/>
          <p:cNvSpPr/>
          <p:nvPr/>
        </p:nvSpPr>
        <p:spPr>
          <a:xfrm rot="16200000">
            <a:off x="6493546" y="1760502"/>
            <a:ext cx="651422" cy="1332852"/>
          </a:xfrm>
          <a:prstGeom prst="rightBrace">
            <a:avLst>
              <a:gd name="adj1" fmla="val 0"/>
              <a:gd name="adj2" fmla="val 51194"/>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extBox 7"/>
          <p:cNvSpPr txBox="1"/>
          <p:nvPr/>
        </p:nvSpPr>
        <p:spPr>
          <a:xfrm>
            <a:off x="6351753" y="1607902"/>
            <a:ext cx="1567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white"/>
                </a:solidFill>
                <a:effectLst/>
                <a:uLnTx/>
                <a:uFillTx/>
                <a:latin typeface="Century Gothic"/>
                <a:ea typeface="+mn-ea"/>
                <a:cs typeface="+mn-cs"/>
              </a:rPr>
              <a:t>4 weeks</a:t>
            </a: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ight Brace 8"/>
          <p:cNvSpPr/>
          <p:nvPr/>
        </p:nvSpPr>
        <p:spPr>
          <a:xfrm rot="5400000">
            <a:off x="3162288" y="3717493"/>
            <a:ext cx="727896" cy="3656125"/>
          </a:xfrm>
          <a:prstGeom prst="rightBrace">
            <a:avLst>
              <a:gd name="adj1" fmla="val 8333"/>
              <a:gd name="adj2" fmla="val 51194"/>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TextBox 9"/>
          <p:cNvSpPr txBox="1"/>
          <p:nvPr/>
        </p:nvSpPr>
        <p:spPr>
          <a:xfrm>
            <a:off x="2311095" y="5977495"/>
            <a:ext cx="23867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entury Gothic"/>
                <a:ea typeface="+mn-ea"/>
                <a:cs typeface="+mn-cs"/>
              </a:rPr>
              <a:t>REDCap</a:t>
            </a:r>
            <a:r>
              <a:rPr kumimoji="0" lang="en-US" sz="1800" b="0" i="0" u="none" strike="noStrike" kern="1200" cap="none" spc="0" normalizeH="0" baseline="0" noProof="0" dirty="0" smtClean="0">
                <a:ln>
                  <a:noFill/>
                </a:ln>
                <a:solidFill>
                  <a:prstClr val="white"/>
                </a:solidFill>
                <a:effectLst/>
                <a:uLnTx/>
                <a:uFillTx/>
                <a:latin typeface="Century Gothic"/>
                <a:ea typeface="+mn-ea"/>
                <a:cs typeface="+mn-cs"/>
              </a:rPr>
              <a:t> assessments</a:t>
            </a: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17413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A260A40F-22C9-344D-B719-65AAA115E83C}"/>
                                            </p:graphicEl>
                                          </p:spTgt>
                                        </p:tgtEl>
                                        <p:attrNameLst>
                                          <p:attrName>style.visibility</p:attrName>
                                        </p:attrNameLst>
                                      </p:cBhvr>
                                      <p:to>
                                        <p:strVal val="visible"/>
                                      </p:to>
                                    </p:set>
                                    <p:animEffect transition="in" filter="blinds(horizontal)">
                                      <p:cBhvr>
                                        <p:cTn id="7" dur="500"/>
                                        <p:tgtEl>
                                          <p:spTgt spid="4">
                                            <p:graphicEl>
                                              <a:dgm id="{A260A40F-22C9-344D-B719-65AAA115E83C}"/>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graphicEl>
                                              <a:dgm id="{843B54FF-BA3C-6341-8FB7-74A16093C28D}"/>
                                            </p:graphicEl>
                                          </p:spTgt>
                                        </p:tgtEl>
                                        <p:attrNameLst>
                                          <p:attrName>style.visibility</p:attrName>
                                        </p:attrNameLst>
                                      </p:cBhvr>
                                      <p:to>
                                        <p:strVal val="visible"/>
                                      </p:to>
                                    </p:set>
                                    <p:animEffect transition="in" filter="blinds(horizontal)">
                                      <p:cBhvr>
                                        <p:cTn id="10" dur="500"/>
                                        <p:tgtEl>
                                          <p:spTgt spid="4">
                                            <p:graphicEl>
                                              <a:dgm id="{843B54FF-BA3C-6341-8FB7-74A16093C28D}"/>
                                            </p:graphic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graphicEl>
                                              <a:dgm id="{103C07FC-BC24-EC47-8B18-F67A1C4F632C}"/>
                                            </p:graphicEl>
                                          </p:spTgt>
                                        </p:tgtEl>
                                        <p:attrNameLst>
                                          <p:attrName>style.visibility</p:attrName>
                                        </p:attrNameLst>
                                      </p:cBhvr>
                                      <p:to>
                                        <p:strVal val="visible"/>
                                      </p:to>
                                    </p:set>
                                    <p:animEffect transition="in" filter="blinds(horizontal)">
                                      <p:cBhvr>
                                        <p:cTn id="13" dur="500"/>
                                        <p:tgtEl>
                                          <p:spTgt spid="4">
                                            <p:graphicEl>
                                              <a:dgm id="{103C07FC-BC24-EC47-8B18-F67A1C4F632C}"/>
                                            </p:graphic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graphicEl>
                                              <a:dgm id="{096D39DE-097B-B84C-AF25-3707F1C7F4CA}"/>
                                            </p:graphicEl>
                                          </p:spTgt>
                                        </p:tgtEl>
                                        <p:attrNameLst>
                                          <p:attrName>style.visibility</p:attrName>
                                        </p:attrNameLst>
                                      </p:cBhvr>
                                      <p:to>
                                        <p:strVal val="visible"/>
                                      </p:to>
                                    </p:set>
                                    <p:animEffect transition="in" filter="blinds(horizontal)">
                                      <p:cBhvr>
                                        <p:cTn id="16" dur="500"/>
                                        <p:tgtEl>
                                          <p:spTgt spid="4">
                                            <p:graphicEl>
                                              <a:dgm id="{096D39DE-097B-B84C-AF25-3707F1C7F4CA}"/>
                                            </p:graphic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graphicEl>
                                              <a:dgm id="{A550C7BD-4EA9-2F41-977A-E726DCA857A7}"/>
                                            </p:graphicEl>
                                          </p:spTgt>
                                        </p:tgtEl>
                                        <p:attrNameLst>
                                          <p:attrName>style.visibility</p:attrName>
                                        </p:attrNameLst>
                                      </p:cBhvr>
                                      <p:to>
                                        <p:strVal val="visible"/>
                                      </p:to>
                                    </p:set>
                                    <p:animEffect transition="in" filter="blinds(horizontal)">
                                      <p:cBhvr>
                                        <p:cTn id="19" dur="500"/>
                                        <p:tgtEl>
                                          <p:spTgt spid="4">
                                            <p:graphicEl>
                                              <a:dgm id="{A550C7BD-4EA9-2F41-977A-E726DCA857A7}"/>
                                            </p:graphic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graphicEl>
                                              <a:dgm id="{E8B204B7-A8A1-3443-ADDC-AF3B29134044}"/>
                                            </p:graphicEl>
                                          </p:spTgt>
                                        </p:tgtEl>
                                        <p:attrNameLst>
                                          <p:attrName>style.visibility</p:attrName>
                                        </p:attrNameLst>
                                      </p:cBhvr>
                                      <p:to>
                                        <p:strVal val="visible"/>
                                      </p:to>
                                    </p:set>
                                    <p:animEffect transition="in" filter="blinds(horizontal)">
                                      <p:cBhvr>
                                        <p:cTn id="22" dur="500"/>
                                        <p:tgtEl>
                                          <p:spTgt spid="4">
                                            <p:graphicEl>
                                              <a:dgm id="{E8B204B7-A8A1-3443-ADDC-AF3B29134044}"/>
                                            </p:graphic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graphicEl>
                                              <a:dgm id="{C5B96E8A-CAFF-874F-B248-88D1A6E97E43}"/>
                                            </p:graphicEl>
                                          </p:spTgt>
                                        </p:tgtEl>
                                        <p:attrNameLst>
                                          <p:attrName>style.visibility</p:attrName>
                                        </p:attrNameLst>
                                      </p:cBhvr>
                                      <p:to>
                                        <p:strVal val="visible"/>
                                      </p:to>
                                    </p:set>
                                    <p:animEffect transition="in" filter="blinds(horizontal)">
                                      <p:cBhvr>
                                        <p:cTn id="25" dur="500"/>
                                        <p:tgtEl>
                                          <p:spTgt spid="4">
                                            <p:graphicEl>
                                              <a:dgm id="{C5B96E8A-CAFF-874F-B248-88D1A6E97E43}"/>
                                            </p:graphic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graphicEl>
                                              <a:dgm id="{005762DA-34C2-FC4B-9B01-AFD71DAF1489}"/>
                                            </p:graphicEl>
                                          </p:spTgt>
                                        </p:tgtEl>
                                        <p:attrNameLst>
                                          <p:attrName>style.visibility</p:attrName>
                                        </p:attrNameLst>
                                      </p:cBhvr>
                                      <p:to>
                                        <p:strVal val="visible"/>
                                      </p:to>
                                    </p:set>
                                    <p:animEffect transition="in" filter="blinds(horizontal)">
                                      <p:cBhvr>
                                        <p:cTn id="28" dur="500"/>
                                        <p:tgtEl>
                                          <p:spTgt spid="4">
                                            <p:graphicEl>
                                              <a:dgm id="{005762DA-34C2-FC4B-9B01-AFD71DAF1489}"/>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graphicEl>
                                              <a:dgm id="{B4C9BF05-7F80-344D-A322-D29A84660D68}"/>
                                            </p:graphicEl>
                                          </p:spTgt>
                                        </p:tgtEl>
                                        <p:attrNameLst>
                                          <p:attrName>style.visibility</p:attrName>
                                        </p:attrNameLst>
                                      </p:cBhvr>
                                      <p:to>
                                        <p:strVal val="visible"/>
                                      </p:to>
                                    </p:set>
                                    <p:animEffect transition="in" filter="blinds(horizontal)">
                                      <p:cBhvr>
                                        <p:cTn id="31" dur="500"/>
                                        <p:tgtEl>
                                          <p:spTgt spid="4">
                                            <p:graphicEl>
                                              <a:dgm id="{B4C9BF05-7F80-344D-A322-D29A84660D68}"/>
                                            </p:graphic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graphicEl>
                                              <a:dgm id="{2511719A-4C06-5E4B-B158-DABF5B92BA88}"/>
                                            </p:graphicEl>
                                          </p:spTgt>
                                        </p:tgtEl>
                                        <p:attrNameLst>
                                          <p:attrName>style.visibility</p:attrName>
                                        </p:attrNameLst>
                                      </p:cBhvr>
                                      <p:to>
                                        <p:strVal val="visible"/>
                                      </p:to>
                                    </p:set>
                                    <p:animEffect transition="in" filter="blinds(horizontal)">
                                      <p:cBhvr>
                                        <p:cTn id="34" dur="500"/>
                                        <p:tgtEl>
                                          <p:spTgt spid="4">
                                            <p:graphicEl>
                                              <a:dgm id="{2511719A-4C06-5E4B-B158-DABF5B92BA88}"/>
                                            </p:graphic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graphicEl>
                                              <a:dgm id="{418C8CDA-C477-3345-989E-B689C1B46BC4}"/>
                                            </p:graphicEl>
                                          </p:spTgt>
                                        </p:tgtEl>
                                        <p:attrNameLst>
                                          <p:attrName>style.visibility</p:attrName>
                                        </p:attrNameLst>
                                      </p:cBhvr>
                                      <p:to>
                                        <p:strVal val="visible"/>
                                      </p:to>
                                    </p:set>
                                    <p:animEffect transition="in" filter="blinds(horizontal)">
                                      <p:cBhvr>
                                        <p:cTn id="37" dur="500"/>
                                        <p:tgtEl>
                                          <p:spTgt spid="4">
                                            <p:graphicEl>
                                              <a:dgm id="{418C8CDA-C477-3345-989E-B689C1B46BC4}"/>
                                            </p:graphic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
                                            <p:graphicEl>
                                              <a:dgm id="{685A4840-E6B4-7E46-933A-9929680E457C}"/>
                                            </p:graphicEl>
                                          </p:spTgt>
                                        </p:tgtEl>
                                        <p:attrNameLst>
                                          <p:attrName>style.visibility</p:attrName>
                                        </p:attrNameLst>
                                      </p:cBhvr>
                                      <p:to>
                                        <p:strVal val="visible"/>
                                      </p:to>
                                    </p:set>
                                    <p:animEffect transition="in" filter="blinds(horizontal)">
                                      <p:cBhvr>
                                        <p:cTn id="40" dur="500"/>
                                        <p:tgtEl>
                                          <p:spTgt spid="4">
                                            <p:graphicEl>
                                              <a:dgm id="{685A4840-E6B4-7E46-933A-9929680E457C}"/>
                                            </p:graphic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
                                            <p:graphicEl>
                                              <a:dgm id="{5BB403EC-F228-A546-A986-CFD7360F1634}"/>
                                            </p:graphicEl>
                                          </p:spTgt>
                                        </p:tgtEl>
                                        <p:attrNameLst>
                                          <p:attrName>style.visibility</p:attrName>
                                        </p:attrNameLst>
                                      </p:cBhvr>
                                      <p:to>
                                        <p:strVal val="visible"/>
                                      </p:to>
                                    </p:set>
                                    <p:animEffect transition="in" filter="blinds(horizontal)">
                                      <p:cBhvr>
                                        <p:cTn id="43" dur="500"/>
                                        <p:tgtEl>
                                          <p:spTgt spid="4">
                                            <p:graphicEl>
                                              <a:dgm id="{5BB403EC-F228-A546-A986-CFD7360F1634}"/>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dissolve">
                                      <p:cBhvr>
                                        <p:cTn id="51" dur="500"/>
                                        <p:tgtEl>
                                          <p:spTgt spid="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linds(horizontal)">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7" grpId="0" animBg="1"/>
      <p:bldP spid="3" grpId="0"/>
      <p:bldP spid="6" grpId="0" animBg="1"/>
      <p:bldP spid="8" grpId="0"/>
      <p:bldP spid="9"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06892" y="297002"/>
            <a:ext cx="4268732" cy="2743200"/>
          </a:xfrm>
          <a:prstGeom prst="rect">
            <a:avLst/>
          </a:prstGeom>
        </p:spPr>
      </p:pic>
      <p:pic>
        <p:nvPicPr>
          <p:cNvPr id="3" name="Picture 2"/>
          <p:cNvPicPr>
            <a:picLocks noChangeAspect="1"/>
          </p:cNvPicPr>
          <p:nvPr/>
        </p:nvPicPr>
        <p:blipFill>
          <a:blip r:embed="rId4"/>
          <a:stretch>
            <a:fillRect/>
          </a:stretch>
        </p:blipFill>
        <p:spPr>
          <a:xfrm>
            <a:off x="164824" y="297002"/>
            <a:ext cx="4519633" cy="2743200"/>
          </a:xfrm>
          <a:prstGeom prst="rect">
            <a:avLst/>
          </a:prstGeom>
        </p:spPr>
      </p:pic>
      <p:pic>
        <p:nvPicPr>
          <p:cNvPr id="4" name="Picture 3"/>
          <p:cNvPicPr>
            <a:picLocks noChangeAspect="1"/>
          </p:cNvPicPr>
          <p:nvPr/>
        </p:nvPicPr>
        <p:blipFill rotWithShape="1">
          <a:blip r:embed="rId5"/>
          <a:srcRect t="1813"/>
          <a:stretch/>
        </p:blipFill>
        <p:spPr>
          <a:xfrm>
            <a:off x="164824" y="3419059"/>
            <a:ext cx="4452887" cy="2743200"/>
          </a:xfrm>
          <a:prstGeom prst="rect">
            <a:avLst/>
          </a:prstGeom>
        </p:spPr>
      </p:pic>
      <p:pic>
        <p:nvPicPr>
          <p:cNvPr id="5" name="Picture 4"/>
          <p:cNvPicPr>
            <a:picLocks noChangeAspect="1"/>
          </p:cNvPicPr>
          <p:nvPr/>
        </p:nvPicPr>
        <p:blipFill>
          <a:blip r:embed="rId6"/>
          <a:stretch>
            <a:fillRect/>
          </a:stretch>
        </p:blipFill>
        <p:spPr>
          <a:xfrm>
            <a:off x="4764880" y="3419059"/>
            <a:ext cx="4310744" cy="2743200"/>
          </a:xfrm>
          <a:prstGeom prst="rect">
            <a:avLst/>
          </a:prstGeom>
        </p:spPr>
      </p:pic>
    </p:spTree>
    <p:extLst>
      <p:ext uri="{BB962C8B-B14F-4D97-AF65-F5344CB8AC3E}">
        <p14:creationId xmlns:p14="http://schemas.microsoft.com/office/powerpoint/2010/main" val="763829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530049"/>
              </p:ext>
            </p:extLst>
          </p:nvPr>
        </p:nvGraphicFramePr>
        <p:xfrm>
          <a:off x="1371600" y="1447800"/>
          <a:ext cx="65532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6894" y="6364181"/>
            <a:ext cx="6633023" cy="493819"/>
          </a:xfrm>
          <a:prstGeom prst="rect">
            <a:avLst/>
          </a:prstGeom>
        </p:spPr>
      </p:pic>
      <p:pic>
        <p:nvPicPr>
          <p:cNvPr id="2" name="Picture 1"/>
          <p:cNvPicPr>
            <a:picLocks noChangeAspect="1"/>
          </p:cNvPicPr>
          <p:nvPr/>
        </p:nvPicPr>
        <p:blipFill>
          <a:blip r:embed="rId8"/>
          <a:stretch>
            <a:fillRect/>
          </a:stretch>
        </p:blipFill>
        <p:spPr>
          <a:xfrm>
            <a:off x="2224087" y="471986"/>
            <a:ext cx="4848225" cy="2771775"/>
          </a:xfrm>
          <a:prstGeom prst="rect">
            <a:avLst/>
          </a:prstGeom>
        </p:spPr>
      </p:pic>
      <p:sp>
        <p:nvSpPr>
          <p:cNvPr id="3" name="TextBox 2"/>
          <p:cNvSpPr txBox="1"/>
          <p:nvPr/>
        </p:nvSpPr>
        <p:spPr>
          <a:xfrm>
            <a:off x="685800" y="3581400"/>
            <a:ext cx="7620000" cy="249299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1"/>
                </a:solidFill>
              </a:rPr>
              <a:t>What can we learn from other studies or interventions to apply to our own research interests?</a:t>
            </a:r>
          </a:p>
          <a:p>
            <a:pPr marL="342900" indent="-342900">
              <a:buFont typeface="Arial" panose="020B0604020202020204" pitchFamily="34" charset="0"/>
              <a:buChar char="•"/>
            </a:pPr>
            <a:endParaRPr lang="en-US" sz="2400" dirty="0">
              <a:solidFill>
                <a:schemeClr val="accent1"/>
              </a:solidFill>
            </a:endParaRPr>
          </a:p>
          <a:p>
            <a:pPr marL="342900" indent="-342900">
              <a:buFont typeface="Arial" panose="020B0604020202020204" pitchFamily="34" charset="0"/>
              <a:buChar char="•"/>
            </a:pPr>
            <a:r>
              <a:rPr lang="en-US" sz="2400" dirty="0" smtClean="0">
                <a:solidFill>
                  <a:schemeClr val="accent1"/>
                </a:solidFill>
              </a:rPr>
              <a:t>Is there a value in integrating findings and research efforts across health domains?</a:t>
            </a:r>
          </a:p>
          <a:p>
            <a:endParaRPr lang="en-US" dirty="0"/>
          </a:p>
          <a:p>
            <a:endParaRPr lang="en-US" dirty="0"/>
          </a:p>
        </p:txBody>
      </p:sp>
    </p:spTree>
    <p:extLst>
      <p:ext uri="{BB962C8B-B14F-4D97-AF65-F5344CB8AC3E}">
        <p14:creationId xmlns:p14="http://schemas.microsoft.com/office/powerpoint/2010/main" val="1457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257794"/>
          </a:xfrm>
        </p:spPr>
        <p:txBody>
          <a:bodyPr>
            <a:normAutofit fontScale="47500" lnSpcReduction="20000"/>
          </a:bodyPr>
          <a:lstStyle/>
          <a:p>
            <a:pPr marL="0" indent="0">
              <a:buNone/>
            </a:pPr>
            <a:r>
              <a:rPr lang="en-US" sz="6700" dirty="0" smtClean="0"/>
              <a:t>These are some current funding opportunities that have “crosstalk” flavored throughout:</a:t>
            </a:r>
          </a:p>
          <a:p>
            <a:pPr marL="0" indent="0">
              <a:buNone/>
            </a:pPr>
            <a:endParaRPr lang="en-US" dirty="0"/>
          </a:p>
          <a:p>
            <a:pPr fontAlgn="base"/>
            <a:r>
              <a:rPr lang="en-US" i="1" dirty="0"/>
              <a:t>Leveraging Cognitive Neuroscience Research to Improve Assessment of Cancer Treatment Related Cognitive Impairment </a:t>
            </a:r>
            <a:r>
              <a:rPr lang="en-US" dirty="0"/>
              <a:t>(</a:t>
            </a:r>
            <a:r>
              <a:rPr lang="en-US" dirty="0">
                <a:hlinkClick r:id="rId2"/>
              </a:rPr>
              <a:t>PAR-16-212</a:t>
            </a:r>
            <a:r>
              <a:rPr lang="en-US" dirty="0"/>
              <a:t> [R01] and </a:t>
            </a:r>
            <a:r>
              <a:rPr lang="en-US" dirty="0">
                <a:hlinkClick r:id="rId3"/>
              </a:rPr>
              <a:t>PAR-16-213</a:t>
            </a:r>
            <a:r>
              <a:rPr lang="en-US" dirty="0"/>
              <a:t> [R21</a:t>
            </a:r>
            <a:r>
              <a:rPr lang="en-US" dirty="0" smtClean="0"/>
              <a:t>])</a:t>
            </a:r>
          </a:p>
          <a:p>
            <a:pPr marL="0" indent="0" fontAlgn="base">
              <a:buNone/>
            </a:pPr>
            <a:endParaRPr lang="en-US" dirty="0"/>
          </a:p>
          <a:p>
            <a:pPr fontAlgn="base"/>
            <a:r>
              <a:rPr lang="en-US" i="1" dirty="0"/>
              <a:t>Predicting Behavioral Responses to Population-Level Cancer Control Strategies </a:t>
            </a:r>
            <a:r>
              <a:rPr lang="en-US" dirty="0"/>
              <a:t>(</a:t>
            </a:r>
            <a:r>
              <a:rPr lang="en-US" dirty="0">
                <a:hlinkClick r:id="rId4"/>
              </a:rPr>
              <a:t>PAR-16-257</a:t>
            </a:r>
            <a:r>
              <a:rPr lang="en-US" dirty="0"/>
              <a:t> [R21])</a:t>
            </a:r>
          </a:p>
          <a:p>
            <a:pPr fontAlgn="base"/>
            <a:endParaRPr lang="en-US" i="1" dirty="0" smtClean="0"/>
          </a:p>
          <a:p>
            <a:pPr fontAlgn="base"/>
            <a:r>
              <a:rPr lang="en-US" i="1" dirty="0" smtClean="0"/>
              <a:t>Improving </a:t>
            </a:r>
            <a:r>
              <a:rPr lang="en-US" i="1" dirty="0"/>
              <a:t>Smoking Cessation in Socioeconomically Disadvantaged Populations via Scalable Interventions </a:t>
            </a:r>
            <a:r>
              <a:rPr lang="en-US" dirty="0"/>
              <a:t>(</a:t>
            </a:r>
            <a:r>
              <a:rPr lang="en-US" dirty="0">
                <a:hlinkClick r:id="rId5"/>
              </a:rPr>
              <a:t>PAR-16-201</a:t>
            </a:r>
            <a:r>
              <a:rPr lang="en-US" dirty="0"/>
              <a:t> [R21] and</a:t>
            </a:r>
            <a:r>
              <a:rPr lang="en-US" dirty="0">
                <a:hlinkClick r:id="rId6"/>
              </a:rPr>
              <a:t>PAR-16-202</a:t>
            </a:r>
            <a:r>
              <a:rPr lang="en-US" dirty="0"/>
              <a:t> [R01])</a:t>
            </a:r>
          </a:p>
          <a:p>
            <a:pPr marL="0" indent="0" fontAlgn="base">
              <a:buNone/>
            </a:pPr>
            <a:endParaRPr lang="en-US" i="1" dirty="0" smtClean="0"/>
          </a:p>
          <a:p>
            <a:pPr fontAlgn="base"/>
            <a:r>
              <a:rPr lang="en-US" i="1" dirty="0" smtClean="0"/>
              <a:t>Innovative </a:t>
            </a:r>
            <a:r>
              <a:rPr lang="en-US" i="1" dirty="0"/>
              <a:t>Approaches to Studying Cancer Communication in the New Media Environment </a:t>
            </a:r>
            <a:r>
              <a:rPr lang="en-US" dirty="0"/>
              <a:t>(</a:t>
            </a:r>
            <a:r>
              <a:rPr lang="en-US" dirty="0">
                <a:hlinkClick r:id="rId7"/>
              </a:rPr>
              <a:t>PAR-16-248</a:t>
            </a:r>
            <a:r>
              <a:rPr lang="en-US" dirty="0"/>
              <a:t> [R21] and </a:t>
            </a:r>
            <a:r>
              <a:rPr lang="en-US" dirty="0">
                <a:hlinkClick r:id="rId8"/>
              </a:rPr>
              <a:t>PAR-16-249</a:t>
            </a:r>
            <a:r>
              <a:rPr lang="en-US" dirty="0"/>
              <a:t> [R01])</a:t>
            </a:r>
          </a:p>
          <a:p>
            <a:pPr fontAlgn="base"/>
            <a:endParaRPr lang="en-US" i="1" dirty="0" smtClean="0"/>
          </a:p>
          <a:p>
            <a:pPr fontAlgn="base"/>
            <a:r>
              <a:rPr lang="en-US" i="1" dirty="0" smtClean="0"/>
              <a:t>Cancer-related </a:t>
            </a:r>
            <a:r>
              <a:rPr lang="en-US" i="1" dirty="0"/>
              <a:t>Behavioral Research through Integrating Existing Data </a:t>
            </a:r>
            <a:r>
              <a:rPr lang="en-US" dirty="0"/>
              <a:t>(</a:t>
            </a:r>
            <a:r>
              <a:rPr lang="en-US" dirty="0">
                <a:hlinkClick r:id="rId9"/>
              </a:rPr>
              <a:t>PAR-16-255</a:t>
            </a:r>
            <a:r>
              <a:rPr lang="en-US" dirty="0"/>
              <a:t> [R21] and </a:t>
            </a:r>
            <a:r>
              <a:rPr lang="en-US" dirty="0">
                <a:hlinkClick r:id="rId10"/>
              </a:rPr>
              <a:t>PAR-16-256</a:t>
            </a:r>
            <a:r>
              <a:rPr lang="en-US" dirty="0"/>
              <a:t> [R01])</a:t>
            </a:r>
          </a:p>
          <a:p>
            <a:pPr fontAlgn="base"/>
            <a:endParaRPr lang="en-US" i="1" dirty="0" smtClean="0"/>
          </a:p>
          <a:p>
            <a:pPr fontAlgn="base"/>
            <a:r>
              <a:rPr lang="en-US" i="1" dirty="0" smtClean="0"/>
              <a:t>Stimulating </a:t>
            </a:r>
            <a:r>
              <a:rPr lang="en-US" i="1" dirty="0"/>
              <a:t>Innovations in Behavioral Intervention Research for Cancer Prevention and Control </a:t>
            </a:r>
            <a:r>
              <a:rPr lang="en-US" dirty="0"/>
              <a:t>(</a:t>
            </a:r>
            <a:r>
              <a:rPr lang="en-US" dirty="0">
                <a:hlinkClick r:id="rId11"/>
              </a:rPr>
              <a:t>PAR-16-278</a:t>
            </a:r>
            <a:r>
              <a:rPr lang="en-US" dirty="0"/>
              <a:t> [R21</a:t>
            </a:r>
            <a:r>
              <a:rPr lang="en-US" dirty="0" smtClean="0"/>
              <a:t>])</a:t>
            </a:r>
          </a:p>
          <a:p>
            <a:pPr fontAlgn="base"/>
            <a:endParaRPr lang="en-US" dirty="0"/>
          </a:p>
          <a:p>
            <a:pPr marL="0" indent="0" algn="r" fontAlgn="base">
              <a:buNone/>
            </a:pPr>
            <a:r>
              <a:rPr lang="en-US" sz="3800" b="1" dirty="0" smtClean="0"/>
              <a:t>NCI Behavioral Research Program</a:t>
            </a:r>
            <a:endParaRPr lang="en-US" sz="3800" b="1" dirty="0"/>
          </a:p>
          <a:p>
            <a:pPr marL="0" indent="0">
              <a:buNone/>
            </a:pPr>
            <a:endParaRPr lang="en-US" dirty="0"/>
          </a:p>
        </p:txBody>
      </p:sp>
    </p:spTree>
    <p:extLst>
      <p:ext uri="{BB962C8B-B14F-4D97-AF65-F5344CB8AC3E}">
        <p14:creationId xmlns:p14="http://schemas.microsoft.com/office/powerpoint/2010/main" val="2022494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934518">
            <a:off x="-660037" y="1626731"/>
            <a:ext cx="6436234" cy="4853792"/>
          </a:xfrm>
          <a:prstGeom prst="rect">
            <a:avLst/>
          </a:prstGeom>
        </p:spPr>
      </p:pic>
      <p:sp>
        <p:nvSpPr>
          <p:cNvPr id="5" name="TextBox 4"/>
          <p:cNvSpPr txBox="1"/>
          <p:nvPr/>
        </p:nvSpPr>
        <p:spPr>
          <a:xfrm>
            <a:off x="5715000" y="1905000"/>
            <a:ext cx="3962400" cy="1754326"/>
          </a:xfrm>
          <a:prstGeom prst="rect">
            <a:avLst/>
          </a:prstGeom>
          <a:noFill/>
        </p:spPr>
        <p:txBody>
          <a:bodyPr wrap="square" rtlCol="0">
            <a:spAutoFit/>
          </a:bodyPr>
          <a:lstStyle/>
          <a:p>
            <a:r>
              <a:rPr lang="en-US" sz="3600" b="1" dirty="0" smtClean="0"/>
              <a:t>C-FAHR</a:t>
            </a:r>
          </a:p>
          <a:p>
            <a:r>
              <a:rPr lang="en-US" sz="3600" b="1" dirty="0" smtClean="0"/>
              <a:t>Call for Proposals</a:t>
            </a:r>
          </a:p>
          <a:p>
            <a:r>
              <a:rPr lang="en-US" sz="3600" b="1" dirty="0" smtClean="0"/>
              <a:t>2016-2017</a:t>
            </a:r>
            <a:endParaRPr lang="en-US" sz="3600" b="1" dirty="0"/>
          </a:p>
        </p:txBody>
      </p:sp>
    </p:spTree>
    <p:extLst>
      <p:ext uri="{BB962C8B-B14F-4D97-AF65-F5344CB8AC3E}">
        <p14:creationId xmlns:p14="http://schemas.microsoft.com/office/powerpoint/2010/main" val="4219810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228600"/>
            <a:ext cx="8991599" cy="1295400"/>
          </a:xfrm>
        </p:spPr>
        <p:txBody>
          <a:bodyPr/>
          <a:lstStyle/>
          <a:p>
            <a:pPr algn="ctr" eaLnBrk="1" hangingPunct="1"/>
            <a:r>
              <a:rPr lang="en-US" sz="2400" dirty="0" smtClean="0">
                <a:solidFill>
                  <a:srgbClr val="000000"/>
                </a:solidFill>
              </a:rPr>
              <a:t>Fostering changes in multiple behaviors:</a:t>
            </a:r>
            <a:br>
              <a:rPr lang="en-US" sz="2400" dirty="0" smtClean="0">
                <a:solidFill>
                  <a:srgbClr val="000000"/>
                </a:solidFill>
              </a:rPr>
            </a:br>
            <a:r>
              <a:rPr lang="en-US" sz="2400" dirty="0" smtClean="0">
                <a:solidFill>
                  <a:srgbClr val="000000"/>
                </a:solidFill>
              </a:rPr>
              <a:t>A discussion and examples from families </a:t>
            </a:r>
            <a:br>
              <a:rPr lang="en-US" sz="2400" dirty="0" smtClean="0">
                <a:solidFill>
                  <a:srgbClr val="000000"/>
                </a:solidFill>
              </a:rPr>
            </a:br>
            <a:r>
              <a:rPr lang="en-US" sz="2400" dirty="0" smtClean="0">
                <a:solidFill>
                  <a:srgbClr val="000000"/>
                </a:solidFill>
              </a:rPr>
              <a:t>at elevated risk for melanoma</a:t>
            </a:r>
          </a:p>
        </p:txBody>
      </p:sp>
      <p:sp>
        <p:nvSpPr>
          <p:cNvPr id="9222" name="Rectangle 3"/>
          <p:cNvSpPr>
            <a:spLocks noGrp="1" noChangeArrowheads="1"/>
          </p:cNvSpPr>
          <p:nvPr>
            <p:ph idx="1"/>
          </p:nvPr>
        </p:nvSpPr>
        <p:spPr>
          <a:xfrm>
            <a:off x="2819400" y="2431107"/>
            <a:ext cx="4038600" cy="2438400"/>
          </a:xfrm>
        </p:spPr>
        <p:txBody>
          <a:bodyPr/>
          <a:lstStyle/>
          <a:p>
            <a:pPr marL="0" indent="0" eaLnBrk="1" hangingPunct="1">
              <a:lnSpc>
                <a:spcPct val="80000"/>
              </a:lnSpc>
              <a:buNone/>
            </a:pPr>
            <a:r>
              <a:rPr lang="en-US" sz="1600" dirty="0" smtClean="0"/>
              <a:t>Lisa G. Aspinwall, Ph.D.		 </a:t>
            </a:r>
            <a:endParaRPr lang="en-US" sz="1600" dirty="0"/>
          </a:p>
          <a:p>
            <a:pPr marL="0" indent="0" eaLnBrk="1" hangingPunct="1">
              <a:lnSpc>
                <a:spcPct val="80000"/>
              </a:lnSpc>
              <a:buNone/>
            </a:pPr>
            <a:r>
              <a:rPr lang="en-US" sz="1600" dirty="0"/>
              <a:t>Tammy </a:t>
            </a:r>
            <a:r>
              <a:rPr lang="en-US" sz="1600" dirty="0" smtClean="0"/>
              <a:t>Stump</a:t>
            </a:r>
            <a:r>
              <a:rPr lang="en-US" sz="1600" dirty="0"/>
              <a:t>, </a:t>
            </a:r>
            <a:r>
              <a:rPr lang="en-US" sz="1600" dirty="0" smtClean="0"/>
              <a:t>Ph.D.</a:t>
            </a:r>
            <a:endParaRPr lang="en-US" sz="1600" dirty="0"/>
          </a:p>
          <a:p>
            <a:pPr marL="0" indent="0" eaLnBrk="1" hangingPunct="1">
              <a:lnSpc>
                <a:spcPct val="80000"/>
              </a:lnSpc>
              <a:buNone/>
            </a:pPr>
            <a:r>
              <a:rPr lang="en-US" sz="1600" dirty="0"/>
              <a:t>Jennifer M. Taber, Ph.D</a:t>
            </a:r>
            <a:r>
              <a:rPr lang="en-US" sz="1600" dirty="0" smtClean="0"/>
              <a:t>.</a:t>
            </a:r>
          </a:p>
          <a:p>
            <a:pPr marL="0" indent="0" eaLnBrk="1" hangingPunct="1">
              <a:lnSpc>
                <a:spcPct val="80000"/>
              </a:lnSpc>
              <a:buNone/>
            </a:pPr>
            <a:r>
              <a:rPr lang="en-US" sz="1600" dirty="0"/>
              <a:t>Wendy Kohlmann, M.S., CGC</a:t>
            </a:r>
          </a:p>
          <a:p>
            <a:pPr marL="0" indent="0" eaLnBrk="1" hangingPunct="1">
              <a:lnSpc>
                <a:spcPct val="80000"/>
              </a:lnSpc>
              <a:buNone/>
            </a:pPr>
            <a:r>
              <a:rPr lang="en-US" sz="1600" dirty="0" smtClean="0"/>
              <a:t>Marjan Champine, </a:t>
            </a:r>
            <a:r>
              <a:rPr lang="en-US" sz="1600" dirty="0"/>
              <a:t>M.S., CGC</a:t>
            </a:r>
            <a:r>
              <a:rPr lang="en-US" sz="1600" dirty="0" smtClean="0"/>
              <a:t> </a:t>
            </a:r>
          </a:p>
          <a:p>
            <a:pPr marL="0" indent="0" eaLnBrk="1" hangingPunct="1">
              <a:lnSpc>
                <a:spcPct val="80000"/>
              </a:lnSpc>
              <a:buNone/>
            </a:pPr>
            <a:r>
              <a:rPr lang="en-US" sz="1600" dirty="0" smtClean="0"/>
              <a:t>Danielle Drummond</a:t>
            </a:r>
          </a:p>
          <a:p>
            <a:pPr marL="0" indent="0" eaLnBrk="1" hangingPunct="1">
              <a:lnSpc>
                <a:spcPct val="80000"/>
              </a:lnSpc>
              <a:buNone/>
            </a:pPr>
            <a:r>
              <a:rPr lang="en-US" sz="1600" dirty="0" smtClean="0"/>
              <a:t>Emily Scott</a:t>
            </a:r>
          </a:p>
          <a:p>
            <a:pPr marL="0" indent="0" eaLnBrk="1" hangingPunct="1">
              <a:lnSpc>
                <a:spcPct val="80000"/>
              </a:lnSpc>
              <a:buNone/>
            </a:pPr>
            <a:r>
              <a:rPr lang="en-US" sz="1600" dirty="0" smtClean="0"/>
              <a:t>Dexter Thomas</a:t>
            </a:r>
          </a:p>
          <a:p>
            <a:pPr marL="0" indent="0" eaLnBrk="1" hangingPunct="1">
              <a:lnSpc>
                <a:spcPct val="80000"/>
              </a:lnSpc>
              <a:buNone/>
            </a:pPr>
            <a:r>
              <a:rPr lang="en-US" sz="1600" dirty="0" smtClean="0"/>
              <a:t>Yelena P. Wu, Ph.D.	 </a:t>
            </a:r>
          </a:p>
          <a:p>
            <a:pPr marL="0" indent="0" eaLnBrk="1" hangingPunct="1">
              <a:lnSpc>
                <a:spcPct val="80000"/>
              </a:lnSpc>
              <a:buNone/>
            </a:pPr>
            <a:r>
              <a:rPr lang="en-US" sz="1600" dirty="0" smtClean="0"/>
              <a:t>Sancy A. Leachman, M.D., Ph.D.</a:t>
            </a:r>
          </a:p>
          <a:p>
            <a:pPr marL="0" indent="0" eaLnBrk="1" hangingPunct="1">
              <a:lnSpc>
                <a:spcPct val="80000"/>
              </a:lnSpc>
              <a:buNone/>
            </a:pPr>
            <a:endParaRPr lang="en-US" sz="1600" dirty="0"/>
          </a:p>
          <a:p>
            <a:pPr marL="0" indent="0" eaLnBrk="1" hangingPunct="1">
              <a:lnSpc>
                <a:spcPct val="80000"/>
              </a:lnSpc>
              <a:buNone/>
            </a:pPr>
            <a:r>
              <a:rPr lang="en-US" sz="1600" dirty="0" smtClean="0"/>
              <a:t> 	 </a:t>
            </a:r>
          </a:p>
        </p:txBody>
      </p:sp>
      <p:pic>
        <p:nvPicPr>
          <p:cNvPr id="9219" name="Picture 4" descr="(HCI_S10)HCIstack04_3C"/>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7086600" y="2980094"/>
            <a:ext cx="1041170" cy="134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psych-logo"/>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990600" y="3026645"/>
            <a:ext cx="1373263" cy="120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553623" y="4953000"/>
            <a:ext cx="830103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600">
                <a:solidFill>
                  <a:srgbClr val="000000"/>
                </a:solidFill>
                <a:latin typeface="Arial" charset="0"/>
                <a:cs typeface="Arial" charset="0"/>
              </a:defRPr>
            </a:lvl1pPr>
            <a:lvl2pPr marL="742950" indent="-285750">
              <a:defRPr sz="3600">
                <a:solidFill>
                  <a:srgbClr val="000000"/>
                </a:solidFill>
                <a:latin typeface="Arial" charset="0"/>
                <a:cs typeface="Arial" charset="0"/>
              </a:defRPr>
            </a:lvl2pPr>
            <a:lvl3pPr marL="1143000" indent="-228600">
              <a:defRPr sz="3600">
                <a:solidFill>
                  <a:srgbClr val="000000"/>
                </a:solidFill>
                <a:latin typeface="Arial" charset="0"/>
                <a:cs typeface="Arial" charset="0"/>
              </a:defRPr>
            </a:lvl3pPr>
            <a:lvl4pPr marL="1600200" indent="-228600">
              <a:defRPr sz="3600">
                <a:solidFill>
                  <a:srgbClr val="000000"/>
                </a:solidFill>
                <a:latin typeface="Arial" charset="0"/>
                <a:cs typeface="Arial" charset="0"/>
              </a:defRPr>
            </a:lvl4pPr>
            <a:lvl5pPr marL="2057400" indent="-228600">
              <a:defRPr sz="3600">
                <a:solidFill>
                  <a:srgbClr val="000000"/>
                </a:solidFill>
                <a:latin typeface="Arial" charset="0"/>
                <a:cs typeface="Arial" charset="0"/>
              </a:defRPr>
            </a:lvl5pPr>
            <a:lvl6pPr marL="2514600" indent="-228600" algn="ctr" eaLnBrk="0" fontAlgn="base" hangingPunct="0">
              <a:spcBef>
                <a:spcPct val="0"/>
              </a:spcBef>
              <a:spcAft>
                <a:spcPct val="0"/>
              </a:spcAft>
              <a:defRPr sz="3600">
                <a:solidFill>
                  <a:srgbClr val="000000"/>
                </a:solidFill>
                <a:latin typeface="Arial" charset="0"/>
                <a:cs typeface="Arial" charset="0"/>
              </a:defRPr>
            </a:lvl6pPr>
            <a:lvl7pPr marL="2971800" indent="-228600" algn="ctr" eaLnBrk="0" fontAlgn="base" hangingPunct="0">
              <a:spcBef>
                <a:spcPct val="0"/>
              </a:spcBef>
              <a:spcAft>
                <a:spcPct val="0"/>
              </a:spcAft>
              <a:defRPr sz="3600">
                <a:solidFill>
                  <a:srgbClr val="000000"/>
                </a:solidFill>
                <a:latin typeface="Arial" charset="0"/>
                <a:cs typeface="Arial" charset="0"/>
              </a:defRPr>
            </a:lvl7pPr>
            <a:lvl8pPr marL="3429000" indent="-228600" algn="ctr" eaLnBrk="0" fontAlgn="base" hangingPunct="0">
              <a:spcBef>
                <a:spcPct val="0"/>
              </a:spcBef>
              <a:spcAft>
                <a:spcPct val="0"/>
              </a:spcAft>
              <a:defRPr sz="3600">
                <a:solidFill>
                  <a:srgbClr val="000000"/>
                </a:solidFill>
                <a:latin typeface="Arial" charset="0"/>
                <a:cs typeface="Arial" charset="0"/>
              </a:defRPr>
            </a:lvl8pPr>
            <a:lvl9pPr marL="3886200" indent="-228600" algn="ctr"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Arial" charset="0"/>
              </a:rPr>
              <a:t>Research supported by the National </a:t>
            </a:r>
            <a:r>
              <a:rPr kumimoji="0" lang="en-US" sz="1400" b="0" i="0" u="none" strike="noStrike" kern="1200" cap="none" spc="0" normalizeH="0" baseline="0" noProof="0" dirty="0">
                <a:ln>
                  <a:noFill/>
                </a:ln>
                <a:solidFill>
                  <a:srgbClr val="000000"/>
                </a:solidFill>
                <a:effectLst/>
                <a:uLnTx/>
                <a:uFillTx/>
                <a:latin typeface="Verdana"/>
                <a:ea typeface="+mn-ea"/>
                <a:cs typeface="Arial" charset="0"/>
              </a:rPr>
              <a:t>Cancer Institute, R01 </a:t>
            </a:r>
            <a:r>
              <a:rPr kumimoji="0" lang="en-US" sz="1400" b="0" i="0" u="none" strike="noStrike" kern="1200" cap="none" spc="0" normalizeH="0" baseline="0" noProof="0" dirty="0" smtClean="0">
                <a:ln>
                  <a:noFill/>
                </a:ln>
                <a:solidFill>
                  <a:srgbClr val="000000"/>
                </a:solidFill>
                <a:effectLst/>
                <a:uLnTx/>
                <a:uFillTx/>
                <a:latin typeface="Verdana"/>
                <a:ea typeface="+mn-ea"/>
                <a:cs typeface="Arial" charset="0"/>
              </a:rPr>
              <a:t>CA158322,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Arial" charset="0"/>
              </a:rPr>
              <a:t>National Center for Research Resources and the National Center for Advancing Translational Sciences, National Institutes of Health, </a:t>
            </a:r>
            <a:r>
              <a:rPr kumimoji="0" lang="en-US" sz="1400" b="0" i="0" u="none" strike="noStrike" kern="1200" cap="none" spc="0" normalizeH="0" baseline="0" noProof="0" dirty="0" smtClean="0">
                <a:ln>
                  <a:noFill/>
                </a:ln>
                <a:solidFill>
                  <a:srgbClr val="000000"/>
                </a:solidFill>
                <a:effectLst/>
                <a:uLnTx/>
                <a:uFillTx/>
                <a:latin typeface="Verdana"/>
                <a:ea typeface="+mn-ea"/>
                <a:cs typeface="Arial" charset="0"/>
              </a:rPr>
              <a:t>8UL1TR000105,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a:ea typeface="+mn-ea"/>
                <a:cs typeface="Arial" charset="0"/>
              </a:rPr>
              <a:t>National Cancer Institute Cancer Center Support Grant </a:t>
            </a:r>
            <a:r>
              <a:rPr kumimoji="0" lang="en-US" sz="1400" b="0" i="0" u="none" strike="noStrike" kern="1200" cap="none" spc="0" normalizeH="0" baseline="0" noProof="0" dirty="0" smtClean="0">
                <a:ln>
                  <a:noFill/>
                </a:ln>
                <a:solidFill>
                  <a:srgbClr val="000000"/>
                </a:solidFill>
                <a:effectLst/>
                <a:uLnTx/>
                <a:uFillTx/>
                <a:latin typeface="Verdana"/>
                <a:ea typeface="+mn-ea"/>
                <a:cs typeface="Arial" charset="0"/>
              </a:rPr>
              <a:t>5P30CA420-14,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Verdana"/>
                <a:ea typeface="+mn-ea"/>
                <a:cs typeface="Arial" charset="0"/>
              </a:rPr>
              <a:t>Utah Cancer Registry, Utah Population Database, &amp; Huntsman Cancer Foundation.</a:t>
            </a:r>
            <a:endParaRPr kumimoji="0" lang="en-US" sz="1400" b="0" i="0" u="none" strike="noStrike" kern="1200" cap="none" spc="0" normalizeH="0" baseline="0" noProof="0" dirty="0">
              <a:ln>
                <a:noFill/>
              </a:ln>
              <a:solidFill>
                <a:srgbClr val="000000"/>
              </a:solidFill>
              <a:effectLst/>
              <a:uLnTx/>
              <a:uFillTx/>
              <a:latin typeface="Verdana"/>
              <a:ea typeface="+mn-ea"/>
              <a:cs typeface="Arial" charset="0"/>
            </a:endParaRPr>
          </a:p>
        </p:txBody>
      </p:sp>
      <p:sp>
        <p:nvSpPr>
          <p:cNvPr id="9" name="Rectangle 2"/>
          <p:cNvSpPr txBox="1">
            <a:spLocks noChangeArrowheads="1"/>
          </p:cNvSpPr>
          <p:nvPr/>
        </p:nvSpPr>
        <p:spPr bwMode="auto">
          <a:xfrm>
            <a:off x="724280" y="1752600"/>
            <a:ext cx="79597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cs typeface="Arial" charset="0"/>
              </a:defRPr>
            </a:lvl2pPr>
            <a:lvl3pPr algn="l" rtl="0" eaLnBrk="0" fontAlgn="base" hangingPunct="0">
              <a:spcBef>
                <a:spcPct val="0"/>
              </a:spcBef>
              <a:spcAft>
                <a:spcPct val="0"/>
              </a:spcAft>
              <a:defRPr sz="3600">
                <a:solidFill>
                  <a:schemeClr val="tx2"/>
                </a:solidFill>
                <a:latin typeface="Verdana" pitchFamily="34" charset="0"/>
                <a:cs typeface="Arial" charset="0"/>
              </a:defRPr>
            </a:lvl3pPr>
            <a:lvl4pPr algn="l" rtl="0" eaLnBrk="0" fontAlgn="base" hangingPunct="0">
              <a:spcBef>
                <a:spcPct val="0"/>
              </a:spcBef>
              <a:spcAft>
                <a:spcPct val="0"/>
              </a:spcAft>
              <a:defRPr sz="3600">
                <a:solidFill>
                  <a:schemeClr val="tx2"/>
                </a:solidFill>
                <a:latin typeface="Verdana" pitchFamily="34" charset="0"/>
                <a:cs typeface="Arial" charset="0"/>
              </a:defRPr>
            </a:lvl4pPr>
            <a:lvl5pPr algn="l" rtl="0" eaLnBrk="0" fontAlgn="base" hangingPunct="0">
              <a:spcBef>
                <a:spcPct val="0"/>
              </a:spcBef>
              <a:spcAft>
                <a:spcPct val="0"/>
              </a:spcAft>
              <a:defRPr sz="3600">
                <a:solidFill>
                  <a:schemeClr val="tx2"/>
                </a:solidFill>
                <a:latin typeface="Verdana" pitchFamily="34" charset="0"/>
                <a:cs typeface="Arial" charset="0"/>
              </a:defRPr>
            </a:lvl5pPr>
            <a:lvl6pPr marL="457200" algn="l" rtl="0" fontAlgn="base">
              <a:spcBef>
                <a:spcPct val="0"/>
              </a:spcBef>
              <a:spcAft>
                <a:spcPct val="0"/>
              </a:spcAft>
              <a:defRPr sz="3600">
                <a:solidFill>
                  <a:schemeClr val="tx2"/>
                </a:solidFill>
                <a:latin typeface="Verdana" pitchFamily="34" charset="0"/>
                <a:cs typeface="Arial" charset="0"/>
              </a:defRPr>
            </a:lvl6pPr>
            <a:lvl7pPr marL="914400" algn="l" rtl="0" fontAlgn="base">
              <a:spcBef>
                <a:spcPct val="0"/>
              </a:spcBef>
              <a:spcAft>
                <a:spcPct val="0"/>
              </a:spcAft>
              <a:defRPr sz="3600">
                <a:solidFill>
                  <a:schemeClr val="tx2"/>
                </a:solidFill>
                <a:latin typeface="Verdana" pitchFamily="34" charset="0"/>
                <a:cs typeface="Arial" charset="0"/>
              </a:defRPr>
            </a:lvl7pPr>
            <a:lvl8pPr marL="1371600" algn="l" rtl="0" fontAlgn="base">
              <a:spcBef>
                <a:spcPct val="0"/>
              </a:spcBef>
              <a:spcAft>
                <a:spcPct val="0"/>
              </a:spcAft>
              <a:defRPr sz="3600">
                <a:solidFill>
                  <a:schemeClr val="tx2"/>
                </a:solidFill>
                <a:latin typeface="Verdana" pitchFamily="34" charset="0"/>
                <a:cs typeface="Arial" charset="0"/>
              </a:defRPr>
            </a:lvl8pPr>
            <a:lvl9pPr marL="1828800" algn="l" rtl="0" fontAlgn="base">
              <a:spcBef>
                <a:spcPct val="0"/>
              </a:spcBef>
              <a:spcAft>
                <a:spcPct val="0"/>
              </a:spcAft>
              <a:defRPr sz="3600">
                <a:solidFill>
                  <a:schemeClr val="tx2"/>
                </a:solidFill>
                <a:latin typeface="Verdan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900" b="0" i="0" u="none" strike="noStrike" kern="0" cap="none" spc="0" normalizeH="0" baseline="0" noProof="0" dirty="0" smtClean="0">
                <a:ln>
                  <a:noFill/>
                </a:ln>
                <a:solidFill>
                  <a:srgbClr val="000000"/>
                </a:solidFill>
                <a:effectLst/>
                <a:uLnTx/>
                <a:uFillTx/>
                <a:latin typeface="Verdana"/>
                <a:ea typeface="+mj-ea"/>
                <a:cs typeface="Arial"/>
              </a:rPr>
              <a:t/>
            </a:r>
            <a:br>
              <a:rPr kumimoji="0" lang="en-US" sz="2900" b="0" i="0" u="none" strike="noStrike" kern="0" cap="none" spc="0" normalizeH="0" baseline="0" noProof="0" dirty="0" smtClean="0">
                <a:ln>
                  <a:noFill/>
                </a:ln>
                <a:solidFill>
                  <a:srgbClr val="000000"/>
                </a:solidFill>
                <a:effectLst/>
                <a:uLnTx/>
                <a:uFillTx/>
                <a:latin typeface="Verdana"/>
                <a:ea typeface="+mj-ea"/>
                <a:cs typeface="Arial"/>
              </a:rPr>
            </a:br>
            <a:r>
              <a:rPr kumimoji="0" lang="en-US" sz="2900" b="0" i="0" u="none" strike="noStrike" kern="0" cap="none" spc="0" normalizeH="0" baseline="0" noProof="0" dirty="0" smtClean="0">
                <a:ln>
                  <a:noFill/>
                </a:ln>
                <a:solidFill>
                  <a:srgbClr val="000000"/>
                </a:solidFill>
                <a:effectLst/>
                <a:uLnTx/>
                <a:uFillTx/>
                <a:latin typeface="Verdana"/>
                <a:ea typeface="+mj-ea"/>
                <a:cs typeface="Arial"/>
              </a:rPr>
              <a:t>Results from the Utah BRIGHT Project</a:t>
            </a:r>
            <a:endParaRPr kumimoji="0" lang="en-US" sz="2500" b="0" i="0" u="none" strike="noStrike" kern="0" cap="none" spc="0" normalizeH="0" baseline="0" noProof="0" dirty="0" smtClean="0">
              <a:ln>
                <a:noFill/>
              </a:ln>
              <a:solidFill>
                <a:srgbClr val="000000"/>
              </a:solidFill>
              <a:effectLst/>
              <a:uLnTx/>
              <a:uFillTx/>
              <a:latin typeface="Verdana"/>
              <a:ea typeface="+mj-ea"/>
              <a:cs typeface="Arial"/>
            </a:endParaRPr>
          </a:p>
        </p:txBody>
      </p:sp>
      <p:cxnSp>
        <p:nvCxnSpPr>
          <p:cNvPr id="11" name="Straight Connector 10"/>
          <p:cNvCxnSpPr/>
          <p:nvPr/>
        </p:nvCxnSpPr>
        <p:spPr>
          <a:xfrm>
            <a:off x="457200" y="7391400"/>
            <a:ext cx="784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608733"/>
      </p:ext>
    </p:extLst>
  </p:cSld>
  <p:clrMapOvr>
    <a:masterClrMapping/>
  </p:clrMapOvr>
  <mc:AlternateContent xmlns:mc="http://schemas.openxmlformats.org/markup-compatibility/2006" xmlns:p14="http://schemas.microsoft.com/office/powerpoint/2010/main">
    <mc:Choice Requires="p14">
      <p:transition spd="slow" p14:dur="2000" advTm="25565"/>
    </mc:Choice>
    <mc:Fallback xmlns="">
      <p:transition spd="slow" advTm="2556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04800"/>
            <a:ext cx="8569325" cy="1219200"/>
          </a:xfrm>
        </p:spPr>
        <p:txBody>
          <a:bodyPr/>
          <a:lstStyle/>
          <a:p>
            <a:pPr eaLnBrk="1" hangingPunct="1"/>
            <a:r>
              <a:rPr lang="en-US" sz="2400" dirty="0" smtClean="0"/>
              <a:t>Familial melanoma as a model for understanding proactive management of hereditary cancer risk</a:t>
            </a:r>
          </a:p>
        </p:txBody>
      </p:sp>
      <p:sp>
        <p:nvSpPr>
          <p:cNvPr id="531459" name="Rectangle 3"/>
          <p:cNvSpPr>
            <a:spLocks noGrp="1" noChangeArrowheads="1"/>
          </p:cNvSpPr>
          <p:nvPr>
            <p:ph type="body" idx="1"/>
          </p:nvPr>
        </p:nvSpPr>
        <p:spPr>
          <a:xfrm>
            <a:off x="533400" y="1752600"/>
            <a:ext cx="8382000" cy="4267200"/>
          </a:xfrm>
        </p:spPr>
        <p:txBody>
          <a:bodyPr/>
          <a:lstStyle/>
          <a:p>
            <a:pPr eaLnBrk="1" hangingPunct="1"/>
            <a:r>
              <a:rPr lang="en-US" dirty="0" smtClean="0"/>
              <a:t>For most hereditary cancers,                            main recommendation = accelerated screening</a:t>
            </a:r>
          </a:p>
          <a:p>
            <a:pPr lvl="1" eaLnBrk="1" hangingPunct="1"/>
            <a:r>
              <a:rPr lang="en-US" dirty="0" smtClean="0"/>
              <a:t>Also prophylactic surgery</a:t>
            </a:r>
          </a:p>
          <a:p>
            <a:pPr eaLnBrk="1" hangingPunct="1"/>
            <a:r>
              <a:rPr lang="en-US" dirty="0" smtClean="0"/>
              <a:t>In the unique case of melanoma,               genetic vulnerability interacts with personal behavior (UVR exposure) to influence disease risk</a:t>
            </a:r>
          </a:p>
          <a:p>
            <a:pPr eaLnBrk="1" hangingPunct="1"/>
            <a:r>
              <a:rPr lang="en-US" dirty="0" smtClean="0"/>
              <a:t>Thus, both early detection and actual prevention may be possible for members of high-risk families</a:t>
            </a:r>
          </a:p>
          <a:p>
            <a:pPr eaLnBrk="1" hangingPunct="1"/>
            <a:r>
              <a:rPr lang="en-US" dirty="0" smtClean="0"/>
              <a:t>This provides an opportunity to understand adherence to both kinds of behavior</a:t>
            </a:r>
          </a:p>
          <a:p>
            <a:pPr eaLnBrk="1" hangingPunct="1">
              <a:spcAft>
                <a:spcPct val="5000"/>
              </a:spcAft>
            </a:pPr>
            <a:endParaRPr lang="en-US" dirty="0" smtClean="0"/>
          </a:p>
        </p:txBody>
      </p:sp>
    </p:spTree>
    <p:custDataLst>
      <p:tags r:id="rId1"/>
    </p:custDataLst>
    <p:extLst>
      <p:ext uri="{BB962C8B-B14F-4D97-AF65-F5344CB8AC3E}">
        <p14:creationId xmlns:p14="http://schemas.microsoft.com/office/powerpoint/2010/main" val="28297702"/>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1459">
                                            <p:txEl>
                                              <p:pRg st="1" end="1"/>
                                            </p:txEl>
                                          </p:spTgt>
                                        </p:tgtEl>
                                        <p:attrNameLst>
                                          <p:attrName>style.visibility</p:attrName>
                                        </p:attrNameLst>
                                      </p:cBhvr>
                                      <p:to>
                                        <p:strVal val="visible"/>
                                      </p:to>
                                    </p:set>
                                    <p:animEffect transition="in" filter="fade">
                                      <p:cBhvr>
                                        <p:cTn id="15" dur="2000"/>
                                        <p:tgtEl>
                                          <p:spTgt spid="5314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1459">
                                            <p:txEl>
                                              <p:pRg st="2" end="2"/>
                                            </p:txEl>
                                          </p:spTgt>
                                        </p:tgtEl>
                                        <p:attrNameLst>
                                          <p:attrName>style.visibility</p:attrName>
                                        </p:attrNameLst>
                                      </p:cBhvr>
                                      <p:to>
                                        <p:strVal val="visible"/>
                                      </p:to>
                                    </p:set>
                                    <p:animEffect transition="in" filter="fade">
                                      <p:cBhvr>
                                        <p:cTn id="20" dur="2000"/>
                                        <p:tgtEl>
                                          <p:spTgt spid="5314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1459">
                                            <p:txEl>
                                              <p:pRg st="3" end="3"/>
                                            </p:txEl>
                                          </p:spTgt>
                                        </p:tgtEl>
                                        <p:attrNameLst>
                                          <p:attrName>style.visibility</p:attrName>
                                        </p:attrNameLst>
                                      </p:cBhvr>
                                      <p:to>
                                        <p:strVal val="visible"/>
                                      </p:to>
                                    </p:set>
                                    <p:animEffect transition="in" filter="fade">
                                      <p:cBhvr>
                                        <p:cTn id="25" dur="2000"/>
                                        <p:tgtEl>
                                          <p:spTgt spid="53145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1459">
                                            <p:txEl>
                                              <p:pRg st="4" end="4"/>
                                            </p:txEl>
                                          </p:spTgt>
                                        </p:tgtEl>
                                        <p:attrNameLst>
                                          <p:attrName>style.visibility</p:attrName>
                                        </p:attrNameLst>
                                      </p:cBhvr>
                                      <p:to>
                                        <p:strVal val="visible"/>
                                      </p:to>
                                    </p:set>
                                    <p:animEffect transition="in" filter="fade">
                                      <p:cBhvr>
                                        <p:cTn id="30" dur="2000"/>
                                        <p:tgtEl>
                                          <p:spTgt spid="531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90863" y="5543550"/>
            <a:ext cx="1895475" cy="457200"/>
          </a:xfrm>
          <a:prstGeom prst="rect">
            <a:avLst/>
          </a:prstGeom>
          <a:noFill/>
          <a:ln>
            <a:noFill/>
          </a:ln>
          <a:effectLst/>
          <a:extLst>
            <a:ext uri="{909E8E84-426E-40DD-AFC4-6F175D3DCCD1}">
              <a14:hiddenFill xmlns:a14="http://schemas.microsoft.com/office/drawing/2010/main">
                <a:gradFill rotWithShape="0">
                  <a:gsLst>
                    <a:gs pos="0">
                      <a:srgbClr val="970118"/>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12003" name="Rectangle 3"/>
          <p:cNvSpPr>
            <a:spLocks noChangeArrowheads="1"/>
          </p:cNvSpPr>
          <p:nvPr/>
        </p:nvSpPr>
        <p:spPr bwMode="auto">
          <a:xfrm>
            <a:off x="152400" y="5029200"/>
            <a:ext cx="3805238" cy="457200"/>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7" rIns="0" bIns="46037">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charset="0"/>
                <a:ea typeface="+mn-ea"/>
                <a:cs typeface="Arial" charset="0"/>
              </a:rPr>
              <a:t>Risk in general population</a:t>
            </a:r>
            <a:endParaRPr kumimoji="0" lang="en-US" sz="2800" b="1" i="1" u="none" strike="noStrike" kern="1200" cap="none" spc="0" normalizeH="0" baseline="0" noProof="0">
              <a:ln>
                <a:noFill/>
              </a:ln>
              <a:solidFill>
                <a:srgbClr val="000000"/>
              </a:solidFill>
              <a:effectLst>
                <a:outerShdw blurRad="38100" dist="38100" dir="2700000" algn="tl">
                  <a:srgbClr val="C0C0C0"/>
                </a:outerShdw>
              </a:effectLst>
              <a:uLnTx/>
              <a:uFillTx/>
              <a:latin typeface="Helvetica" pitchFamily="34" charset="0"/>
              <a:ea typeface="+mn-ea"/>
              <a:cs typeface="Arial" charset="0"/>
            </a:endParaRPr>
          </a:p>
        </p:txBody>
      </p:sp>
      <p:sp>
        <p:nvSpPr>
          <p:cNvPr id="512004" name="Rectangle 4"/>
          <p:cNvSpPr>
            <a:spLocks noChangeArrowheads="1"/>
          </p:cNvSpPr>
          <p:nvPr/>
        </p:nvSpPr>
        <p:spPr bwMode="auto">
          <a:xfrm>
            <a:off x="3810000" y="1524000"/>
            <a:ext cx="1885950" cy="454025"/>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Arial" charset="0"/>
              </a:rPr>
              <a:t>By age 50</a:t>
            </a:r>
            <a:endPar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Helvetica" pitchFamily="34" charset="0"/>
              <a:ea typeface="+mn-ea"/>
              <a:cs typeface="Arial" charset="0"/>
            </a:endParaRPr>
          </a:p>
        </p:txBody>
      </p:sp>
      <p:sp>
        <p:nvSpPr>
          <p:cNvPr id="512005" name="Rectangle 5"/>
          <p:cNvSpPr>
            <a:spLocks noChangeArrowheads="1"/>
          </p:cNvSpPr>
          <p:nvPr/>
        </p:nvSpPr>
        <p:spPr bwMode="auto">
          <a:xfrm>
            <a:off x="3962400" y="5029200"/>
            <a:ext cx="1852613" cy="454025"/>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Arial" charset="0"/>
                <a:sym typeface="Times New Roman Special G1" pitchFamily="18" charset="2"/>
              </a:rPr>
              <a:t>1</a:t>
            </a: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Arial" charset="0"/>
              </a:rPr>
              <a:t>%</a:t>
            </a:r>
          </a:p>
        </p:txBody>
      </p:sp>
      <p:sp>
        <p:nvSpPr>
          <p:cNvPr id="512006" name="Rectangle 6"/>
          <p:cNvSpPr>
            <a:spLocks noChangeArrowheads="1"/>
          </p:cNvSpPr>
          <p:nvPr/>
        </p:nvSpPr>
        <p:spPr bwMode="auto">
          <a:xfrm>
            <a:off x="6096000" y="1524000"/>
            <a:ext cx="1901825" cy="454025"/>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Arial" charset="0"/>
              </a:rPr>
              <a:t>By age 80</a:t>
            </a:r>
            <a:endPar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Helvetica" pitchFamily="34" charset="0"/>
              <a:ea typeface="+mn-ea"/>
              <a:cs typeface="Arial" charset="0"/>
            </a:endParaRPr>
          </a:p>
        </p:txBody>
      </p:sp>
      <p:sp>
        <p:nvSpPr>
          <p:cNvPr id="512007" name="Rectangle 7"/>
          <p:cNvSpPr>
            <a:spLocks noChangeArrowheads="1"/>
          </p:cNvSpPr>
          <p:nvPr/>
        </p:nvSpPr>
        <p:spPr bwMode="auto">
          <a:xfrm>
            <a:off x="6172200" y="5029200"/>
            <a:ext cx="1852613" cy="454025"/>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Arial" charset="0"/>
              </a:rPr>
              <a:t>1%</a:t>
            </a:r>
            <a:endPar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Helvetica" pitchFamily="34" charset="0"/>
              <a:ea typeface="+mn-ea"/>
              <a:cs typeface="Arial" charset="0"/>
            </a:endParaRPr>
          </a:p>
        </p:txBody>
      </p:sp>
      <p:grpSp>
        <p:nvGrpSpPr>
          <p:cNvPr id="512008" name="Group 8"/>
          <p:cNvGrpSpPr>
            <a:grpSpLocks/>
          </p:cNvGrpSpPr>
          <p:nvPr/>
        </p:nvGrpSpPr>
        <p:grpSpPr bwMode="auto">
          <a:xfrm>
            <a:off x="152400" y="5410200"/>
            <a:ext cx="7862888" cy="822325"/>
            <a:chOff x="-133" y="3396"/>
            <a:chExt cx="5572" cy="518"/>
          </a:xfrm>
        </p:grpSpPr>
        <p:sp>
          <p:nvSpPr>
            <p:cNvPr id="512009" name="Rectangle 9"/>
            <p:cNvSpPr>
              <a:spLocks noChangeArrowheads="1"/>
            </p:cNvSpPr>
            <p:nvPr/>
          </p:nvSpPr>
          <p:spPr bwMode="auto">
            <a:xfrm>
              <a:off x="-133" y="3396"/>
              <a:ext cx="2964" cy="518"/>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7" rIns="0" bIns="46037">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charset="0"/>
                  <a:ea typeface="+mn-ea"/>
                  <a:cs typeface="Arial" charset="0"/>
                </a:rPr>
                <a:t>Risk in </a:t>
              </a: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p16</a:t>
              </a:r>
              <a:r>
                <a:rPr kumimoji="0" lang="en-US" sz="2400" b="1" i="1" u="none" strike="noStrike" kern="1200" cap="none" spc="0" normalizeH="0" baseline="0" noProof="0">
                  <a:ln>
                    <a:noFill/>
                  </a:ln>
                  <a:solidFill>
                    <a:srgbClr val="000000"/>
                  </a:solidFill>
                  <a:effectLst/>
                  <a:uLnTx/>
                  <a:uFillTx/>
                  <a:latin typeface="Arial" charset="0"/>
                  <a:ea typeface="+mn-ea"/>
                  <a:cs typeface="Arial" charset="0"/>
                </a:rPr>
                <a:t> mutation carriers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charset="0"/>
                  <a:ea typeface="+mn-ea"/>
                  <a:cs typeface="Arial" charset="0"/>
                </a:rPr>
                <a:t>in the United States</a:t>
              </a:r>
              <a:r>
                <a:rPr kumimoji="0" lang="en-US" sz="2400" b="1" i="1"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mn-ea"/>
                  <a:cs typeface="Arial" charset="0"/>
                </a:rPr>
                <a:t> </a:t>
              </a:r>
              <a:endParaRPr kumimoji="0" lang="en-US" sz="3200" b="1" i="1" u="none" strike="noStrike" kern="1200" cap="none" spc="0" normalizeH="0" baseline="0" noProof="0">
                <a:ln>
                  <a:noFill/>
                </a:ln>
                <a:solidFill>
                  <a:srgbClr val="000000"/>
                </a:solidFill>
                <a:effectLst>
                  <a:outerShdw blurRad="38100" dist="38100" dir="2700000" algn="tl">
                    <a:srgbClr val="C0C0C0"/>
                  </a:outerShdw>
                </a:effectLst>
                <a:uLnTx/>
                <a:uFillTx/>
                <a:latin typeface="Helvetica" pitchFamily="34" charset="0"/>
                <a:ea typeface="+mn-ea"/>
                <a:cs typeface="Arial" charset="0"/>
              </a:endParaRPr>
            </a:p>
          </p:txBody>
        </p:sp>
        <p:sp>
          <p:nvSpPr>
            <p:cNvPr id="512010" name="Rectangle 10"/>
            <p:cNvSpPr>
              <a:spLocks noChangeArrowheads="1"/>
            </p:cNvSpPr>
            <p:nvPr/>
          </p:nvSpPr>
          <p:spPr bwMode="auto">
            <a:xfrm>
              <a:off x="2641" y="3397"/>
              <a:ext cx="1461" cy="286"/>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charset="0"/>
                  <a:ea typeface="+mn-ea"/>
                  <a:cs typeface="Arial" charset="0"/>
                </a:rPr>
                <a:t>~50%</a:t>
              </a:r>
              <a:endParaRPr kumimoji="0" lang="en-US"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Helvetica" pitchFamily="34" charset="0"/>
                <a:ea typeface="+mn-ea"/>
                <a:cs typeface="Arial" charset="0"/>
              </a:endParaRPr>
            </a:p>
          </p:txBody>
        </p:sp>
        <p:sp>
          <p:nvSpPr>
            <p:cNvPr id="512011" name="Rectangle 11"/>
            <p:cNvSpPr>
              <a:spLocks noChangeArrowheads="1"/>
            </p:cNvSpPr>
            <p:nvPr/>
          </p:nvSpPr>
          <p:spPr bwMode="auto">
            <a:xfrm>
              <a:off x="4080" y="3397"/>
              <a:ext cx="1359" cy="286"/>
            </a:xfrm>
            <a:prstGeom prst="rect">
              <a:avLst/>
            </a:prstGeom>
            <a:noFill/>
            <a:ln>
              <a:noFill/>
            </a:ln>
            <a:effectLst/>
            <a:extLst>
              <a:ext uri="{909E8E84-426E-40DD-AFC4-6F175D3DCCD1}">
                <a14:hiddenFill xmlns:a14="http://schemas.microsoft.com/office/drawing/2010/main">
                  <a:gradFill rotWithShape="0">
                    <a:gsLst>
                      <a:gs pos="0">
                        <a:srgbClr val="FC0128">
                          <a:gamma/>
                          <a:shade val="60000"/>
                          <a:invGamma/>
                        </a:srgbClr>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charset="0"/>
                  <a:ea typeface="+mn-ea"/>
                  <a:cs typeface="Arial" charset="0"/>
                </a:rPr>
                <a:t>~76%</a:t>
              </a:r>
              <a:endParaRPr kumimoji="0" lang="en-US" sz="3200" b="1" i="0" u="none" strike="noStrike" kern="1200" cap="none" spc="0" normalizeH="0" baseline="0" noProof="0">
                <a:ln>
                  <a:noFill/>
                </a:ln>
                <a:solidFill>
                  <a:srgbClr val="CC3300"/>
                </a:solidFill>
                <a:effectLst>
                  <a:outerShdw blurRad="38100" dist="38100" dir="2700000" algn="tl">
                    <a:srgbClr val="C0C0C0"/>
                  </a:outerShdw>
                </a:effectLst>
                <a:uLnTx/>
                <a:uFillTx/>
                <a:latin typeface="Helvetica" pitchFamily="34" charset="0"/>
                <a:ea typeface="+mn-ea"/>
                <a:cs typeface="Arial" charset="0"/>
              </a:endParaRPr>
            </a:p>
          </p:txBody>
        </p:sp>
      </p:grpSp>
      <p:sp>
        <p:nvSpPr>
          <p:cNvPr id="14345" name="Rectangle 12"/>
          <p:cNvSpPr>
            <a:spLocks noGrp="1" noChangeArrowheads="1"/>
          </p:cNvSpPr>
          <p:nvPr>
            <p:ph type="title"/>
          </p:nvPr>
        </p:nvSpPr>
        <p:spPr>
          <a:xfrm>
            <a:off x="533400" y="609600"/>
            <a:ext cx="9099550" cy="762000"/>
          </a:xfrm>
          <a:extLst>
            <a:ext uri="{909E8E84-426E-40DD-AFC4-6F175D3DCCD1}">
              <a14:hiddenFill xmlns:a14="http://schemas.microsoft.com/office/drawing/2010/main">
                <a:gradFill rotWithShape="0">
                  <a:gsLst>
                    <a:gs pos="0">
                      <a:srgbClr val="970118"/>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eaLnBrk="1" hangingPunct="1"/>
            <a:r>
              <a:rPr lang="en-US" sz="2800" smtClean="0"/>
              <a:t>Melanoma risk in </a:t>
            </a:r>
            <a:r>
              <a:rPr lang="en-US" sz="2800" i="1" smtClean="0"/>
              <a:t>p16</a:t>
            </a:r>
            <a:r>
              <a:rPr lang="en-US" sz="2800" smtClean="0"/>
              <a:t> mutation carriers</a:t>
            </a:r>
          </a:p>
        </p:txBody>
      </p:sp>
      <p:sp>
        <p:nvSpPr>
          <p:cNvPr id="14346" name="Text Box 13"/>
          <p:cNvSpPr txBox="1">
            <a:spLocks noChangeArrowheads="1"/>
          </p:cNvSpPr>
          <p:nvPr/>
        </p:nvSpPr>
        <p:spPr bwMode="auto">
          <a:xfrm>
            <a:off x="474663" y="6350000"/>
            <a:ext cx="4111625" cy="336550"/>
          </a:xfrm>
          <a:prstGeom prst="rect">
            <a:avLst/>
          </a:prstGeom>
          <a:noFill/>
          <a:ln>
            <a:noFill/>
          </a:ln>
          <a:effectLst/>
          <a:extLst>
            <a:ext uri="{909E8E84-426E-40DD-AFC4-6F175D3DCCD1}">
              <a14:hiddenFill xmlns:a14="http://schemas.microsoft.com/office/drawing/2010/main">
                <a:gradFill rotWithShape="0">
                  <a:gsLst>
                    <a:gs pos="0">
                      <a:srgbClr val="970118"/>
                    </a:gs>
                    <a:gs pos="100000">
                      <a:srgbClr val="FC0128"/>
                    </a:gs>
                  </a:gsLst>
                  <a:lin ang="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rgbClr val="000000"/>
                </a:solidFill>
                <a:latin typeface="Arial" charset="0"/>
                <a:cs typeface="Arial" charset="0"/>
              </a:defRPr>
            </a:lvl1pPr>
            <a:lvl2pPr marL="742950" indent="-285750">
              <a:defRPr sz="3600">
                <a:solidFill>
                  <a:srgbClr val="000000"/>
                </a:solidFill>
                <a:latin typeface="Arial" charset="0"/>
                <a:cs typeface="Arial" charset="0"/>
              </a:defRPr>
            </a:lvl2pPr>
            <a:lvl3pPr marL="1143000" indent="-228600">
              <a:defRPr sz="3600">
                <a:solidFill>
                  <a:srgbClr val="000000"/>
                </a:solidFill>
                <a:latin typeface="Arial" charset="0"/>
                <a:cs typeface="Arial" charset="0"/>
              </a:defRPr>
            </a:lvl3pPr>
            <a:lvl4pPr marL="1600200" indent="-228600">
              <a:defRPr sz="3600">
                <a:solidFill>
                  <a:srgbClr val="000000"/>
                </a:solidFill>
                <a:latin typeface="Arial" charset="0"/>
                <a:cs typeface="Arial" charset="0"/>
              </a:defRPr>
            </a:lvl4pPr>
            <a:lvl5pPr marL="2057400" indent="-228600">
              <a:defRPr sz="3600">
                <a:solidFill>
                  <a:srgbClr val="000000"/>
                </a:solidFill>
                <a:latin typeface="Arial" charset="0"/>
                <a:cs typeface="Arial" charset="0"/>
              </a:defRPr>
            </a:lvl5pPr>
            <a:lvl6pPr marL="2514600" indent="-228600" algn="ctr" eaLnBrk="0" fontAlgn="base" hangingPunct="0">
              <a:spcBef>
                <a:spcPct val="0"/>
              </a:spcBef>
              <a:spcAft>
                <a:spcPct val="0"/>
              </a:spcAft>
              <a:defRPr sz="3600">
                <a:solidFill>
                  <a:srgbClr val="000000"/>
                </a:solidFill>
                <a:latin typeface="Arial" charset="0"/>
                <a:cs typeface="Arial" charset="0"/>
              </a:defRPr>
            </a:lvl6pPr>
            <a:lvl7pPr marL="2971800" indent="-228600" algn="ctr" eaLnBrk="0" fontAlgn="base" hangingPunct="0">
              <a:spcBef>
                <a:spcPct val="0"/>
              </a:spcBef>
              <a:spcAft>
                <a:spcPct val="0"/>
              </a:spcAft>
              <a:defRPr sz="3600">
                <a:solidFill>
                  <a:srgbClr val="000000"/>
                </a:solidFill>
                <a:latin typeface="Arial" charset="0"/>
                <a:cs typeface="Arial" charset="0"/>
              </a:defRPr>
            </a:lvl7pPr>
            <a:lvl8pPr marL="3429000" indent="-228600" algn="ctr" eaLnBrk="0" fontAlgn="base" hangingPunct="0">
              <a:spcBef>
                <a:spcPct val="0"/>
              </a:spcBef>
              <a:spcAft>
                <a:spcPct val="0"/>
              </a:spcAft>
              <a:defRPr sz="3600">
                <a:solidFill>
                  <a:srgbClr val="000000"/>
                </a:solidFill>
                <a:latin typeface="Arial" charset="0"/>
                <a:cs typeface="Arial" charset="0"/>
              </a:defRPr>
            </a:lvl8pPr>
            <a:lvl9pPr marL="3886200" indent="-228600" algn="ctr" eaLnBrk="0" fontAlgn="base" hangingPunct="0">
              <a:spcBef>
                <a:spcPct val="0"/>
              </a:spcBef>
              <a:spcAft>
                <a:spcPct val="0"/>
              </a:spcAft>
              <a:defRPr sz="3600">
                <a:solidFill>
                  <a:srgbClr val="000000"/>
                </a:solidFill>
                <a:latin typeface="Arial" charset="0"/>
                <a:cs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charset="0"/>
                <a:ea typeface="+mn-ea"/>
                <a:cs typeface="Arial" charset="0"/>
              </a:rPr>
              <a:t>J Natl Cancer Inst</a:t>
            </a:r>
            <a:r>
              <a:rPr kumimoji="0" lang="en-US" sz="1600" b="0" i="0" u="none" strike="noStrike" kern="1200" cap="none" spc="0" normalizeH="0" baseline="0" noProof="0">
                <a:ln>
                  <a:noFill/>
                </a:ln>
                <a:solidFill>
                  <a:srgbClr val="000000"/>
                </a:solidFill>
                <a:effectLst/>
                <a:uLnTx/>
                <a:uFillTx/>
                <a:latin typeface="Arial" charset="0"/>
                <a:ea typeface="+mn-ea"/>
                <a:cs typeface="Arial" charset="0"/>
              </a:rPr>
              <a:t> 2002; 94: 894-903</a:t>
            </a:r>
            <a:endParaRPr kumimoji="0" lang="en-US" sz="1600" b="1"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34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57400"/>
            <a:ext cx="2025650" cy="28956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434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l="12175" t="13864" r="5273"/>
          <a:stretch>
            <a:fillRect/>
          </a:stretch>
        </p:blipFill>
        <p:spPr bwMode="auto">
          <a:xfrm>
            <a:off x="3810000" y="2057400"/>
            <a:ext cx="2032000" cy="28956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29009857"/>
      </p:ext>
    </p:extLst>
  </p:cSld>
  <p:clrMapOvr>
    <a:masterClrMapping/>
  </p:clrMapOvr>
  <p:transition advTm="167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74675" y="304800"/>
            <a:ext cx="8569325" cy="1219200"/>
          </a:xfrm>
        </p:spPr>
        <p:txBody>
          <a:bodyPr/>
          <a:lstStyle/>
          <a:p>
            <a:pPr eaLnBrk="1" hangingPunct="1"/>
            <a:r>
              <a:rPr lang="en-US" sz="3200" dirty="0" smtClean="0"/>
              <a:t>How do prevention and screening behaviors differ?</a:t>
            </a:r>
          </a:p>
        </p:txBody>
      </p:sp>
      <p:sp>
        <p:nvSpPr>
          <p:cNvPr id="531459" name="Rectangle 3"/>
          <p:cNvSpPr>
            <a:spLocks noGrp="1" noChangeArrowheads="1"/>
          </p:cNvSpPr>
          <p:nvPr>
            <p:ph type="body" idx="1"/>
          </p:nvPr>
        </p:nvSpPr>
        <p:spPr>
          <a:xfrm>
            <a:off x="533400" y="1752600"/>
            <a:ext cx="8382000" cy="4267200"/>
          </a:xfrm>
        </p:spPr>
        <p:txBody>
          <a:bodyPr/>
          <a:lstStyle/>
          <a:p>
            <a:pPr eaLnBrk="1" hangingPunct="1"/>
            <a:r>
              <a:rPr lang="en-US" dirty="0" smtClean="0"/>
              <a:t>Health promotion vs. illness detection</a:t>
            </a:r>
          </a:p>
          <a:p>
            <a:pPr lvl="1" eaLnBrk="1" hangingPunct="1"/>
            <a:r>
              <a:rPr lang="en-US" dirty="0" smtClean="0"/>
              <a:t>Keep your good health vs. find out you are ill</a:t>
            </a:r>
          </a:p>
          <a:p>
            <a:pPr eaLnBrk="1" hangingPunct="1"/>
            <a:r>
              <a:rPr lang="en-US" dirty="0" smtClean="0"/>
              <a:t>Daily vs. monthly practice</a:t>
            </a:r>
          </a:p>
          <a:p>
            <a:pPr lvl="1" eaLnBrk="1" hangingPunct="1"/>
            <a:r>
              <a:rPr lang="en-US" dirty="0" smtClean="0"/>
              <a:t>Interference with daily activities</a:t>
            </a:r>
          </a:p>
          <a:p>
            <a:pPr eaLnBrk="1" hangingPunct="1"/>
            <a:r>
              <a:rPr lang="en-US" dirty="0"/>
              <a:t>Consequences of nonadherence</a:t>
            </a:r>
          </a:p>
          <a:p>
            <a:pPr lvl="1" eaLnBrk="1" hangingPunct="1"/>
            <a:r>
              <a:rPr lang="en-US" dirty="0"/>
              <a:t>Immediate vs. delayed vs. really </a:t>
            </a:r>
            <a:r>
              <a:rPr lang="en-US" dirty="0" smtClean="0"/>
              <a:t>delayed</a:t>
            </a:r>
          </a:p>
          <a:p>
            <a:pPr eaLnBrk="1" hangingPunct="1"/>
            <a:r>
              <a:rPr lang="en-US" dirty="0"/>
              <a:t>SSEs can be difficult to perform, but vital</a:t>
            </a:r>
          </a:p>
          <a:p>
            <a:pPr lvl="1" eaLnBrk="1" hangingPunct="1"/>
            <a:r>
              <a:rPr lang="en-US" dirty="0"/>
              <a:t>If detected early, melanoma survival rate is 92-97%;    if not, only 15-20</a:t>
            </a:r>
            <a:r>
              <a:rPr lang="en-US" dirty="0" smtClean="0"/>
              <a:t>%</a:t>
            </a:r>
          </a:p>
          <a:p>
            <a:pPr eaLnBrk="1" hangingPunct="1"/>
            <a:r>
              <a:rPr lang="en-US" dirty="0" smtClean="0"/>
              <a:t>Do participants have a diagnosis vs. at risk?</a:t>
            </a:r>
          </a:p>
          <a:p>
            <a:pPr lvl="1" eaLnBrk="1" hangingPunct="1"/>
            <a:r>
              <a:rPr lang="en-US" dirty="0" smtClean="0"/>
              <a:t>Adherence lower among unaffected family members</a:t>
            </a:r>
          </a:p>
          <a:p>
            <a:pPr eaLnBrk="1" hangingPunct="1">
              <a:spcAft>
                <a:spcPct val="5000"/>
              </a:spcAft>
            </a:pPr>
            <a:endParaRPr lang="en-US" dirty="0" smtClean="0"/>
          </a:p>
        </p:txBody>
      </p:sp>
    </p:spTree>
    <p:custDataLst>
      <p:tags r:id="rId1"/>
    </p:custDataLst>
    <p:extLst>
      <p:ext uri="{BB962C8B-B14F-4D97-AF65-F5344CB8AC3E}">
        <p14:creationId xmlns:p14="http://schemas.microsoft.com/office/powerpoint/2010/main" val="3494167823"/>
      </p:ext>
    </p:extLst>
  </p:cSld>
  <p:clrMapOvr>
    <a:masterClrMapping/>
  </p:clrMapOvr>
  <mc:AlternateContent xmlns:mc="http://schemas.openxmlformats.org/markup-compatibility/2006" xmlns:p14="http://schemas.microsoft.com/office/powerpoint/2010/main">
    <mc:Choice Requires="p14">
      <p:transition spd="slow" p14:dur="2000" advTm="39504"/>
    </mc:Choice>
    <mc:Fallback xmlns="">
      <p:transition spd="slow" advTm="3950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1458"/>
                                        </p:tgtEl>
                                        <p:attrNameLst>
                                          <p:attrName>style.visibility</p:attrName>
                                        </p:attrNameLst>
                                      </p:cBhvr>
                                      <p:to>
                                        <p:strVal val="visible"/>
                                      </p:to>
                                    </p:set>
                                    <p:animEffect transition="in" filter="fade">
                                      <p:cBhvr>
                                        <p:cTn id="7" dur="2000"/>
                                        <p:tgtEl>
                                          <p:spTgt spid="531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1459">
                                            <p:txEl>
                                              <p:pRg st="0" end="0"/>
                                            </p:txEl>
                                          </p:spTgt>
                                        </p:tgtEl>
                                        <p:attrNameLst>
                                          <p:attrName>style.visibility</p:attrName>
                                        </p:attrNameLst>
                                      </p:cBhvr>
                                      <p:to>
                                        <p:strVal val="visible"/>
                                      </p:to>
                                    </p:set>
                                    <p:animEffect transition="in" filter="fade">
                                      <p:cBhvr>
                                        <p:cTn id="12" dur="2000"/>
                                        <p:tgtEl>
                                          <p:spTgt spid="531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1459">
                                            <p:txEl>
                                              <p:pRg st="1" end="1"/>
                                            </p:txEl>
                                          </p:spTgt>
                                        </p:tgtEl>
                                        <p:attrNameLst>
                                          <p:attrName>style.visibility</p:attrName>
                                        </p:attrNameLst>
                                      </p:cBhvr>
                                      <p:to>
                                        <p:strVal val="visible"/>
                                      </p:to>
                                    </p:set>
                                    <p:animEffect transition="in" filter="fade">
                                      <p:cBhvr>
                                        <p:cTn id="15" dur="2000"/>
                                        <p:tgtEl>
                                          <p:spTgt spid="5314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1459">
                                            <p:txEl>
                                              <p:pRg st="2" end="2"/>
                                            </p:txEl>
                                          </p:spTgt>
                                        </p:tgtEl>
                                        <p:attrNameLst>
                                          <p:attrName>style.visibility</p:attrName>
                                        </p:attrNameLst>
                                      </p:cBhvr>
                                      <p:to>
                                        <p:strVal val="visible"/>
                                      </p:to>
                                    </p:set>
                                    <p:animEffect transition="in" filter="fade">
                                      <p:cBhvr>
                                        <p:cTn id="20" dur="2000"/>
                                        <p:tgtEl>
                                          <p:spTgt spid="53145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1459">
                                            <p:txEl>
                                              <p:pRg st="3" end="3"/>
                                            </p:txEl>
                                          </p:spTgt>
                                        </p:tgtEl>
                                        <p:attrNameLst>
                                          <p:attrName>style.visibility</p:attrName>
                                        </p:attrNameLst>
                                      </p:cBhvr>
                                      <p:to>
                                        <p:strVal val="visible"/>
                                      </p:to>
                                    </p:set>
                                    <p:animEffect transition="in" filter="fade">
                                      <p:cBhvr>
                                        <p:cTn id="23" dur="2000"/>
                                        <p:tgtEl>
                                          <p:spTgt spid="53145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1459">
                                            <p:txEl>
                                              <p:pRg st="4" end="4"/>
                                            </p:txEl>
                                          </p:spTgt>
                                        </p:tgtEl>
                                        <p:attrNameLst>
                                          <p:attrName>style.visibility</p:attrName>
                                        </p:attrNameLst>
                                      </p:cBhvr>
                                      <p:to>
                                        <p:strVal val="visible"/>
                                      </p:to>
                                    </p:set>
                                    <p:animEffect transition="in" filter="fade">
                                      <p:cBhvr>
                                        <p:cTn id="28" dur="2000"/>
                                        <p:tgtEl>
                                          <p:spTgt spid="53145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1459">
                                            <p:txEl>
                                              <p:pRg st="5" end="5"/>
                                            </p:txEl>
                                          </p:spTgt>
                                        </p:tgtEl>
                                        <p:attrNameLst>
                                          <p:attrName>style.visibility</p:attrName>
                                        </p:attrNameLst>
                                      </p:cBhvr>
                                      <p:to>
                                        <p:strVal val="visible"/>
                                      </p:to>
                                    </p:set>
                                    <p:animEffect transition="in" filter="fade">
                                      <p:cBhvr>
                                        <p:cTn id="31" dur="2000"/>
                                        <p:tgtEl>
                                          <p:spTgt spid="53145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1459">
                                            <p:txEl>
                                              <p:pRg st="6" end="6"/>
                                            </p:txEl>
                                          </p:spTgt>
                                        </p:tgtEl>
                                        <p:attrNameLst>
                                          <p:attrName>style.visibility</p:attrName>
                                        </p:attrNameLst>
                                      </p:cBhvr>
                                      <p:to>
                                        <p:strVal val="visible"/>
                                      </p:to>
                                    </p:set>
                                    <p:animEffect transition="in" filter="fade">
                                      <p:cBhvr>
                                        <p:cTn id="36" dur="2000"/>
                                        <p:tgtEl>
                                          <p:spTgt spid="531459">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1459">
                                            <p:txEl>
                                              <p:pRg st="7" end="7"/>
                                            </p:txEl>
                                          </p:spTgt>
                                        </p:tgtEl>
                                        <p:attrNameLst>
                                          <p:attrName>style.visibility</p:attrName>
                                        </p:attrNameLst>
                                      </p:cBhvr>
                                      <p:to>
                                        <p:strVal val="visible"/>
                                      </p:to>
                                    </p:set>
                                    <p:animEffect transition="in" filter="fade">
                                      <p:cBhvr>
                                        <p:cTn id="39" dur="2000"/>
                                        <p:tgtEl>
                                          <p:spTgt spid="53145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31459">
                                            <p:txEl>
                                              <p:pRg st="8" end="8"/>
                                            </p:txEl>
                                          </p:spTgt>
                                        </p:tgtEl>
                                        <p:attrNameLst>
                                          <p:attrName>style.visibility</p:attrName>
                                        </p:attrNameLst>
                                      </p:cBhvr>
                                      <p:to>
                                        <p:strVal val="visible"/>
                                      </p:to>
                                    </p:set>
                                    <p:animEffect transition="in" filter="fade">
                                      <p:cBhvr>
                                        <p:cTn id="44" dur="2000"/>
                                        <p:tgtEl>
                                          <p:spTgt spid="531459">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31459">
                                            <p:txEl>
                                              <p:pRg st="9" end="9"/>
                                            </p:txEl>
                                          </p:spTgt>
                                        </p:tgtEl>
                                        <p:attrNameLst>
                                          <p:attrName>style.visibility</p:attrName>
                                        </p:attrNameLst>
                                      </p:cBhvr>
                                      <p:to>
                                        <p:strVal val="visible"/>
                                      </p:to>
                                    </p:set>
                                    <p:animEffect transition="in" filter="fade">
                                      <p:cBhvr>
                                        <p:cTn id="47" dur="2000"/>
                                        <p:tgtEl>
                                          <p:spTgt spid="531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p:bldP spid="5314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200" dirty="0" smtClean="0"/>
              <a:t>Adoption of precautions depends        on costs &amp; benefits over time</a:t>
            </a:r>
          </a:p>
        </p:txBody>
      </p:sp>
      <p:graphicFrame>
        <p:nvGraphicFramePr>
          <p:cNvPr id="72707" name="Group 3"/>
          <p:cNvGraphicFramePr>
            <a:graphicFrameLocks noGrp="1"/>
          </p:cNvGraphicFramePr>
          <p:nvPr>
            <p:ph idx="1"/>
          </p:nvPr>
        </p:nvGraphicFramePr>
        <p:xfrm>
          <a:off x="566738" y="1752600"/>
          <a:ext cx="7704137" cy="4267201"/>
        </p:xfrm>
        <a:graphic>
          <a:graphicData uri="http://schemas.openxmlformats.org/drawingml/2006/table">
            <a:tbl>
              <a:tblPr/>
              <a:tblGrid>
                <a:gridCol w="2963862">
                  <a:extLst>
                    <a:ext uri="{9D8B030D-6E8A-4147-A177-3AD203B41FA5}">
                      <a16:colId xmlns:a16="http://schemas.microsoft.com/office/drawing/2014/main" val="20000"/>
                    </a:ext>
                  </a:extLst>
                </a:gridCol>
                <a:gridCol w="2370138">
                  <a:extLst>
                    <a:ext uri="{9D8B030D-6E8A-4147-A177-3AD203B41FA5}">
                      <a16:colId xmlns:a16="http://schemas.microsoft.com/office/drawing/2014/main" val="20001"/>
                    </a:ext>
                  </a:extLst>
                </a:gridCol>
                <a:gridCol w="2370137">
                  <a:extLst>
                    <a:ext uri="{9D8B030D-6E8A-4147-A177-3AD203B41FA5}">
                      <a16:colId xmlns:a16="http://schemas.microsoft.com/office/drawing/2014/main" val="20002"/>
                    </a:ext>
                  </a:extLst>
                </a:gridCol>
              </a:tblGrid>
              <a:tr h="8524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dirty="0" smtClean="0">
                          <a:ln>
                            <a:noFill/>
                          </a:ln>
                          <a:solidFill>
                            <a:schemeClr val="tx1"/>
                          </a:solidFill>
                          <a:effectLst/>
                          <a:latin typeface="Verdana" pitchFamily="34" charset="0"/>
                        </a:rPr>
                        <a:t>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Benefit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540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minimal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immediate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40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short-term effort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immediate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0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requires consistent effort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immediate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4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dirty="0" smtClean="0">
                          <a:ln>
                            <a:noFill/>
                          </a:ln>
                          <a:solidFill>
                            <a:schemeClr val="tx1"/>
                          </a:solidFill>
                          <a:effectLst/>
                          <a:latin typeface="Verdana" pitchFamily="34" charset="0"/>
                        </a:rPr>
                        <a:t>requires consistent effort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700" b="0" i="0" u="none" strike="noStrike" cap="none" normalizeH="0" baseline="0" smtClean="0">
                          <a:ln>
                            <a:noFill/>
                          </a:ln>
                          <a:solidFill>
                            <a:schemeClr val="tx1"/>
                          </a:solidFill>
                          <a:effectLst/>
                          <a:latin typeface="Verdana" pitchFamily="34" charset="0"/>
                        </a:rPr>
                        <a:t>delayed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17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197" name="Text Box 29"/>
          <p:cNvSpPr txBox="1">
            <a:spLocks noChangeArrowheads="1"/>
          </p:cNvSpPr>
          <p:nvPr/>
        </p:nvSpPr>
        <p:spPr bwMode="auto">
          <a:xfrm>
            <a:off x="609600" y="6227490"/>
            <a:ext cx="7298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charset="0"/>
                <a:ea typeface="+mn-ea"/>
                <a:cs typeface="Arial" charset="0"/>
              </a:rPr>
              <a:t>Weinstein (1988) Precaution Adoption Model</a:t>
            </a:r>
            <a:endParaRPr kumimoji="0" lang="en-US" altLang="en-US" sz="2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8660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7.7|11.5"/>
</p:tagLst>
</file>

<file path=ppt/tags/tag10.xml><?xml version="1.0" encoding="utf-8"?>
<p:tagLst xmlns:a="http://schemas.openxmlformats.org/drawingml/2006/main" xmlns:r="http://schemas.openxmlformats.org/officeDocument/2006/relationships" xmlns:p="http://schemas.openxmlformats.org/presentationml/2006/main">
  <p:tag name="TIMING" val="|7.9|7.7|11.5"/>
</p:tagLst>
</file>

<file path=ppt/tags/tag11.xml><?xml version="1.0" encoding="utf-8"?>
<p:tagLst xmlns:a="http://schemas.openxmlformats.org/drawingml/2006/main" xmlns:r="http://schemas.openxmlformats.org/officeDocument/2006/relationships" xmlns:p="http://schemas.openxmlformats.org/presentationml/2006/main">
  <p:tag name="TIMING" val="|1|4.4"/>
</p:tagLst>
</file>

<file path=ppt/tags/tag12.xml><?xml version="1.0" encoding="utf-8"?>
<p:tagLst xmlns:a="http://schemas.openxmlformats.org/drawingml/2006/main" xmlns:r="http://schemas.openxmlformats.org/officeDocument/2006/relationships" xmlns:p="http://schemas.openxmlformats.org/presentationml/2006/main">
  <p:tag name="TIMING" val="|12.7|2.5"/>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7.6"/>
</p:tagLst>
</file>

<file path=ppt/tags/tag3.xml><?xml version="1.0" encoding="utf-8"?>
<p:tagLst xmlns:a="http://schemas.openxmlformats.org/drawingml/2006/main" xmlns:r="http://schemas.openxmlformats.org/officeDocument/2006/relationships" xmlns:p="http://schemas.openxmlformats.org/presentationml/2006/main">
  <p:tag name="TIMING" val="|7.9|7.7|11.5"/>
</p:tagLst>
</file>

<file path=ppt/tags/tag4.xml><?xml version="1.0" encoding="utf-8"?>
<p:tagLst xmlns:a="http://schemas.openxmlformats.org/drawingml/2006/main" xmlns:r="http://schemas.openxmlformats.org/officeDocument/2006/relationships" xmlns:p="http://schemas.openxmlformats.org/presentationml/2006/main">
  <p:tag name="TIMING" val="|5|5.2"/>
</p:tagLst>
</file>

<file path=ppt/tags/tag5.xml><?xml version="1.0" encoding="utf-8"?>
<p:tagLst xmlns:a="http://schemas.openxmlformats.org/drawingml/2006/main" xmlns:r="http://schemas.openxmlformats.org/officeDocument/2006/relationships" xmlns:p="http://schemas.openxmlformats.org/presentationml/2006/main">
  <p:tag name="TIMING" val="|7.9|7.7|11.5"/>
</p:tagLst>
</file>

<file path=ppt/tags/tag6.xml><?xml version="1.0" encoding="utf-8"?>
<p:tagLst xmlns:a="http://schemas.openxmlformats.org/drawingml/2006/main" xmlns:r="http://schemas.openxmlformats.org/officeDocument/2006/relationships" xmlns:p="http://schemas.openxmlformats.org/presentationml/2006/main">
  <p:tag name="TIMING" val="|7.9|7.7|11.5"/>
</p:tagLst>
</file>

<file path=ppt/tags/tag7.xml><?xml version="1.0" encoding="utf-8"?>
<p:tagLst xmlns:a="http://schemas.openxmlformats.org/drawingml/2006/main" xmlns:r="http://schemas.openxmlformats.org/officeDocument/2006/relationships" xmlns:p="http://schemas.openxmlformats.org/presentationml/2006/main">
  <p:tag name="TIMING" val="|7.9|7.7|11.5"/>
</p:tagLst>
</file>

<file path=ppt/tags/tag8.xml><?xml version="1.0" encoding="utf-8"?>
<p:tagLst xmlns:a="http://schemas.openxmlformats.org/drawingml/2006/main" xmlns:r="http://schemas.openxmlformats.org/officeDocument/2006/relationships" xmlns:p="http://schemas.openxmlformats.org/presentationml/2006/main">
  <p:tag name="TIMING" val="|7.9|7.7|11.5"/>
</p:tagLst>
</file>

<file path=ppt/tags/tag9.xml><?xml version="1.0" encoding="utf-8"?>
<p:tagLst xmlns:a="http://schemas.openxmlformats.org/drawingml/2006/main" xmlns:r="http://schemas.openxmlformats.org/officeDocument/2006/relationships" xmlns:p="http://schemas.openxmlformats.org/presentationml/2006/main">
  <p:tag name="TIMING" val="|7.9|7.7|11.5"/>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410.trial1a">
  <a:themeElements>
    <a:clrScheme name="4410.trial1a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4410.trial1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410.trial1a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4410.trial1a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4410.trial1a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4410.trial1a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4410.trial1a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4410.trial1a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4410.trial1a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4410.trial1a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4410.trial1a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tall master">
  <a:themeElements>
    <a:clrScheme name="red.tall master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red.tall master">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tall master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red.tall master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red.tall master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red.tall master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red.tall master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ed.tall master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red.tall master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red.tall master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red.tall master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4410.trial1a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4410.trial1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4410.trial1a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4410.trial1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1441</TotalTime>
  <Words>3513</Words>
  <Application>Microsoft Office PowerPoint</Application>
  <PresentationFormat>On-screen Show (4:3)</PresentationFormat>
  <Paragraphs>604</Paragraphs>
  <Slides>48</Slides>
  <Notes>32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48</vt:i4>
      </vt:variant>
    </vt:vector>
  </HeadingPairs>
  <TitlesOfParts>
    <vt:vector size="64" baseType="lpstr">
      <vt:lpstr>Arial</vt:lpstr>
      <vt:lpstr>Book Antiqua</vt:lpstr>
      <vt:lpstr>Calibri</vt:lpstr>
      <vt:lpstr>Calibri Light</vt:lpstr>
      <vt:lpstr>Century Gothic</vt:lpstr>
      <vt:lpstr>Helvetica</vt:lpstr>
      <vt:lpstr>Times</vt:lpstr>
      <vt:lpstr>Times New Roman</vt:lpstr>
      <vt:lpstr>Times New Roman Special G1</vt:lpstr>
      <vt:lpstr>Verdana</vt:lpstr>
      <vt:lpstr>Wingdings</vt:lpstr>
      <vt:lpstr>Wingdings 3</vt:lpstr>
      <vt:lpstr>Office Theme</vt:lpstr>
      <vt:lpstr>4410.trial1a</vt:lpstr>
      <vt:lpstr>red.tall master</vt:lpstr>
      <vt:lpstr>Ion</vt:lpstr>
      <vt:lpstr>PowerPoint Presentation</vt:lpstr>
      <vt:lpstr>PowerPoint Presentation</vt:lpstr>
      <vt:lpstr>PowerPoint Presentation</vt:lpstr>
      <vt:lpstr>PowerPoint Presentation</vt:lpstr>
      <vt:lpstr>Fostering changes in multiple behaviors: A discussion and examples from families  at elevated risk for melanoma</vt:lpstr>
      <vt:lpstr>Familial melanoma as a model for understanding proactive management of hereditary cancer risk</vt:lpstr>
      <vt:lpstr>Melanoma risk in p16 mutation carriers</vt:lpstr>
      <vt:lpstr>How do prevention and screening behaviors differ?</vt:lpstr>
      <vt:lpstr>Adoption of precautions depends        on costs &amp; benefits over time</vt:lpstr>
      <vt:lpstr>The Utah BRIGHT Project Behavior, Risk Information, Genealogy &amp; Health Trial</vt:lpstr>
      <vt:lpstr>How are prevention and screening  correlated at baseline?</vt:lpstr>
      <vt:lpstr>Practice of prevention and screening at baseline</vt:lpstr>
      <vt:lpstr>What does genetic testing do?</vt:lpstr>
      <vt:lpstr>Perceived lifetime risk “What do you think are the chances that you will get  a future melanoma during your lifetime?”</vt:lpstr>
      <vt:lpstr>Practice of prevention and screening at 1 year</vt:lpstr>
      <vt:lpstr>How are prevention and screening  correlated at 1 year?</vt:lpstr>
      <vt:lpstr>What makes a particular health behavior a priority?</vt:lpstr>
      <vt:lpstr>Priority of skin cancer screening “Examining my skin (checking myself for skin changes)            is a priority to me”</vt:lpstr>
      <vt:lpstr> Stages of change for monthly SSE: Ages 16-30 vs. 31-69 </vt:lpstr>
      <vt:lpstr>Next Steps</vt:lpstr>
      <vt:lpstr>Melanoma prevention in  at-risk pediatric populations:  Developing strategies to support preventive behavior implementation  across melanoma preventive behaviors</vt:lpstr>
      <vt:lpstr>Melanoma prevention &amp; kids</vt:lpstr>
      <vt:lpstr>PowerPoint Presentation</vt:lpstr>
      <vt:lpstr>PowerPoint Presentation</vt:lpstr>
      <vt:lpstr>PowerPoint Presentation</vt:lpstr>
      <vt:lpstr>FLARE Study</vt:lpstr>
      <vt:lpstr>FLARE format</vt:lpstr>
      <vt:lpstr>Risk communication &amp; preventive behavior education</vt:lpstr>
      <vt:lpstr>PowerPoint Presentation</vt:lpstr>
      <vt:lpstr>PowerPoint Presentation</vt:lpstr>
      <vt:lpstr>PowerPoint Presentation</vt:lpstr>
      <vt:lpstr>PowerPoint Presentation</vt:lpstr>
      <vt:lpstr>PowerPoint Presentation</vt:lpstr>
      <vt:lpstr>Strategies for Addressing Families’ Barriers to Adherence </vt:lpstr>
      <vt:lpstr>FLARE Study</vt:lpstr>
      <vt:lpstr>PowerPoint Presentation</vt:lpstr>
      <vt:lpstr>PowerPoint Presentation</vt:lpstr>
      <vt:lpstr>PowerPoint Presentation</vt:lpstr>
      <vt:lpstr>PowerPoint Presentation</vt:lpstr>
      <vt:lpstr>Your Questions and Comments</vt:lpstr>
      <vt:lpstr>PowerPoint Presentation</vt:lpstr>
      <vt:lpstr>Poor adherence to melanoma preventive behaviors</vt:lpstr>
      <vt:lpstr>SPARK Study: 39 parents, 37 children</vt:lpstr>
      <vt:lpstr>Study Design</vt:lpstr>
      <vt:lpstr>PowerPoint Presentation</vt:lpstr>
      <vt:lpstr>PowerPoint Presentation</vt:lpstr>
      <vt:lpstr>PowerPoint Presentation</vt:lpstr>
      <vt:lpstr>PowerPoint Presentation</vt:lpstr>
    </vt:vector>
  </TitlesOfParts>
  <Company>University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Kick-Off Conversation better title? September 8, 2013  C-FAHR Colloquium Series</dc:title>
  <dc:creator>Rebecca Utz</dc:creator>
  <cp:lastModifiedBy>Rebecca Utz</cp:lastModifiedBy>
  <cp:revision>98</cp:revision>
  <dcterms:created xsi:type="dcterms:W3CDTF">2014-08-13T06:05:28Z</dcterms:created>
  <dcterms:modified xsi:type="dcterms:W3CDTF">2016-11-15T21:26:57Z</dcterms:modified>
</cp:coreProperties>
</file>