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695" r:id="rId4"/>
    <p:sldMasterId id="2147483708" r:id="rId5"/>
    <p:sldMasterId id="2147483720" r:id="rId6"/>
    <p:sldMasterId id="2147483732" r:id="rId7"/>
    <p:sldMasterId id="2147483744" r:id="rId8"/>
  </p:sldMasterIdLst>
  <p:notesMasterIdLst>
    <p:notesMasterId r:id="rId62"/>
  </p:notesMasterIdLst>
  <p:sldIdLst>
    <p:sldId id="336" r:id="rId9"/>
    <p:sldId id="338" r:id="rId10"/>
    <p:sldId id="371" r:id="rId11"/>
    <p:sldId id="376" r:id="rId12"/>
    <p:sldId id="377" r:id="rId13"/>
    <p:sldId id="378" r:id="rId14"/>
    <p:sldId id="379" r:id="rId15"/>
    <p:sldId id="380" r:id="rId16"/>
    <p:sldId id="381" r:id="rId17"/>
    <p:sldId id="383" r:id="rId18"/>
    <p:sldId id="386" r:id="rId19"/>
    <p:sldId id="387" r:id="rId20"/>
    <p:sldId id="388" r:id="rId21"/>
    <p:sldId id="389" r:id="rId22"/>
    <p:sldId id="390" r:id="rId23"/>
    <p:sldId id="391" r:id="rId24"/>
    <p:sldId id="392" r:id="rId25"/>
    <p:sldId id="393" r:id="rId26"/>
    <p:sldId id="394" r:id="rId27"/>
    <p:sldId id="342" r:id="rId28"/>
    <p:sldId id="374" r:id="rId29"/>
    <p:sldId id="375"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33" r:id="rId48"/>
    <p:sldId id="360" r:id="rId49"/>
    <p:sldId id="361" r:id="rId50"/>
    <p:sldId id="362" r:id="rId51"/>
    <p:sldId id="363" r:id="rId52"/>
    <p:sldId id="364" r:id="rId53"/>
    <p:sldId id="365" r:id="rId54"/>
    <p:sldId id="366" r:id="rId55"/>
    <p:sldId id="367" r:id="rId56"/>
    <p:sldId id="368" r:id="rId57"/>
    <p:sldId id="369" r:id="rId58"/>
    <p:sldId id="370" r:id="rId59"/>
    <p:sldId id="385" r:id="rId60"/>
    <p:sldId id="384"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indy Berg" initials="ca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861" autoAdjust="0"/>
  </p:normalViewPr>
  <p:slideViewPr>
    <p:cSldViewPr>
      <p:cViewPr>
        <p:scale>
          <a:sx n="84" d="100"/>
          <a:sy n="84" d="100"/>
        </p:scale>
        <p:origin x="-1434" y="-510"/>
      </p:cViewPr>
      <p:guideLst>
        <p:guide orient="horz" pos="2160"/>
        <p:guide pos="2880"/>
      </p:guideLst>
    </p:cSldViewPr>
  </p:slideViewPr>
  <p:notesTextViewPr>
    <p:cViewPr>
      <p:scale>
        <a:sx n="100" d="100"/>
        <a:sy n="100" d="100"/>
      </p:scale>
      <p:origin x="0" y="0"/>
    </p:cViewPr>
  </p:notesTextViewPr>
  <p:sorterViewPr>
    <p:cViewPr>
      <p:scale>
        <a:sx n="84" d="100"/>
        <a:sy n="84" d="100"/>
      </p:scale>
      <p:origin x="0" y="11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B4DD0E-7295-4F48-966F-BB36A2453CA8}" type="datetimeFigureOut">
              <a:rPr lang="en-US" smtClean="0"/>
              <a:pPr/>
              <a:t>9/12/2016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323297-F68D-4682-BFB3-7AAACDDA65F5}" type="slidenum">
              <a:rPr lang="en-US" smtClean="0"/>
              <a:pPr/>
              <a:t>‹#›</a:t>
            </a:fld>
            <a:endParaRPr lang="en-US"/>
          </a:p>
        </p:txBody>
      </p:sp>
    </p:spTree>
    <p:extLst>
      <p:ext uri="{BB962C8B-B14F-4D97-AF65-F5344CB8AC3E}">
        <p14:creationId xmlns:p14="http://schemas.microsoft.com/office/powerpoint/2010/main" val="22839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Tx/>
              <a:buNone/>
            </a:pPr>
            <a:endParaRPr lang="en-US" baseline="0" dirty="0" smtClean="0"/>
          </a:p>
          <a:p>
            <a:pPr>
              <a:buFontTx/>
              <a:buChar char="-"/>
            </a:pPr>
            <a:endParaRPr lang="en-US" baseline="0" dirty="0" smtClean="0"/>
          </a:p>
        </p:txBody>
      </p:sp>
      <p:sp>
        <p:nvSpPr>
          <p:cNvPr id="4" name="Slide Number Placeholder 3"/>
          <p:cNvSpPr>
            <a:spLocks noGrp="1"/>
          </p:cNvSpPr>
          <p:nvPr>
            <p:ph type="sldNum" sz="quarter" idx="10"/>
          </p:nvPr>
        </p:nvSpPr>
        <p:spPr/>
        <p:txBody>
          <a:bodyPr/>
          <a:lstStyle/>
          <a:p>
            <a:fld id="{33323297-F68D-4682-BFB3-7AAACDDA65F5}" type="slidenum">
              <a:rPr lang="en-US" smtClean="0"/>
              <a:pPr/>
              <a:t>1</a:t>
            </a:fld>
            <a:endParaRPr lang="en-US"/>
          </a:p>
        </p:txBody>
      </p:sp>
    </p:spTree>
    <p:extLst>
      <p:ext uri="{BB962C8B-B14F-4D97-AF65-F5344CB8AC3E}">
        <p14:creationId xmlns:p14="http://schemas.microsoft.com/office/powerpoint/2010/main" val="3090515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301">
              <a:defRPr/>
            </a:pPr>
            <a:endParaRPr lang="en-US" dirty="0"/>
          </a:p>
        </p:txBody>
      </p:sp>
      <p:sp>
        <p:nvSpPr>
          <p:cNvPr id="4" name="Slide Number Placeholder 3"/>
          <p:cNvSpPr>
            <a:spLocks noGrp="1"/>
          </p:cNvSpPr>
          <p:nvPr>
            <p:ph type="sldNum" sz="quarter" idx="10"/>
          </p:nvPr>
        </p:nvSpPr>
        <p:spPr/>
        <p:txBody>
          <a:bodyPr/>
          <a:lstStyle/>
          <a:p>
            <a:fld id="{CF42F491-1007-49B7-93D5-0676C8376B5E}"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03415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2F491-1007-49B7-93D5-0676C8376B5E}"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254091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2F491-1007-49B7-93D5-0676C8376B5E}"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055079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A0C371-557A-4ACA-8C7E-4A52A124B4F3}"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506900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Tx/>
              <a:buNone/>
            </a:pPr>
            <a:endParaRPr lang="en-US" baseline="0" dirty="0" smtClean="0"/>
          </a:p>
          <a:p>
            <a:pPr>
              <a:buFontTx/>
              <a:buChar char="-"/>
            </a:pPr>
            <a:endParaRPr lang="en-US" baseline="0" dirty="0" smtClean="0"/>
          </a:p>
        </p:txBody>
      </p:sp>
      <p:sp>
        <p:nvSpPr>
          <p:cNvPr id="4" name="Slide Number Placeholder 3"/>
          <p:cNvSpPr>
            <a:spLocks noGrp="1"/>
          </p:cNvSpPr>
          <p:nvPr>
            <p:ph type="sldNum" sz="quarter" idx="10"/>
          </p:nvPr>
        </p:nvSpPr>
        <p:spPr/>
        <p:txBody>
          <a:bodyPr/>
          <a:lstStyle/>
          <a:p>
            <a:fld id="{33323297-F68D-4682-BFB3-7AAACDDA65F5}"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090515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FA90ADC2-1B80-435D-BD73-473847CB9520}" type="slidenum">
              <a:rPr lang="en-US" smtClean="0">
                <a:solidFill>
                  <a:prstClr val="black"/>
                </a:solidFill>
              </a:rPr>
              <a:pPr/>
              <a:t>4</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FA90ADC2-1B80-435D-BD73-473847CB9520}" type="slidenum">
              <a:rPr lang="en-US" smtClean="0">
                <a:solidFill>
                  <a:prstClr val="black"/>
                </a:solidFill>
              </a:rPr>
              <a:pPr/>
              <a:t>5</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FA90ADC2-1B80-435D-BD73-473847CB9520}" type="slidenum">
              <a:rPr lang="en-US" smtClean="0">
                <a:solidFill>
                  <a:prstClr val="black"/>
                </a:solidFill>
              </a:rPr>
              <a:pPr/>
              <a:t>6</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2F491-1007-49B7-93D5-0676C8376B5E}"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144979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2F491-1007-49B7-93D5-0676C8376B5E}"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069972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CF42F491-1007-49B7-93D5-0676C8376B5E}"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924765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2F491-1007-49B7-93D5-0676C8376B5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667979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2F491-1007-49B7-93D5-0676C8376B5E}"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605746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8F6BB1-4070-4254-8569-BC49C398BE4B}" type="datetimeFigureOut">
              <a:rPr lang="en-US" smtClean="0"/>
              <a:pPr/>
              <a:t>9/12/2016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A48B0-5E6F-452B-BA9C-49CB72A6C9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8F6BB1-4070-4254-8569-BC49C398BE4B}" type="datetimeFigureOut">
              <a:rPr lang="en-US" smtClean="0"/>
              <a:pPr/>
              <a:t>9/12/2016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A48B0-5E6F-452B-BA9C-49CB72A6C942}"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695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8F6BB1-4070-4254-8569-BC49C398BE4B}" type="datetimeFigureOut">
              <a:rPr lang="en-US" smtClean="0"/>
              <a:pPr/>
              <a:t>9/12/2016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A48B0-5E6F-452B-BA9C-49CB72A6C94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0" name="Rectangle 9"/>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1" y="2222624"/>
            <a:ext cx="5917677" cy="2554758"/>
          </a:xfrm>
        </p:spPr>
        <p:txBody>
          <a:bodyPr anchor="b"/>
          <a:lstStyle>
            <a:lvl1pPr>
              <a:defRPr sz="480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bwMode="gray">
          <a:xfrm>
            <a:off x="866441" y="4777380"/>
            <a:ext cx="5917677"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7497423" y="1824010"/>
            <a:ext cx="990599" cy="240258"/>
          </a:xfrm>
        </p:spPr>
        <p:txBody>
          <a:bodyPr/>
          <a:lstStyle>
            <a:lvl1pPr algn="l">
              <a:defRPr sz="900" b="0" i="0">
                <a:solidFill>
                  <a:schemeClr val="bg1"/>
                </a:solidFill>
              </a:defRPr>
            </a:lvl1pPr>
          </a:lstStyle>
          <a:p>
            <a:fld id="{7D41EC03-356A-4889-A314-D3A586A1D0DB}" type="datetimeFigureOut">
              <a:rPr lang="en-US" smtClean="0">
                <a:solidFill>
                  <a:prstClr val="white"/>
                </a:solidFill>
              </a:rPr>
              <a:pPr/>
              <a:t>9/12/2016</a:t>
            </a:fld>
            <a:endParaRPr lang="en-US">
              <a:solidFill>
                <a:prstClr val="white"/>
              </a:solidFill>
            </a:endParaRPr>
          </a:p>
        </p:txBody>
      </p:sp>
      <p:sp>
        <p:nvSpPr>
          <p:cNvPr id="5" name="Footer Placeholder 4"/>
          <p:cNvSpPr>
            <a:spLocks noGrp="1"/>
          </p:cNvSpPr>
          <p:nvPr>
            <p:ph type="ftr" sz="quarter" idx="11"/>
          </p:nvPr>
        </p:nvSpPr>
        <p:spPr bwMode="gray">
          <a:xfrm rot="5400000">
            <a:off x="6246572" y="3264415"/>
            <a:ext cx="3859795" cy="228659"/>
          </a:xfrm>
        </p:spPr>
        <p:txBody>
          <a:bodyPr/>
          <a:lstStyle>
            <a:lvl1pPr>
              <a:defRPr sz="900" b="0" i="0">
                <a:solidFill>
                  <a:schemeClr val="bg1"/>
                </a:solidFill>
              </a:defRPr>
            </a:lvl1pPr>
          </a:lstStyle>
          <a:p>
            <a:endParaRPr lang="en-US">
              <a:solidFill>
                <a:prstClr val="white"/>
              </a:solidFill>
            </a:endParaRPr>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Slide Number Placeholder 5"/>
          <p:cNvSpPr>
            <a:spLocks noGrp="1"/>
          </p:cNvSpPr>
          <p:nvPr>
            <p:ph type="sldNum" sz="quarter" idx="4"/>
          </p:nvPr>
        </p:nvSpPr>
        <p:spPr bwMode="gray">
          <a:xfrm>
            <a:off x="7678617" y="295738"/>
            <a:ext cx="791308" cy="767687"/>
          </a:xfrm>
          <a:prstGeom prst="rect">
            <a:avLst/>
          </a:prstGeom>
        </p:spPr>
        <p:txBody>
          <a:bodyPr anchor="b"/>
          <a:lstStyle>
            <a:lvl1pPr algn="ctr">
              <a:defRPr sz="2800">
                <a:solidFill>
                  <a:schemeClr val="bg1"/>
                </a:solidFill>
              </a:defRPr>
            </a:lvl1pPr>
          </a:lstStyle>
          <a:p>
            <a:fld id="{994584CA-81B6-4122-9562-9724391F1DF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8593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41EC03-356A-4889-A314-D3A586A1D0DB}" type="datetimeFigureOut">
              <a:rPr lang="en-US" smtClean="0">
                <a:solidFill>
                  <a:srgbClr val="B01513"/>
                </a:solidFill>
              </a:rPr>
              <a:pPr/>
              <a:t>9/12/2016</a:t>
            </a:fld>
            <a:endParaRPr lang="en-US">
              <a:solidFill>
                <a:srgbClr val="B01513"/>
              </a:solidFill>
            </a:endParaRPr>
          </a:p>
        </p:txBody>
      </p:sp>
      <p:sp>
        <p:nvSpPr>
          <p:cNvPr id="5" name="Footer Placeholder 4"/>
          <p:cNvSpPr>
            <a:spLocks noGrp="1"/>
          </p:cNvSpPr>
          <p:nvPr>
            <p:ph type="ftr" sz="quarter" idx="11"/>
          </p:nvPr>
        </p:nvSpPr>
        <p:spPr/>
        <p:txBody>
          <a:bodyPr/>
          <a:lstStyle/>
          <a:p>
            <a:endParaRPr lang="en-US">
              <a:solidFill>
                <a:srgbClr val="B01513"/>
              </a:solidFill>
            </a:endParaRPr>
          </a:p>
        </p:txBody>
      </p:sp>
      <p:sp>
        <p:nvSpPr>
          <p:cNvPr id="18" name="Slide Number Placeholder 5"/>
          <p:cNvSpPr>
            <a:spLocks noGrp="1"/>
          </p:cNvSpPr>
          <p:nvPr>
            <p:ph type="sldNum" sz="quarter" idx="12"/>
          </p:nvPr>
        </p:nvSpPr>
        <p:spPr>
          <a:xfrm>
            <a:off x="7678617" y="295738"/>
            <a:ext cx="791308" cy="767687"/>
          </a:xfrm>
          <a:prstGeom prst="rect">
            <a:avLst/>
          </a:prstGeom>
        </p:spPr>
        <p:txBody>
          <a:bodyPr/>
          <a:lstStyle>
            <a:lvl1pPr algn="ctr">
              <a:defRPr/>
            </a:lvl1pPr>
          </a:lstStyle>
          <a:p>
            <a:fld id="{994584CA-81B6-4122-9562-9724391F1DF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76585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2" name="Rectangle 11"/>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hasCustomPrompt="1"/>
          </p:nvPr>
        </p:nvSpPr>
        <p:spPr>
          <a:xfrm>
            <a:off x="866444" y="2257593"/>
            <a:ext cx="3101763" cy="3020343"/>
          </a:xfrm>
        </p:spPr>
        <p:txBody>
          <a:bodyPr anchor="ctr"/>
          <a:lstStyle>
            <a:lvl1pPr algn="l">
              <a:defRPr sz="3200" b="0" cap="none"/>
            </a:lvl1pPr>
          </a:lstStyle>
          <a:p>
            <a:r>
              <a:rPr lang="en-US" dirty="0"/>
              <a:t>Click to edit Master title style</a:t>
            </a:r>
            <a:br>
              <a:rPr lang="en-US" dirty="0"/>
            </a:br>
            <a:r>
              <a:rPr lang="en-US" dirty="0"/>
              <a:t>third</a:t>
            </a:r>
          </a:p>
        </p:txBody>
      </p:sp>
      <p:sp>
        <p:nvSpPr>
          <p:cNvPr id="3" name="Text Placeholder 2"/>
          <p:cNvSpPr>
            <a:spLocks noGrp="1"/>
          </p:cNvSpPr>
          <p:nvPr>
            <p:ph type="body" idx="1"/>
          </p:nvPr>
        </p:nvSpPr>
        <p:spPr>
          <a:xfrm>
            <a:off x="5119265" y="2257267"/>
            <a:ext cx="3054653" cy="3020345"/>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41EC03-356A-4889-A314-D3A586A1D0DB}" type="datetimeFigureOut">
              <a:rPr lang="en-US" smtClean="0">
                <a:solidFill>
                  <a:srgbClr val="B01513"/>
                </a:solidFill>
              </a:rPr>
              <a:pPr/>
              <a:t>9/12/2016</a:t>
            </a:fld>
            <a:endParaRPr lang="en-US">
              <a:solidFill>
                <a:srgbClr val="B01513"/>
              </a:solidFill>
            </a:endParaRPr>
          </a:p>
        </p:txBody>
      </p:sp>
      <p:sp>
        <p:nvSpPr>
          <p:cNvPr id="5" name="Footer Placeholder 4"/>
          <p:cNvSpPr>
            <a:spLocks noGrp="1"/>
          </p:cNvSpPr>
          <p:nvPr>
            <p:ph type="ftr" sz="quarter" idx="11"/>
          </p:nvPr>
        </p:nvSpPr>
        <p:spPr/>
        <p:txBody>
          <a:bodyPr/>
          <a:lstStyle/>
          <a:p>
            <a:endParaRPr lang="en-US">
              <a:solidFill>
                <a:srgbClr val="B01513"/>
              </a:solidFill>
            </a:endParaRPr>
          </a:p>
        </p:txBody>
      </p:sp>
      <p:sp>
        <p:nvSpPr>
          <p:cNvPr id="13" name="Rectangle 12"/>
          <p:cNvSpPr/>
          <p:nvPr/>
        </p:nvSpPr>
        <p:spPr>
          <a:xfrm>
            <a:off x="7745644"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 name="Slide Number Placeholder 5"/>
          <p:cNvSpPr>
            <a:spLocks noGrp="1"/>
          </p:cNvSpPr>
          <p:nvPr>
            <p:ph type="sldNum" sz="quarter" idx="12"/>
          </p:nvPr>
        </p:nvSpPr>
        <p:spPr>
          <a:xfrm>
            <a:off x="7678617" y="295738"/>
            <a:ext cx="791308" cy="767687"/>
          </a:xfrm>
          <a:prstGeom prst="rect">
            <a:avLst/>
          </a:prstGeom>
        </p:spPr>
        <p:txBody>
          <a:bodyPr/>
          <a:lstStyle>
            <a:lvl1pPr algn="ctr">
              <a:defRPr/>
            </a:lvl1pPr>
          </a:lstStyle>
          <a:p>
            <a:fld id="{994584CA-81B6-4122-9562-9724391F1DF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67213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66444" y="2489199"/>
            <a:ext cx="3636979" cy="353060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0582" y="2489207"/>
            <a:ext cx="3636981" cy="3553245"/>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41EC03-356A-4889-A314-D3A586A1D0DB}" type="datetimeFigureOut">
              <a:rPr lang="en-US" smtClean="0">
                <a:solidFill>
                  <a:srgbClr val="B01513"/>
                </a:solidFill>
              </a:rPr>
              <a:pPr/>
              <a:t>9/12/2016</a:t>
            </a:fld>
            <a:endParaRPr lang="en-US">
              <a:solidFill>
                <a:srgbClr val="B01513"/>
              </a:solidFill>
            </a:endParaRPr>
          </a:p>
        </p:txBody>
      </p:sp>
      <p:sp>
        <p:nvSpPr>
          <p:cNvPr id="6" name="Footer Placeholder 5"/>
          <p:cNvSpPr>
            <a:spLocks noGrp="1"/>
          </p:cNvSpPr>
          <p:nvPr>
            <p:ph type="ftr" sz="quarter" idx="11"/>
          </p:nvPr>
        </p:nvSpPr>
        <p:spPr/>
        <p:txBody>
          <a:bodyPr/>
          <a:lstStyle/>
          <a:p>
            <a:endParaRPr lang="en-US">
              <a:solidFill>
                <a:srgbClr val="B01513"/>
              </a:solidFill>
            </a:endParaRPr>
          </a:p>
        </p:txBody>
      </p:sp>
      <p:sp>
        <p:nvSpPr>
          <p:cNvPr id="11" name="Slide Number Placeholder 5"/>
          <p:cNvSpPr>
            <a:spLocks noGrp="1"/>
          </p:cNvSpPr>
          <p:nvPr>
            <p:ph type="sldNum" sz="quarter" idx="12"/>
          </p:nvPr>
        </p:nvSpPr>
        <p:spPr>
          <a:xfrm>
            <a:off x="7678617" y="295738"/>
            <a:ext cx="791308" cy="767687"/>
          </a:xfrm>
          <a:prstGeom prst="rect">
            <a:avLst/>
          </a:prstGeom>
        </p:spPr>
        <p:txBody>
          <a:bodyPr/>
          <a:lstStyle>
            <a:lvl1pPr algn="ctr">
              <a:defRPr/>
            </a:lvl1pPr>
          </a:lstStyle>
          <a:p>
            <a:fld id="{994584CA-81B6-4122-9562-9724391F1DF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0164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66444" y="2489200"/>
            <a:ext cx="3636979"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66441" y="3248048"/>
            <a:ext cx="3636978" cy="277176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0581" y="2488750"/>
            <a:ext cx="3636980"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0581" y="3248048"/>
            <a:ext cx="3636980" cy="277390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41EC03-356A-4889-A314-D3A586A1D0DB}" type="datetimeFigureOut">
              <a:rPr lang="en-US" smtClean="0">
                <a:solidFill>
                  <a:srgbClr val="B01513"/>
                </a:solidFill>
              </a:rPr>
              <a:pPr/>
              <a:t>9/12/2016</a:t>
            </a:fld>
            <a:endParaRPr lang="en-US">
              <a:solidFill>
                <a:srgbClr val="B01513"/>
              </a:solidFill>
            </a:endParaRPr>
          </a:p>
        </p:txBody>
      </p:sp>
      <p:sp>
        <p:nvSpPr>
          <p:cNvPr id="8" name="Footer Placeholder 7"/>
          <p:cNvSpPr>
            <a:spLocks noGrp="1"/>
          </p:cNvSpPr>
          <p:nvPr>
            <p:ph type="ftr" sz="quarter" idx="11"/>
          </p:nvPr>
        </p:nvSpPr>
        <p:spPr/>
        <p:txBody>
          <a:bodyPr/>
          <a:lstStyle/>
          <a:p>
            <a:endParaRPr lang="en-US">
              <a:solidFill>
                <a:srgbClr val="B01513"/>
              </a:solidFill>
            </a:endParaRPr>
          </a:p>
        </p:txBody>
      </p:sp>
      <p:sp>
        <p:nvSpPr>
          <p:cNvPr id="13" name="Slide Number Placeholder 5"/>
          <p:cNvSpPr>
            <a:spLocks noGrp="1"/>
          </p:cNvSpPr>
          <p:nvPr>
            <p:ph type="sldNum" sz="quarter" idx="12"/>
          </p:nvPr>
        </p:nvSpPr>
        <p:spPr>
          <a:xfrm>
            <a:off x="7678617" y="295738"/>
            <a:ext cx="791308" cy="767687"/>
          </a:xfrm>
          <a:prstGeom prst="rect">
            <a:avLst/>
          </a:prstGeom>
        </p:spPr>
        <p:txBody>
          <a:bodyPr/>
          <a:lstStyle>
            <a:lvl1pPr algn="ctr">
              <a:defRPr/>
            </a:lvl1pPr>
          </a:lstStyle>
          <a:p>
            <a:fld id="{994584CA-81B6-4122-9562-9724391F1DF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55874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D41EC03-356A-4889-A314-D3A586A1D0DB}" type="datetimeFigureOut">
              <a:rPr lang="en-US" smtClean="0">
                <a:solidFill>
                  <a:srgbClr val="B01513"/>
                </a:solidFill>
              </a:rPr>
              <a:pPr/>
              <a:t>9/12/2016</a:t>
            </a:fld>
            <a:endParaRPr lang="en-US">
              <a:solidFill>
                <a:srgbClr val="B01513"/>
              </a:solidFill>
            </a:endParaRPr>
          </a:p>
        </p:txBody>
      </p:sp>
      <p:sp>
        <p:nvSpPr>
          <p:cNvPr id="4" name="Footer Placeholder 3"/>
          <p:cNvSpPr>
            <a:spLocks noGrp="1"/>
          </p:cNvSpPr>
          <p:nvPr>
            <p:ph type="ftr" sz="quarter" idx="11"/>
          </p:nvPr>
        </p:nvSpPr>
        <p:spPr/>
        <p:txBody>
          <a:bodyPr/>
          <a:lstStyle/>
          <a:p>
            <a:endParaRPr lang="en-US">
              <a:solidFill>
                <a:srgbClr val="B01513"/>
              </a:solidFill>
            </a:endParaRPr>
          </a:p>
        </p:txBody>
      </p:sp>
      <p:sp>
        <p:nvSpPr>
          <p:cNvPr id="10" name="Slide Number Placeholder 5"/>
          <p:cNvSpPr>
            <a:spLocks noGrp="1"/>
          </p:cNvSpPr>
          <p:nvPr>
            <p:ph type="sldNum" sz="quarter" idx="12"/>
          </p:nvPr>
        </p:nvSpPr>
        <p:spPr>
          <a:xfrm>
            <a:off x="7678617" y="295738"/>
            <a:ext cx="791308" cy="767687"/>
          </a:xfrm>
          <a:prstGeom prst="rect">
            <a:avLst/>
          </a:prstGeom>
        </p:spPr>
        <p:txBody>
          <a:bodyPr/>
          <a:lstStyle>
            <a:lvl1pPr algn="ctr">
              <a:defRPr/>
            </a:lvl1pPr>
          </a:lstStyle>
          <a:p>
            <a:fld id="{994584CA-81B6-4122-9562-9724391F1DF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74213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41EC03-356A-4889-A314-D3A586A1D0DB}" type="datetimeFigureOut">
              <a:rPr lang="en-US" smtClean="0">
                <a:solidFill>
                  <a:srgbClr val="B01513"/>
                </a:solidFill>
              </a:rPr>
              <a:pPr/>
              <a:t>9/12/2016</a:t>
            </a:fld>
            <a:endParaRPr lang="en-US">
              <a:solidFill>
                <a:srgbClr val="B01513"/>
              </a:solidFill>
            </a:endParaRPr>
          </a:p>
        </p:txBody>
      </p:sp>
      <p:sp>
        <p:nvSpPr>
          <p:cNvPr id="3" name="Footer Placeholder 2"/>
          <p:cNvSpPr>
            <a:spLocks noGrp="1"/>
          </p:cNvSpPr>
          <p:nvPr>
            <p:ph type="ftr" sz="quarter" idx="11"/>
          </p:nvPr>
        </p:nvSpPr>
        <p:spPr/>
        <p:txBody>
          <a:bodyPr/>
          <a:lstStyle/>
          <a:p>
            <a:endParaRPr lang="en-US">
              <a:solidFill>
                <a:srgbClr val="B01513"/>
              </a:solidFill>
            </a:endParaRPr>
          </a:p>
        </p:txBody>
      </p:sp>
      <p:sp>
        <p:nvSpPr>
          <p:cNvPr id="11" name="Rectangle 10"/>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5"/>
          <p:cNvSpPr>
            <a:spLocks noGrp="1"/>
          </p:cNvSpPr>
          <p:nvPr>
            <p:ph type="sldNum" sz="quarter" idx="12"/>
          </p:nvPr>
        </p:nvSpPr>
        <p:spPr>
          <a:xfrm>
            <a:off x="7678617" y="295738"/>
            <a:ext cx="791308" cy="767687"/>
          </a:xfrm>
          <a:prstGeom prst="rect">
            <a:avLst/>
          </a:prstGeom>
        </p:spPr>
        <p:txBody>
          <a:bodyPr/>
          <a:lstStyle>
            <a:lvl1pPr algn="ctr">
              <a:defRPr/>
            </a:lvl1pPr>
          </a:lstStyle>
          <a:p>
            <a:fld id="{994584CA-81B6-4122-9562-9724391F1DF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99125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7" name="Group 6"/>
          <p:cNvGrpSpPr/>
          <p:nvPr/>
        </p:nvGrpSpPr>
        <p:grpSpPr>
          <a:xfrm>
            <a:off x="-2266" y="-2022"/>
            <a:ext cx="9146266" cy="6861037"/>
            <a:chOff x="-2266" y="-2022"/>
            <a:chExt cx="9146266" cy="6861037"/>
          </a:xfrm>
        </p:grpSpPr>
        <p:sp>
          <p:nvSpPr>
            <p:cNvPr id="13" name="Rectangle 12"/>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568927" y="1452881"/>
            <a:ext cx="3632850"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866440" y="3086845"/>
            <a:ext cx="2712590" cy="2938036"/>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41EC03-356A-4889-A314-D3A586A1D0DB}" type="datetimeFigureOut">
              <a:rPr lang="en-US" smtClean="0">
                <a:solidFill>
                  <a:srgbClr val="B01513"/>
                </a:solidFill>
              </a:rPr>
              <a:pPr/>
              <a:t>9/12/2016</a:t>
            </a:fld>
            <a:endParaRPr lang="en-US">
              <a:solidFill>
                <a:srgbClr val="B01513"/>
              </a:solidFill>
            </a:endParaRPr>
          </a:p>
        </p:txBody>
      </p:sp>
      <p:sp>
        <p:nvSpPr>
          <p:cNvPr id="6" name="Footer Placeholder 5"/>
          <p:cNvSpPr>
            <a:spLocks noGrp="1"/>
          </p:cNvSpPr>
          <p:nvPr>
            <p:ph type="ftr" sz="quarter" idx="11"/>
          </p:nvPr>
        </p:nvSpPr>
        <p:spPr/>
        <p:txBody>
          <a:bodyPr/>
          <a:lstStyle/>
          <a:p>
            <a:endParaRPr lang="en-US">
              <a:solidFill>
                <a:srgbClr val="B01513"/>
              </a:solidFill>
            </a:endParaRPr>
          </a:p>
        </p:txBody>
      </p:sp>
      <p:sp>
        <p:nvSpPr>
          <p:cNvPr id="19" name="Rectangle 18"/>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678617" y="295738"/>
            <a:ext cx="791308" cy="767687"/>
          </a:xfrm>
          <a:prstGeom prst="rect">
            <a:avLst/>
          </a:prstGeom>
        </p:spPr>
        <p:txBody>
          <a:bodyPr/>
          <a:lstStyle>
            <a:lvl1pPr algn="ctr">
              <a:defRPr/>
            </a:lvl1pPr>
          </a:lstStyle>
          <a:p>
            <a:fld id="{994584CA-81B6-4122-9562-9724391F1DF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48835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8F6BB1-4070-4254-8569-BC49C398BE4B}" type="datetimeFigureOut">
              <a:rPr lang="en-US" smtClean="0"/>
              <a:pPr/>
              <a:t>9/12/2016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A48B0-5E6F-452B-BA9C-49CB72A6C94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7" name="Group 6"/>
          <p:cNvGrpSpPr/>
          <p:nvPr/>
        </p:nvGrpSpPr>
        <p:grpSpPr>
          <a:xfrm>
            <a:off x="-2266" y="-2022"/>
            <a:ext cx="9146266" cy="6861037"/>
            <a:chOff x="-2266" y="-2022"/>
            <a:chExt cx="9146266" cy="6861037"/>
          </a:xfrm>
        </p:grpSpPr>
        <p:sp>
          <p:nvSpPr>
            <p:cNvPr id="21" name="Rectangle 20"/>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51591" y="1343120"/>
            <a:ext cx="3001938" cy="1613085"/>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851592" y="3086100"/>
            <a:ext cx="3001938" cy="24511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41EC03-356A-4889-A314-D3A586A1D0DB}" type="datetimeFigureOut">
              <a:rPr lang="en-US" smtClean="0">
                <a:solidFill>
                  <a:srgbClr val="B01513"/>
                </a:solidFill>
              </a:rPr>
              <a:pPr/>
              <a:t>9/12/2016</a:t>
            </a:fld>
            <a:endParaRPr lang="en-US">
              <a:solidFill>
                <a:srgbClr val="B01513"/>
              </a:solidFill>
            </a:endParaRPr>
          </a:p>
        </p:txBody>
      </p:sp>
      <p:sp>
        <p:nvSpPr>
          <p:cNvPr id="6" name="Footer Placeholder 5"/>
          <p:cNvSpPr>
            <a:spLocks noGrp="1"/>
          </p:cNvSpPr>
          <p:nvPr>
            <p:ph type="ftr" sz="quarter" idx="11"/>
          </p:nvPr>
        </p:nvSpPr>
        <p:spPr/>
        <p:txBody>
          <a:bodyPr/>
          <a:lstStyle/>
          <a:p>
            <a:endParaRPr lang="en-US">
              <a:solidFill>
                <a:srgbClr val="B01513"/>
              </a:solidFill>
            </a:endParaRPr>
          </a:p>
        </p:txBody>
      </p:sp>
      <p:sp>
        <p:nvSpPr>
          <p:cNvPr id="14" name="Rectangle 13"/>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678617" y="295738"/>
            <a:ext cx="791308" cy="767687"/>
          </a:xfrm>
          <a:prstGeom prst="rect">
            <a:avLst/>
          </a:prstGeom>
        </p:spPr>
        <p:txBody>
          <a:bodyPr/>
          <a:lstStyle>
            <a:lvl1pPr algn="ctr">
              <a:defRPr/>
            </a:lvl1pPr>
          </a:lstStyle>
          <a:p>
            <a:fld id="{994584CA-81B6-4122-9562-9724391F1DF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46644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2266" y="-2022"/>
            <a:ext cx="9146266" cy="6861037"/>
            <a:chOff x="-2266" y="-2022"/>
            <a:chExt cx="9146266" cy="6861037"/>
          </a:xfrm>
        </p:grpSpPr>
        <p:sp>
          <p:nvSpPr>
            <p:cNvPr id="12" name="Rectangle 11"/>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Rectangle 14"/>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2"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5" y="4961453"/>
            <a:ext cx="6422002"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866447" y="5528191"/>
            <a:ext cx="6422003"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41EC03-356A-4889-A314-D3A586A1D0DB}" type="datetimeFigureOut">
              <a:rPr lang="en-US" smtClean="0">
                <a:solidFill>
                  <a:srgbClr val="B01513"/>
                </a:solidFill>
              </a:rPr>
              <a:pPr/>
              <a:t>9/12/2016</a:t>
            </a:fld>
            <a:endParaRPr lang="en-US">
              <a:solidFill>
                <a:srgbClr val="B01513"/>
              </a:solidFill>
            </a:endParaRPr>
          </a:p>
        </p:txBody>
      </p:sp>
      <p:sp>
        <p:nvSpPr>
          <p:cNvPr id="6" name="Footer Placeholder 5"/>
          <p:cNvSpPr>
            <a:spLocks noGrp="1"/>
          </p:cNvSpPr>
          <p:nvPr>
            <p:ph type="ftr" sz="quarter" idx="11"/>
          </p:nvPr>
        </p:nvSpPr>
        <p:spPr/>
        <p:txBody>
          <a:bodyPr/>
          <a:lstStyle/>
          <a:p>
            <a:endParaRPr lang="en-US">
              <a:solidFill>
                <a:srgbClr val="B01513"/>
              </a:solidFill>
            </a:endParaRPr>
          </a:p>
        </p:txBody>
      </p:sp>
      <p:sp>
        <p:nvSpPr>
          <p:cNvPr id="20" name="Rectangle 19"/>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12366" y="295738"/>
            <a:ext cx="738909" cy="767687"/>
          </a:xfrm>
          <a:prstGeom prst="rect">
            <a:avLst/>
          </a:prstGeom>
        </p:spPr>
        <p:txBody>
          <a:bodyPr/>
          <a:lstStyle>
            <a:lvl1pPr algn="ctr">
              <a:defRPr/>
            </a:lvl1pPr>
          </a:lstStyle>
          <a:p>
            <a:fld id="{994584CA-81B6-4122-9562-9724391F1DF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8108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2266" y="-2022"/>
            <a:ext cx="9146266" cy="6861037"/>
            <a:chOff x="-2266" y="-2022"/>
            <a:chExt cx="9146266" cy="6861037"/>
          </a:xfrm>
        </p:grpSpPr>
        <p:sp>
          <p:nvSpPr>
            <p:cNvPr id="11" name="Rectangle 10"/>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13"/>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2"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927101"/>
            <a:ext cx="6422004" cy="1692720"/>
          </a:xfrm>
        </p:spPr>
        <p:txBody>
          <a:bodyPr/>
          <a:lstStyle>
            <a:lvl1pPr>
              <a:defRPr sz="3600"/>
            </a:lvl1pPr>
          </a:lstStyle>
          <a:p>
            <a:r>
              <a:rPr lang="en-US" smtClean="0"/>
              <a:t>Click to edit Master title style</a:t>
            </a:r>
            <a:endParaRPr lang="en-US" dirty="0"/>
          </a:p>
        </p:txBody>
      </p:sp>
      <p:sp>
        <p:nvSpPr>
          <p:cNvPr id="15" name="Text Placeholder 3"/>
          <p:cNvSpPr>
            <a:spLocks noGrp="1"/>
          </p:cNvSpPr>
          <p:nvPr>
            <p:ph type="body" sz="half" idx="13"/>
          </p:nvPr>
        </p:nvSpPr>
        <p:spPr>
          <a:xfrm>
            <a:off x="866444" y="3488031"/>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41EC03-356A-4889-A314-D3A586A1D0DB}" type="datetimeFigureOut">
              <a:rPr lang="en-US" smtClean="0">
                <a:solidFill>
                  <a:srgbClr val="B01513"/>
                </a:solidFill>
              </a:rPr>
              <a:pPr/>
              <a:t>9/12/2016</a:t>
            </a:fld>
            <a:endParaRPr lang="en-US">
              <a:solidFill>
                <a:srgbClr val="B01513"/>
              </a:solidFill>
            </a:endParaRPr>
          </a:p>
        </p:txBody>
      </p:sp>
      <p:sp>
        <p:nvSpPr>
          <p:cNvPr id="5" name="Footer Placeholder 4"/>
          <p:cNvSpPr>
            <a:spLocks noGrp="1"/>
          </p:cNvSpPr>
          <p:nvPr>
            <p:ph type="ftr" sz="quarter" idx="11"/>
          </p:nvPr>
        </p:nvSpPr>
        <p:spPr/>
        <p:txBody>
          <a:bodyPr/>
          <a:lstStyle/>
          <a:p>
            <a:endParaRPr lang="en-US">
              <a:solidFill>
                <a:srgbClr val="B01513"/>
              </a:solidFill>
            </a:endParaRPr>
          </a:p>
        </p:txBody>
      </p:sp>
      <p:sp>
        <p:nvSpPr>
          <p:cNvPr id="19" name="Rectangle 18"/>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6" y="295738"/>
            <a:ext cx="738909" cy="767687"/>
          </a:xfrm>
          <a:prstGeom prst="rect">
            <a:avLst/>
          </a:prstGeom>
        </p:spPr>
        <p:txBody>
          <a:bodyPr/>
          <a:lstStyle>
            <a:lvl1pPr algn="ctr">
              <a:defRPr/>
            </a:lvl1pPr>
          </a:lstStyle>
          <a:p>
            <a:fld id="{994584CA-81B6-4122-9562-9724391F1DF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8952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2266" y="-2022"/>
            <a:ext cx="9146266" cy="6861037"/>
            <a:chOff x="-2266" y="-2022"/>
            <a:chExt cx="9146266" cy="6861037"/>
          </a:xfrm>
        </p:grpSpPr>
        <p:sp>
          <p:nvSpPr>
            <p:cNvPr id="14" name="Rectangle 13"/>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12"/>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3"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11" name="TextBox 10"/>
          <p:cNvSpPr txBox="1"/>
          <p:nvPr/>
        </p:nvSpPr>
        <p:spPr bwMode="gray">
          <a:xfrm>
            <a:off x="7033422" y="2893966"/>
            <a:ext cx="679240" cy="132343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r>
              <a:rPr lang="en-US" sz="8000" dirty="0">
                <a:solidFill>
                  <a:srgbClr val="1E5155">
                    <a:lumMod val="40000"/>
                    <a:lumOff val="60000"/>
                  </a:srgbClr>
                </a:solidFill>
              </a:rPr>
              <a:t>”</a:t>
            </a:r>
          </a:p>
        </p:txBody>
      </p:sp>
      <p:sp>
        <p:nvSpPr>
          <p:cNvPr id="10" name="TextBox 9"/>
          <p:cNvSpPr txBox="1"/>
          <p:nvPr/>
        </p:nvSpPr>
        <p:spPr bwMode="gray">
          <a:xfrm>
            <a:off x="625844" y="591006"/>
            <a:ext cx="601591" cy="132343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r>
              <a:rPr lang="en-US" sz="8000" dirty="0">
                <a:solidFill>
                  <a:srgbClr val="1E5155">
                    <a:lumMod val="40000"/>
                    <a:lumOff val="60000"/>
                  </a:srgbClr>
                </a:solidFill>
              </a:rPr>
              <a:t>“</a:t>
            </a:r>
          </a:p>
        </p:txBody>
      </p:sp>
      <p:sp>
        <p:nvSpPr>
          <p:cNvPr id="2" name="Title 1"/>
          <p:cNvSpPr>
            <a:spLocks noGrp="1"/>
          </p:cNvSpPr>
          <p:nvPr>
            <p:ph type="title"/>
          </p:nvPr>
        </p:nvSpPr>
        <p:spPr>
          <a:xfrm>
            <a:off x="1110764" y="914408"/>
            <a:ext cx="6177681" cy="2884679"/>
          </a:xfrm>
        </p:spPr>
        <p:txBody>
          <a:bodyPr anchor="ctr"/>
          <a:lstStyle>
            <a:lvl1pPr>
              <a:defRPr sz="3600"/>
            </a:lvl1pPr>
          </a:lstStyle>
          <a:p>
            <a:r>
              <a:rPr lang="en-US" smtClean="0"/>
              <a:t>Click to edit Master title style</a:t>
            </a:r>
            <a:endParaRPr lang="en-US" dirty="0"/>
          </a:p>
        </p:txBody>
      </p:sp>
      <p:sp>
        <p:nvSpPr>
          <p:cNvPr id="17" name="Text Placeholder 3"/>
          <p:cNvSpPr>
            <a:spLocks noGrp="1"/>
          </p:cNvSpPr>
          <p:nvPr>
            <p:ph type="body" sz="half" idx="13"/>
          </p:nvPr>
        </p:nvSpPr>
        <p:spPr bwMode="gray">
          <a:xfrm>
            <a:off x="1387281" y="3809282"/>
            <a:ext cx="5646142" cy="333113"/>
          </a:xfrm>
        </p:spPr>
        <p:txBody>
          <a:bodyPr>
            <a:normAutofit/>
          </a:bodyPr>
          <a:lstStyle>
            <a:lvl1pPr marL="0" indent="0">
              <a:buNone/>
              <a:defRPr lang="en-US" sz="1400" b="0" i="0" kern="1200" cap="small" dirty="0">
                <a:solidFill>
                  <a:schemeClr val="tx2">
                    <a:lumMod val="40000"/>
                    <a:lumOff val="6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Text Placeholder 3"/>
          <p:cNvSpPr>
            <a:spLocks noGrp="1"/>
          </p:cNvSpPr>
          <p:nvPr>
            <p:ph type="body" sz="half" idx="2"/>
          </p:nvPr>
        </p:nvSpPr>
        <p:spPr>
          <a:xfrm>
            <a:off x="878874" y="5000823"/>
            <a:ext cx="6422005" cy="101817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41EC03-356A-4889-A314-D3A586A1D0DB}" type="datetimeFigureOut">
              <a:rPr lang="en-US" smtClean="0">
                <a:solidFill>
                  <a:srgbClr val="B01513"/>
                </a:solidFill>
              </a:rPr>
              <a:pPr/>
              <a:t>9/12/2016</a:t>
            </a:fld>
            <a:endParaRPr lang="en-US">
              <a:solidFill>
                <a:srgbClr val="B01513"/>
              </a:solidFill>
            </a:endParaRPr>
          </a:p>
        </p:txBody>
      </p:sp>
      <p:sp>
        <p:nvSpPr>
          <p:cNvPr id="5" name="Footer Placeholder 4"/>
          <p:cNvSpPr>
            <a:spLocks noGrp="1"/>
          </p:cNvSpPr>
          <p:nvPr>
            <p:ph type="ftr" sz="quarter" idx="11"/>
          </p:nvPr>
        </p:nvSpPr>
        <p:spPr/>
        <p:txBody>
          <a:bodyPr/>
          <a:lstStyle/>
          <a:p>
            <a:endParaRPr lang="en-US">
              <a:solidFill>
                <a:srgbClr val="B01513"/>
              </a:solidFill>
            </a:endParaRPr>
          </a:p>
        </p:txBody>
      </p:sp>
      <p:sp>
        <p:nvSpPr>
          <p:cNvPr id="22" name="Rectangle 21"/>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6" y="295738"/>
            <a:ext cx="738909" cy="767687"/>
          </a:xfrm>
          <a:prstGeom prst="rect">
            <a:avLst/>
          </a:prstGeom>
        </p:spPr>
        <p:txBody>
          <a:bodyPr/>
          <a:lstStyle>
            <a:lvl1pPr algn="ctr">
              <a:defRPr/>
            </a:lvl1pPr>
          </a:lstStyle>
          <a:p>
            <a:fld id="{994584CA-81B6-4122-9562-9724391F1DF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25503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2266" y="-2022"/>
            <a:ext cx="9146266" cy="6861037"/>
            <a:chOff x="-2266" y="-2022"/>
            <a:chExt cx="9146266" cy="6861037"/>
          </a:xfrm>
        </p:grpSpPr>
        <p:sp>
          <p:nvSpPr>
            <p:cNvPr id="10" name="Rectangle 9"/>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2057400"/>
            <a:ext cx="6422004" cy="20955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1" y="5159399"/>
            <a:ext cx="6422004"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41EC03-356A-4889-A314-D3A586A1D0DB}" type="datetimeFigureOut">
              <a:rPr lang="en-US" smtClean="0">
                <a:solidFill>
                  <a:srgbClr val="B01513"/>
                </a:solidFill>
              </a:rPr>
              <a:pPr/>
              <a:t>9/12/2016</a:t>
            </a:fld>
            <a:endParaRPr lang="en-US">
              <a:solidFill>
                <a:srgbClr val="B01513"/>
              </a:solidFill>
            </a:endParaRPr>
          </a:p>
        </p:txBody>
      </p:sp>
      <p:sp>
        <p:nvSpPr>
          <p:cNvPr id="5" name="Footer Placeholder 4"/>
          <p:cNvSpPr>
            <a:spLocks noGrp="1"/>
          </p:cNvSpPr>
          <p:nvPr>
            <p:ph type="ftr" sz="quarter" idx="11"/>
          </p:nvPr>
        </p:nvSpPr>
        <p:spPr/>
        <p:txBody>
          <a:bodyPr/>
          <a:lstStyle/>
          <a:p>
            <a:endParaRPr lang="en-US">
              <a:solidFill>
                <a:srgbClr val="B01513"/>
              </a:solidFill>
            </a:endParaRPr>
          </a:p>
        </p:txBody>
      </p:sp>
      <p:sp>
        <p:nvSpPr>
          <p:cNvPr id="11" name="Rectangle 10"/>
          <p:cNvSpPr/>
          <p:nvPr/>
        </p:nvSpPr>
        <p:spPr>
          <a:xfrm>
            <a:off x="7744507"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6" y="295738"/>
            <a:ext cx="738909" cy="767687"/>
          </a:xfrm>
          <a:prstGeom prst="rect">
            <a:avLst/>
          </a:prstGeom>
        </p:spPr>
        <p:txBody>
          <a:bodyPr/>
          <a:lstStyle>
            <a:lvl1pPr algn="ctr">
              <a:defRPr/>
            </a:lvl1pPr>
          </a:lstStyle>
          <a:p>
            <a:fld id="{994584CA-81B6-4122-9562-9724391F1DF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56449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4852" y="921453"/>
            <a:ext cx="6423592" cy="715512"/>
          </a:xfrm>
        </p:spPr>
        <p:txBody>
          <a:bodyPr anchor="ct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66444" y="2489200"/>
            <a:ext cx="2313431"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2" name="Text Placeholder 3"/>
          <p:cNvSpPr>
            <a:spLocks noGrp="1"/>
          </p:cNvSpPr>
          <p:nvPr>
            <p:ph type="body" sz="half" idx="15"/>
          </p:nvPr>
        </p:nvSpPr>
        <p:spPr>
          <a:xfrm>
            <a:off x="866444" y="3147170"/>
            <a:ext cx="2313431" cy="287771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408471" y="2485332"/>
            <a:ext cx="232675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Text Placeholder 3"/>
          <p:cNvSpPr>
            <a:spLocks noGrp="1"/>
          </p:cNvSpPr>
          <p:nvPr>
            <p:ph type="body" sz="half" idx="16"/>
          </p:nvPr>
        </p:nvSpPr>
        <p:spPr>
          <a:xfrm>
            <a:off x="3408471" y="3147170"/>
            <a:ext cx="2326750" cy="288836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63821" y="2489200"/>
            <a:ext cx="231374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4" name="Text Placeholder 3"/>
          <p:cNvSpPr>
            <a:spLocks noGrp="1"/>
          </p:cNvSpPr>
          <p:nvPr>
            <p:ph type="body" sz="half" idx="17"/>
          </p:nvPr>
        </p:nvSpPr>
        <p:spPr>
          <a:xfrm>
            <a:off x="5963821" y="3147170"/>
            <a:ext cx="2313740" cy="287771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287101" y="2489208"/>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622" y="2489208"/>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D41EC03-356A-4889-A314-D3A586A1D0DB}" type="datetimeFigureOut">
              <a:rPr lang="en-US" smtClean="0">
                <a:solidFill>
                  <a:srgbClr val="B01513"/>
                </a:solidFill>
              </a:rPr>
              <a:pPr/>
              <a:t>9/12/2016</a:t>
            </a:fld>
            <a:endParaRPr lang="en-US">
              <a:solidFill>
                <a:srgbClr val="B01513"/>
              </a:solidFill>
            </a:endParaRPr>
          </a:p>
        </p:txBody>
      </p:sp>
      <p:sp>
        <p:nvSpPr>
          <p:cNvPr id="8" name="Footer Placeholder 7"/>
          <p:cNvSpPr>
            <a:spLocks noGrp="1"/>
          </p:cNvSpPr>
          <p:nvPr>
            <p:ph type="ftr" sz="quarter" idx="11"/>
          </p:nvPr>
        </p:nvSpPr>
        <p:spPr/>
        <p:txBody>
          <a:bodyPr/>
          <a:lstStyle/>
          <a:p>
            <a:endParaRPr lang="en-US">
              <a:solidFill>
                <a:srgbClr val="B01513"/>
              </a:solidFill>
            </a:endParaRPr>
          </a:p>
        </p:txBody>
      </p:sp>
      <p:sp>
        <p:nvSpPr>
          <p:cNvPr id="9" name="Slide Number Placeholder 8"/>
          <p:cNvSpPr>
            <a:spLocks noGrp="1"/>
          </p:cNvSpPr>
          <p:nvPr>
            <p:ph type="sldNum" sz="quarter" idx="12"/>
          </p:nvPr>
        </p:nvSpPr>
        <p:spPr>
          <a:xfrm>
            <a:off x="7712366" y="295738"/>
            <a:ext cx="738909" cy="767687"/>
          </a:xfrm>
          <a:prstGeom prst="rect">
            <a:avLst/>
          </a:prstGeom>
        </p:spPr>
        <p:txBody>
          <a:bodyPr/>
          <a:lstStyle>
            <a:lvl1pPr algn="ctr">
              <a:defRPr/>
            </a:lvl1pPr>
          </a:lstStyle>
          <a:p>
            <a:fld id="{994584CA-81B6-4122-9562-9724391F1DF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40772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2" y="927101"/>
            <a:ext cx="6423592" cy="709864"/>
          </a:xfrm>
        </p:spPr>
        <p:txBody>
          <a:bodyPr anchor="ct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80394" y="4179603"/>
            <a:ext cx="2295329" cy="657961"/>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021262" y="2489200"/>
            <a:ext cx="2012937"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8"/>
          </p:nvPr>
        </p:nvSpPr>
        <p:spPr>
          <a:xfrm>
            <a:off x="866443" y="4848208"/>
            <a:ext cx="2309279" cy="1176672"/>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430434" y="4179594"/>
            <a:ext cx="2291674"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16"/>
          </p:nvPr>
        </p:nvSpPr>
        <p:spPr>
          <a:xfrm>
            <a:off x="3550624" y="2486834"/>
            <a:ext cx="2025182" cy="144970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404320" y="4848209"/>
            <a:ext cx="2317790" cy="1188374"/>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63824" y="4166523"/>
            <a:ext cx="2304671" cy="681684"/>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17"/>
          </p:nvPr>
        </p:nvSpPr>
        <p:spPr>
          <a:xfrm>
            <a:off x="6104946" y="2489200"/>
            <a:ext cx="2018838"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63824" y="4848217"/>
            <a:ext cx="2304671" cy="118942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294441" y="2489208"/>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622" y="2489200"/>
            <a:ext cx="0" cy="3548436"/>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D41EC03-356A-4889-A314-D3A586A1D0DB}" type="datetimeFigureOut">
              <a:rPr lang="en-US" smtClean="0">
                <a:solidFill>
                  <a:srgbClr val="B01513"/>
                </a:solidFill>
              </a:rPr>
              <a:pPr/>
              <a:t>9/12/2016</a:t>
            </a:fld>
            <a:endParaRPr lang="en-US">
              <a:solidFill>
                <a:srgbClr val="B01513"/>
              </a:solidFill>
            </a:endParaRPr>
          </a:p>
        </p:txBody>
      </p:sp>
      <p:sp>
        <p:nvSpPr>
          <p:cNvPr id="8" name="Footer Placeholder 7"/>
          <p:cNvSpPr>
            <a:spLocks noGrp="1"/>
          </p:cNvSpPr>
          <p:nvPr>
            <p:ph type="ftr" sz="quarter" idx="11"/>
          </p:nvPr>
        </p:nvSpPr>
        <p:spPr/>
        <p:txBody>
          <a:bodyPr/>
          <a:lstStyle/>
          <a:p>
            <a:endParaRPr lang="en-US">
              <a:solidFill>
                <a:srgbClr val="B01513"/>
              </a:solidFill>
            </a:endParaRPr>
          </a:p>
        </p:txBody>
      </p:sp>
      <p:sp>
        <p:nvSpPr>
          <p:cNvPr id="9" name="Slide Number Placeholder 8"/>
          <p:cNvSpPr>
            <a:spLocks noGrp="1"/>
          </p:cNvSpPr>
          <p:nvPr>
            <p:ph type="sldNum" sz="quarter" idx="12"/>
          </p:nvPr>
        </p:nvSpPr>
        <p:spPr>
          <a:xfrm>
            <a:off x="7712366" y="295738"/>
            <a:ext cx="738909" cy="767687"/>
          </a:xfrm>
          <a:prstGeom prst="rect">
            <a:avLst/>
          </a:prstGeom>
        </p:spPr>
        <p:txBody>
          <a:bodyPr/>
          <a:lstStyle>
            <a:lvl1pPr algn="ctr">
              <a:defRPr/>
            </a:lvl1pPr>
          </a:lstStyle>
          <a:p>
            <a:fld id="{994584CA-81B6-4122-9562-9724391F1DF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95750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1"/>
          <p:cNvSpPr>
            <a:spLocks noGrp="1"/>
          </p:cNvSpPr>
          <p:nvPr>
            <p:ph type="title"/>
          </p:nvPr>
        </p:nvSpPr>
        <p:spPr>
          <a:xfrm>
            <a:off x="864852" y="921453"/>
            <a:ext cx="6423592" cy="715512"/>
          </a:xfrm>
        </p:spPr>
        <p:txBody>
          <a:bodyPr anchor="ctr"/>
          <a:lstStyle>
            <a:lvl1pPr>
              <a:defRPr sz="3200"/>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41EC03-356A-4889-A314-D3A586A1D0DB}" type="datetimeFigureOut">
              <a:rPr lang="en-US" smtClean="0">
                <a:solidFill>
                  <a:srgbClr val="B01513"/>
                </a:solidFill>
              </a:rPr>
              <a:pPr/>
              <a:t>9/12/2016</a:t>
            </a:fld>
            <a:endParaRPr lang="en-US">
              <a:solidFill>
                <a:srgbClr val="B01513"/>
              </a:solidFill>
            </a:endParaRPr>
          </a:p>
        </p:txBody>
      </p:sp>
      <p:sp>
        <p:nvSpPr>
          <p:cNvPr id="5" name="Footer Placeholder 4"/>
          <p:cNvSpPr>
            <a:spLocks noGrp="1"/>
          </p:cNvSpPr>
          <p:nvPr>
            <p:ph type="ftr" sz="quarter" idx="11"/>
          </p:nvPr>
        </p:nvSpPr>
        <p:spPr/>
        <p:txBody>
          <a:bodyPr/>
          <a:lstStyle/>
          <a:p>
            <a:endParaRPr lang="en-US">
              <a:solidFill>
                <a:srgbClr val="B01513"/>
              </a:solidFill>
            </a:endParaRPr>
          </a:p>
        </p:txBody>
      </p:sp>
      <p:sp>
        <p:nvSpPr>
          <p:cNvPr id="6" name="Slide Number Placeholder 5"/>
          <p:cNvSpPr>
            <a:spLocks noGrp="1"/>
          </p:cNvSpPr>
          <p:nvPr>
            <p:ph type="sldNum" sz="quarter" idx="12"/>
          </p:nvPr>
        </p:nvSpPr>
        <p:spPr>
          <a:xfrm>
            <a:off x="7712366" y="295738"/>
            <a:ext cx="738909" cy="767687"/>
          </a:xfrm>
          <a:prstGeom prst="rect">
            <a:avLst/>
          </a:prstGeom>
        </p:spPr>
        <p:txBody>
          <a:bodyPr/>
          <a:lstStyle>
            <a:lvl1pPr algn="ctr">
              <a:defRPr/>
            </a:lvl1pPr>
          </a:lstStyle>
          <a:p>
            <a:fld id="{994584CA-81B6-4122-9562-9724391F1DF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864931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0" name="Group 9"/>
          <p:cNvGrpSpPr/>
          <p:nvPr/>
        </p:nvGrpSpPr>
        <p:grpSpPr>
          <a:xfrm>
            <a:off x="-2266" y="-2022"/>
            <a:ext cx="9146266" cy="6861037"/>
            <a:chOff x="-2266" y="-2022"/>
            <a:chExt cx="9146266" cy="6861037"/>
          </a:xfrm>
        </p:grpSpPr>
        <p:sp>
          <p:nvSpPr>
            <p:cNvPr id="11" name="Rectangle 10"/>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Vertical Title 1"/>
          <p:cNvSpPr>
            <a:spLocks noGrp="1"/>
          </p:cNvSpPr>
          <p:nvPr>
            <p:ph type="title" orient="vert"/>
          </p:nvPr>
        </p:nvSpPr>
        <p:spPr>
          <a:xfrm>
            <a:off x="6168970" y="1447799"/>
            <a:ext cx="1119474" cy="4571999"/>
          </a:xfrm>
        </p:spPr>
        <p:txBody>
          <a:bodyPr vert="eaVert" anchor="ctr"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66442" y="1447799"/>
            <a:ext cx="4417234" cy="457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41EC03-356A-4889-A314-D3A586A1D0DB}" type="datetimeFigureOut">
              <a:rPr lang="en-US" smtClean="0">
                <a:solidFill>
                  <a:srgbClr val="B01513"/>
                </a:solidFill>
              </a:rPr>
              <a:pPr/>
              <a:t>9/12/2016</a:t>
            </a:fld>
            <a:endParaRPr lang="en-US">
              <a:solidFill>
                <a:srgbClr val="B01513"/>
              </a:solidFill>
            </a:endParaRPr>
          </a:p>
        </p:txBody>
      </p:sp>
      <p:sp>
        <p:nvSpPr>
          <p:cNvPr id="5" name="Footer Placeholder 4"/>
          <p:cNvSpPr>
            <a:spLocks noGrp="1"/>
          </p:cNvSpPr>
          <p:nvPr>
            <p:ph type="ftr" sz="quarter" idx="11"/>
          </p:nvPr>
        </p:nvSpPr>
        <p:spPr/>
        <p:txBody>
          <a:bodyPr/>
          <a:lstStyle/>
          <a:p>
            <a:endParaRPr lang="en-US">
              <a:solidFill>
                <a:srgbClr val="B01513"/>
              </a:solidFill>
            </a:endParaRPr>
          </a:p>
        </p:txBody>
      </p:sp>
      <p:sp>
        <p:nvSpPr>
          <p:cNvPr id="13" name="Rectangle 12"/>
          <p:cNvSpPr/>
          <p:nvPr/>
        </p:nvSpPr>
        <p:spPr>
          <a:xfrm>
            <a:off x="7744507"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6" y="295738"/>
            <a:ext cx="738909" cy="767687"/>
          </a:xfrm>
          <a:prstGeom prst="rect">
            <a:avLst/>
          </a:prstGeom>
        </p:spPr>
        <p:txBody>
          <a:bodyPr/>
          <a:lstStyle>
            <a:lvl1pPr algn="ctr">
              <a:defRPr/>
            </a:lvl1pPr>
          </a:lstStyle>
          <a:p>
            <a:fld id="{994584CA-81B6-4122-9562-9724391F1DF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43701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42"/>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AADCE43-B3F0-498D-ACB6-5417B8FD4E22}" type="datetimeFigureOut">
              <a:rPr lang="en-US" smtClean="0">
                <a:solidFill>
                  <a:prstClr val="black">
                    <a:tint val="75000"/>
                  </a:prstClr>
                </a:solidFill>
              </a:rPr>
              <a:pPr/>
              <a:t>9/12/2016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F0C02CC-8B5A-4411-B6FE-2E9A17C2CAAD}"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41352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8F6BB1-4070-4254-8569-BC49C398BE4B}" type="datetimeFigureOut">
              <a:rPr lang="en-US" smtClean="0"/>
              <a:pPr/>
              <a:t>9/12/2016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A48B0-5E6F-452B-BA9C-49CB72A6C94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500"/>
            </a:lvl1pPr>
            <a:lvl2pPr>
              <a:defRPr sz="2000"/>
            </a:lvl2pPr>
            <a:lvl3pPr>
              <a:defRPr sz="1500"/>
            </a:lvl3pPr>
          </a:lstStyle>
          <a:p>
            <a:pPr lvl="0"/>
            <a:r>
              <a:rPr lang="en-US" dirty="0" smtClean="0"/>
              <a:t>Click to edit Master text styles</a:t>
            </a:r>
          </a:p>
          <a:p>
            <a:pPr lvl="1"/>
            <a:r>
              <a:rPr lang="en-US" dirty="0" smtClean="0"/>
              <a:t>Second level</a:t>
            </a:r>
          </a:p>
          <a:p>
            <a:pPr lvl="2"/>
            <a:r>
              <a:rPr lang="en-US" smtClean="0"/>
              <a:t>Third level</a:t>
            </a:r>
            <a:endParaRPr lang="en-US" dirty="0" smtClean="0"/>
          </a:p>
        </p:txBody>
      </p:sp>
      <p:sp>
        <p:nvSpPr>
          <p:cNvPr id="4" name="Date Placeholder 3"/>
          <p:cNvSpPr>
            <a:spLocks noGrp="1"/>
          </p:cNvSpPr>
          <p:nvPr>
            <p:ph type="dt" sz="half" idx="10"/>
          </p:nvPr>
        </p:nvSpPr>
        <p:spPr/>
        <p:txBody>
          <a:bodyPr/>
          <a:lstStyle/>
          <a:p>
            <a:fld id="{EAADCE43-B3F0-498D-ACB6-5417B8FD4E22}" type="datetimeFigureOut">
              <a:rPr lang="en-US" smtClean="0">
                <a:solidFill>
                  <a:prstClr val="black">
                    <a:tint val="75000"/>
                  </a:prstClr>
                </a:solidFill>
              </a:rPr>
              <a:pPr/>
              <a:t>9/12/2016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F0C02CC-8B5A-4411-B6FE-2E9A17C2CAAD}"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292466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ADCE43-B3F0-498D-ACB6-5417B8FD4E22}" type="datetimeFigureOut">
              <a:rPr lang="en-US" smtClean="0">
                <a:solidFill>
                  <a:prstClr val="black">
                    <a:tint val="75000"/>
                  </a:prstClr>
                </a:solidFill>
              </a:rPr>
              <a:pPr/>
              <a:t>9/12/2016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F0C02CC-8B5A-4411-B6FE-2E9A17C2CAAD}"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402899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AADCE43-B3F0-498D-ACB6-5417B8FD4E22}" type="datetimeFigureOut">
              <a:rPr lang="en-US" smtClean="0">
                <a:solidFill>
                  <a:prstClr val="black">
                    <a:tint val="75000"/>
                  </a:prstClr>
                </a:solidFill>
              </a:rPr>
              <a:pPr/>
              <a:t>9/12/2016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F0C02CC-8B5A-4411-B6FE-2E9A17C2CAAD}"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906945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13"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13" y="2737254"/>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292" y="2737254"/>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AADCE43-B3F0-498D-ACB6-5417B8FD4E22}" type="datetimeFigureOut">
              <a:rPr lang="en-US" smtClean="0">
                <a:solidFill>
                  <a:prstClr val="black">
                    <a:tint val="75000"/>
                  </a:prstClr>
                </a:solidFill>
              </a:rPr>
              <a:pPr/>
              <a:t>9/12/2016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F0C02CC-8B5A-4411-B6FE-2E9A17C2CAAD}"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654385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AADCE43-B3F0-498D-ACB6-5417B8FD4E22}" type="datetimeFigureOut">
              <a:rPr lang="en-US" smtClean="0">
                <a:solidFill>
                  <a:prstClr val="black">
                    <a:tint val="75000"/>
                  </a:prstClr>
                </a:solidFill>
              </a:rPr>
              <a:pPr/>
              <a:t>9/12/2016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F0C02CC-8B5A-4411-B6FE-2E9A17C2CAAD}"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82472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ADCE43-B3F0-498D-ACB6-5417B8FD4E22}" type="datetimeFigureOut">
              <a:rPr lang="en-US" smtClean="0">
                <a:solidFill>
                  <a:prstClr val="black">
                    <a:tint val="75000"/>
                  </a:prstClr>
                </a:solidFill>
              </a:rPr>
              <a:pPr/>
              <a:t>9/12/2016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F0C02CC-8B5A-4411-B6FE-2E9A17C2CAAD}"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2377883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4933"/>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ADCE43-B3F0-498D-ACB6-5417B8FD4E22}" type="datetimeFigureOut">
              <a:rPr lang="en-US" smtClean="0">
                <a:solidFill>
                  <a:prstClr val="black">
                    <a:tint val="75000"/>
                  </a:prstClr>
                </a:solidFill>
              </a:rPr>
              <a:pPr/>
              <a:t>9/12/2016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F0C02CC-8B5A-4411-B6FE-2E9A17C2CAAD}"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906804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ADCE43-B3F0-498D-ACB6-5417B8FD4E22}" type="datetimeFigureOut">
              <a:rPr lang="en-US" smtClean="0">
                <a:solidFill>
                  <a:prstClr val="black">
                    <a:tint val="75000"/>
                  </a:prstClr>
                </a:solidFill>
              </a:rPr>
              <a:pPr/>
              <a:t>9/12/2016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F0C02CC-8B5A-4411-B6FE-2E9A17C2CAAD}"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704465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ADCE43-B3F0-498D-ACB6-5417B8FD4E22}" type="datetimeFigureOut">
              <a:rPr lang="en-US" smtClean="0">
                <a:solidFill>
                  <a:prstClr val="black">
                    <a:tint val="75000"/>
                  </a:prstClr>
                </a:solidFill>
              </a:rPr>
              <a:pPr/>
              <a:t>9/12/2016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F0C02CC-8B5A-4411-B6FE-2E9A17C2CAAD}"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9559358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4"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ADCE43-B3F0-498D-ACB6-5417B8FD4E22}" type="datetimeFigureOut">
              <a:rPr lang="en-US" smtClean="0">
                <a:solidFill>
                  <a:prstClr val="black">
                    <a:tint val="75000"/>
                  </a:prstClr>
                </a:solidFill>
              </a:rPr>
              <a:pPr/>
              <a:t>9/12/2016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F0C02CC-8B5A-4411-B6FE-2E9A17C2CAAD}" type="slidenum">
              <a:rPr lang="en-US" smtClean="0">
                <a:solidFill>
                  <a:srgbClr val="90C226"/>
                </a:solidFill>
              </a:rPr>
              <a:pPr/>
              <a:t>‹#›</a:t>
            </a:fld>
            <a:endParaRPr lang="en-US" dirty="0">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61276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8F6BB1-4070-4254-8569-BC49C398BE4B}" type="datetimeFigureOut">
              <a:rPr lang="en-US" smtClean="0"/>
              <a:pPr/>
              <a:t>9/12/2016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5A48B0-5E6F-452B-BA9C-49CB72A6C94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ADCE43-B3F0-498D-ACB6-5417B8FD4E22}" type="datetimeFigureOut">
              <a:rPr lang="en-US" smtClean="0">
                <a:solidFill>
                  <a:prstClr val="black">
                    <a:tint val="75000"/>
                  </a:prstClr>
                </a:solidFill>
              </a:rPr>
              <a:pPr/>
              <a:t>9/12/2016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F0C02CC-8B5A-4411-B6FE-2E9A17C2CAAD}"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885868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4"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ADCE43-B3F0-498D-ACB6-5417B8FD4E22}" type="datetimeFigureOut">
              <a:rPr lang="en-US" smtClean="0">
                <a:solidFill>
                  <a:prstClr val="black">
                    <a:tint val="75000"/>
                  </a:prstClr>
                </a:solidFill>
              </a:rPr>
              <a:pPr/>
              <a:t>9/12/2016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F0C02CC-8B5A-4411-B6FE-2E9A17C2CAAD}" type="slidenum">
              <a:rPr lang="en-US" smtClean="0">
                <a:solidFill>
                  <a:srgbClr val="90C226"/>
                </a:solidFill>
              </a:rPr>
              <a:pPr/>
              <a:t>‹#›</a:t>
            </a:fld>
            <a:endParaRPr lang="en-US" dirty="0">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441143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ADCE43-B3F0-498D-ACB6-5417B8FD4E22}" type="datetimeFigureOut">
              <a:rPr lang="en-US" smtClean="0">
                <a:solidFill>
                  <a:prstClr val="black">
                    <a:tint val="75000"/>
                  </a:prstClr>
                </a:solidFill>
              </a:rPr>
              <a:pPr/>
              <a:t>9/12/2016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F0C02CC-8B5A-4411-B6FE-2E9A17C2CAAD}"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643472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AADCE43-B3F0-498D-ACB6-5417B8FD4E22}" type="datetimeFigureOut">
              <a:rPr lang="en-US" smtClean="0">
                <a:solidFill>
                  <a:prstClr val="black">
                    <a:tint val="75000"/>
                  </a:prstClr>
                </a:solidFill>
              </a:rPr>
              <a:pPr/>
              <a:t>9/12/2016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F0C02CC-8B5A-4411-B6FE-2E9A17C2CAAD}"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499361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9" y="609608"/>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5"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AADCE43-B3F0-498D-ACB6-5417B8FD4E22}" type="datetimeFigureOut">
              <a:rPr lang="en-US" smtClean="0">
                <a:solidFill>
                  <a:prstClr val="black">
                    <a:tint val="75000"/>
                  </a:prstClr>
                </a:solidFill>
              </a:rPr>
              <a:pPr/>
              <a:t>9/12/2016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F0C02CC-8B5A-4411-B6FE-2E9A17C2CAAD}"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315099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NZ">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885DFE81-8CAA-443F-8491-AF8A3CCB1F75}" type="slidenum">
              <a:rPr lang="en-NZ">
                <a:solidFill>
                  <a:srgbClr val="FFFFFF"/>
                </a:solidFill>
              </a:rPr>
              <a:pPr/>
              <a:t>‹#›</a:t>
            </a:fld>
            <a:endParaRPr lang="en-NZ">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NZ">
              <a:solidFill>
                <a:srgbClr val="FFFFFF"/>
              </a:solidFill>
            </a:endParaRPr>
          </a:p>
        </p:txBody>
      </p:sp>
    </p:spTree>
    <p:extLst>
      <p:ext uri="{BB962C8B-B14F-4D97-AF65-F5344CB8AC3E}">
        <p14:creationId xmlns:p14="http://schemas.microsoft.com/office/powerpoint/2010/main" val="8038912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NZ">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AF8E0C42-5AC6-4014-BB36-977A1EA8904B}" type="slidenum">
              <a:rPr lang="en-NZ">
                <a:solidFill>
                  <a:srgbClr val="FFFFFF"/>
                </a:solidFill>
              </a:rPr>
              <a:pPr/>
              <a:t>‹#›</a:t>
            </a:fld>
            <a:endParaRPr lang="en-NZ">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NZ">
              <a:solidFill>
                <a:srgbClr val="FFFFFF"/>
              </a:solidFill>
            </a:endParaRPr>
          </a:p>
        </p:txBody>
      </p:sp>
    </p:spTree>
    <p:extLst>
      <p:ext uri="{BB962C8B-B14F-4D97-AF65-F5344CB8AC3E}">
        <p14:creationId xmlns:p14="http://schemas.microsoft.com/office/powerpoint/2010/main" val="9853504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NZ">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C86A69BB-CEA8-4292-A60C-F34290847E06}" type="slidenum">
              <a:rPr lang="en-NZ">
                <a:solidFill>
                  <a:srgbClr val="FFFFFF"/>
                </a:solidFill>
              </a:rPr>
              <a:pPr/>
              <a:t>‹#›</a:t>
            </a:fld>
            <a:endParaRPr lang="en-NZ">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NZ">
              <a:solidFill>
                <a:srgbClr val="FFFFFF"/>
              </a:solidFill>
            </a:endParaRPr>
          </a:p>
        </p:txBody>
      </p:sp>
    </p:spTree>
    <p:extLst>
      <p:ext uri="{BB962C8B-B14F-4D97-AF65-F5344CB8AC3E}">
        <p14:creationId xmlns:p14="http://schemas.microsoft.com/office/powerpoint/2010/main" val="28285010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NZ">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0405AC6C-D947-4D10-9EA9-B3C19C6DBD85}" type="slidenum">
              <a:rPr lang="en-NZ">
                <a:solidFill>
                  <a:srgbClr val="FFFFFF"/>
                </a:solidFill>
              </a:rPr>
              <a:pPr/>
              <a:t>‹#›</a:t>
            </a:fld>
            <a:endParaRPr lang="en-NZ">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NZ">
              <a:solidFill>
                <a:srgbClr val="FFFFFF"/>
              </a:solidFill>
            </a:endParaRPr>
          </a:p>
        </p:txBody>
      </p:sp>
    </p:spTree>
    <p:extLst>
      <p:ext uri="{BB962C8B-B14F-4D97-AF65-F5344CB8AC3E}">
        <p14:creationId xmlns:p14="http://schemas.microsoft.com/office/powerpoint/2010/main" val="27624887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NZ">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D64F9DF8-9400-45AA-ADE2-82618439F15D}" type="slidenum">
              <a:rPr lang="en-NZ">
                <a:solidFill>
                  <a:srgbClr val="FFFFFF"/>
                </a:solidFill>
              </a:rPr>
              <a:pPr/>
              <a:t>‹#›</a:t>
            </a:fld>
            <a:endParaRPr lang="en-NZ">
              <a:solidFill>
                <a:srgbClr val="FFFFFF"/>
              </a:solidFill>
            </a:endParaRPr>
          </a:p>
        </p:txBody>
      </p:sp>
      <p:sp>
        <p:nvSpPr>
          <p:cNvPr id="9" name="Footer Placeholder 8"/>
          <p:cNvSpPr>
            <a:spLocks noGrp="1"/>
          </p:cNvSpPr>
          <p:nvPr>
            <p:ph type="ftr" sz="quarter" idx="12"/>
          </p:nvPr>
        </p:nvSpPr>
        <p:spPr/>
        <p:txBody>
          <a:bodyPr/>
          <a:lstStyle>
            <a:lvl1pPr>
              <a:defRPr/>
            </a:lvl1pPr>
          </a:lstStyle>
          <a:p>
            <a:endParaRPr lang="en-NZ">
              <a:solidFill>
                <a:srgbClr val="FFFFFF"/>
              </a:solidFill>
            </a:endParaRPr>
          </a:p>
        </p:txBody>
      </p:sp>
    </p:spTree>
    <p:extLst>
      <p:ext uri="{BB962C8B-B14F-4D97-AF65-F5344CB8AC3E}">
        <p14:creationId xmlns:p14="http://schemas.microsoft.com/office/powerpoint/2010/main" val="203086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8F6BB1-4070-4254-8569-BC49C398BE4B}" type="datetimeFigureOut">
              <a:rPr lang="en-US" smtClean="0"/>
              <a:pPr/>
              <a:t>9/12/2016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5A48B0-5E6F-452B-BA9C-49CB72A6C942}"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NZ">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94BDEB26-46EB-46FB-A981-7E5CC3635A58}" type="slidenum">
              <a:rPr lang="en-NZ">
                <a:solidFill>
                  <a:srgbClr val="FFFFFF"/>
                </a:solidFill>
              </a:rPr>
              <a:pPr/>
              <a:t>‹#›</a:t>
            </a:fld>
            <a:endParaRPr lang="en-NZ">
              <a:solidFill>
                <a:srgbClr val="FFFFFF"/>
              </a:solidFill>
            </a:endParaRPr>
          </a:p>
        </p:txBody>
      </p:sp>
      <p:sp>
        <p:nvSpPr>
          <p:cNvPr id="5" name="Footer Placeholder 4"/>
          <p:cNvSpPr>
            <a:spLocks noGrp="1"/>
          </p:cNvSpPr>
          <p:nvPr>
            <p:ph type="ftr" sz="quarter" idx="12"/>
          </p:nvPr>
        </p:nvSpPr>
        <p:spPr/>
        <p:txBody>
          <a:bodyPr/>
          <a:lstStyle>
            <a:lvl1pPr>
              <a:defRPr/>
            </a:lvl1pPr>
          </a:lstStyle>
          <a:p>
            <a:endParaRPr lang="en-NZ">
              <a:solidFill>
                <a:srgbClr val="FFFFFF"/>
              </a:solidFill>
            </a:endParaRPr>
          </a:p>
        </p:txBody>
      </p:sp>
    </p:spTree>
    <p:extLst>
      <p:ext uri="{BB962C8B-B14F-4D97-AF65-F5344CB8AC3E}">
        <p14:creationId xmlns:p14="http://schemas.microsoft.com/office/powerpoint/2010/main" val="42360128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NZ">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CA46D688-78D4-46AC-819E-E10D156801E9}" type="slidenum">
              <a:rPr lang="en-NZ">
                <a:solidFill>
                  <a:srgbClr val="FFFFFF"/>
                </a:solidFill>
              </a:rPr>
              <a:pPr/>
              <a:t>‹#›</a:t>
            </a:fld>
            <a:endParaRPr lang="en-NZ">
              <a:solidFill>
                <a:srgbClr val="FFFFFF"/>
              </a:solidFill>
            </a:endParaRPr>
          </a:p>
        </p:txBody>
      </p:sp>
      <p:sp>
        <p:nvSpPr>
          <p:cNvPr id="4" name="Footer Placeholder 3"/>
          <p:cNvSpPr>
            <a:spLocks noGrp="1"/>
          </p:cNvSpPr>
          <p:nvPr>
            <p:ph type="ftr" sz="quarter" idx="12"/>
          </p:nvPr>
        </p:nvSpPr>
        <p:spPr/>
        <p:txBody>
          <a:bodyPr/>
          <a:lstStyle>
            <a:lvl1pPr>
              <a:defRPr/>
            </a:lvl1pPr>
          </a:lstStyle>
          <a:p>
            <a:endParaRPr lang="en-NZ">
              <a:solidFill>
                <a:srgbClr val="FFFFFF"/>
              </a:solidFill>
            </a:endParaRPr>
          </a:p>
        </p:txBody>
      </p:sp>
    </p:spTree>
    <p:extLst>
      <p:ext uri="{BB962C8B-B14F-4D97-AF65-F5344CB8AC3E}">
        <p14:creationId xmlns:p14="http://schemas.microsoft.com/office/powerpoint/2010/main" val="24196198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NZ">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D6B7DF94-3DFF-44EB-BA32-E487E93A9EBA}" type="slidenum">
              <a:rPr lang="en-NZ">
                <a:solidFill>
                  <a:srgbClr val="FFFFFF"/>
                </a:solidFill>
              </a:rPr>
              <a:pPr/>
              <a:t>‹#›</a:t>
            </a:fld>
            <a:endParaRPr lang="en-NZ">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NZ">
              <a:solidFill>
                <a:srgbClr val="FFFFFF"/>
              </a:solidFill>
            </a:endParaRPr>
          </a:p>
        </p:txBody>
      </p:sp>
    </p:spTree>
    <p:extLst>
      <p:ext uri="{BB962C8B-B14F-4D97-AF65-F5344CB8AC3E}">
        <p14:creationId xmlns:p14="http://schemas.microsoft.com/office/powerpoint/2010/main" val="26598098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NZ">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272EF1CC-84CE-4DC4-ACAB-7938DD2E77AC}" type="slidenum">
              <a:rPr lang="en-NZ">
                <a:solidFill>
                  <a:srgbClr val="FFFFFF"/>
                </a:solidFill>
              </a:rPr>
              <a:pPr/>
              <a:t>‹#›</a:t>
            </a:fld>
            <a:endParaRPr lang="en-NZ">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NZ">
              <a:solidFill>
                <a:srgbClr val="FFFFFF"/>
              </a:solidFill>
            </a:endParaRPr>
          </a:p>
        </p:txBody>
      </p:sp>
    </p:spTree>
    <p:extLst>
      <p:ext uri="{BB962C8B-B14F-4D97-AF65-F5344CB8AC3E}">
        <p14:creationId xmlns:p14="http://schemas.microsoft.com/office/powerpoint/2010/main" val="2508015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NZ">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EBFDA60B-6EC8-43B7-A8E4-4DCE741C3D66}" type="slidenum">
              <a:rPr lang="en-NZ">
                <a:solidFill>
                  <a:srgbClr val="FFFFFF"/>
                </a:solidFill>
              </a:rPr>
              <a:pPr/>
              <a:t>‹#›</a:t>
            </a:fld>
            <a:endParaRPr lang="en-NZ">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NZ">
              <a:solidFill>
                <a:srgbClr val="FFFFFF"/>
              </a:solidFill>
            </a:endParaRPr>
          </a:p>
        </p:txBody>
      </p:sp>
    </p:spTree>
    <p:extLst>
      <p:ext uri="{BB962C8B-B14F-4D97-AF65-F5344CB8AC3E}">
        <p14:creationId xmlns:p14="http://schemas.microsoft.com/office/powerpoint/2010/main" val="39562312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NZ">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77A89648-EDB3-4E0D-B930-8AAEA73DEB47}" type="slidenum">
              <a:rPr lang="en-NZ">
                <a:solidFill>
                  <a:srgbClr val="FFFFFF"/>
                </a:solidFill>
              </a:rPr>
              <a:pPr/>
              <a:t>‹#›</a:t>
            </a:fld>
            <a:endParaRPr lang="en-NZ">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NZ">
              <a:solidFill>
                <a:srgbClr val="FFFFFF"/>
              </a:solidFill>
            </a:endParaRPr>
          </a:p>
        </p:txBody>
      </p:sp>
    </p:spTree>
    <p:extLst>
      <p:ext uri="{BB962C8B-B14F-4D97-AF65-F5344CB8AC3E}">
        <p14:creationId xmlns:p14="http://schemas.microsoft.com/office/powerpoint/2010/main" val="17614551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endParaRPr lang="en-US"/>
          </a:p>
        </p:txBody>
      </p:sp>
      <p:sp>
        <p:nvSpPr>
          <p:cNvPr id="4" name="Date Placeholder 3"/>
          <p:cNvSpPr>
            <a:spLocks noGrp="1"/>
          </p:cNvSpPr>
          <p:nvPr>
            <p:ph type="dt" sz="half" idx="10"/>
          </p:nvPr>
        </p:nvSpPr>
        <p:spPr>
          <a:xfrm>
            <a:off x="457200" y="6251575"/>
            <a:ext cx="2133600" cy="476250"/>
          </a:xfrm>
        </p:spPr>
        <p:txBody>
          <a:bodyPr/>
          <a:lstStyle>
            <a:lvl1pPr>
              <a:defRPr/>
            </a:lvl1pPr>
          </a:lstStyle>
          <a:p>
            <a:endParaRPr lang="en-NZ">
              <a:solidFill>
                <a:srgbClr val="FFFFFF"/>
              </a:solidFill>
            </a:endParaRPr>
          </a:p>
        </p:txBody>
      </p:sp>
      <p:sp>
        <p:nvSpPr>
          <p:cNvPr id="5" name="Slide Number Placeholder 4"/>
          <p:cNvSpPr>
            <a:spLocks noGrp="1"/>
          </p:cNvSpPr>
          <p:nvPr>
            <p:ph type="sldNum" sz="quarter" idx="11"/>
          </p:nvPr>
        </p:nvSpPr>
        <p:spPr>
          <a:xfrm>
            <a:off x="6553200" y="6248400"/>
            <a:ext cx="2133600" cy="476250"/>
          </a:xfrm>
        </p:spPr>
        <p:txBody>
          <a:bodyPr/>
          <a:lstStyle>
            <a:lvl1pPr>
              <a:defRPr/>
            </a:lvl1pPr>
          </a:lstStyle>
          <a:p>
            <a:fld id="{50FD9C8A-5797-4BDE-A2A5-2B2DD17EE290}" type="slidenum">
              <a:rPr lang="en-NZ">
                <a:solidFill>
                  <a:srgbClr val="FFFFFF"/>
                </a:solidFill>
              </a:rPr>
              <a:pPr/>
              <a:t>‹#›</a:t>
            </a:fld>
            <a:endParaRPr lang="en-NZ">
              <a:solidFill>
                <a:srgbClr val="FFFFFF"/>
              </a:solidFill>
            </a:endParaRPr>
          </a:p>
        </p:txBody>
      </p:sp>
      <p:sp>
        <p:nvSpPr>
          <p:cNvPr id="6" name="Footer Placeholder 5"/>
          <p:cNvSpPr>
            <a:spLocks noGrp="1"/>
          </p:cNvSpPr>
          <p:nvPr>
            <p:ph type="ftr" sz="quarter" idx="12"/>
          </p:nvPr>
        </p:nvSpPr>
        <p:spPr>
          <a:xfrm>
            <a:off x="3124200" y="6248400"/>
            <a:ext cx="2895600" cy="476250"/>
          </a:xfrm>
        </p:spPr>
        <p:txBody>
          <a:bodyPr/>
          <a:lstStyle>
            <a:lvl1pPr>
              <a:defRPr/>
            </a:lvl1pPr>
          </a:lstStyle>
          <a:p>
            <a:endParaRPr lang="en-NZ">
              <a:solidFill>
                <a:srgbClr val="FFFFFF"/>
              </a:solidFill>
            </a:endParaRPr>
          </a:p>
        </p:txBody>
      </p:sp>
    </p:spTree>
    <p:extLst>
      <p:ext uri="{BB962C8B-B14F-4D97-AF65-F5344CB8AC3E}">
        <p14:creationId xmlns:p14="http://schemas.microsoft.com/office/powerpoint/2010/main" val="23690675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61D7AC-E95C-4BBF-97B4-84D5EA8FCBA3}"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424A01-3545-4F2D-B855-9A1235D29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56609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61D7AC-E95C-4BBF-97B4-84D5EA8FCBA3}"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424A01-3545-4F2D-B855-9A1235D29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2939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161D7AC-E95C-4BBF-97B4-84D5EA8FCBA3}"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424A01-3545-4F2D-B855-9A1235D29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219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8F6BB1-4070-4254-8569-BC49C398BE4B}" type="datetimeFigureOut">
              <a:rPr lang="en-US" smtClean="0"/>
              <a:pPr/>
              <a:t>9/12/2016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5A48B0-5E6F-452B-BA9C-49CB72A6C942}"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61D7AC-E95C-4BBF-97B4-84D5EA8FCBA3}" type="datetimeFigureOut">
              <a:rPr lang="en-US" smtClean="0">
                <a:solidFill>
                  <a:prstClr val="black">
                    <a:tint val="75000"/>
                  </a:prstClr>
                </a:solidFill>
              </a:rPr>
              <a:pPr/>
              <a:t>9/12/2016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424A01-3545-4F2D-B855-9A1235D29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26400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61D7AC-E95C-4BBF-97B4-84D5EA8FCBA3}" type="datetimeFigureOut">
              <a:rPr lang="en-US" smtClean="0">
                <a:solidFill>
                  <a:prstClr val="black">
                    <a:tint val="75000"/>
                  </a:prstClr>
                </a:solidFill>
              </a:rPr>
              <a:pPr/>
              <a:t>9/12/2016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C424A01-3545-4F2D-B855-9A1235D29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5953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61D7AC-E95C-4BBF-97B4-84D5EA8FCBA3}" type="datetimeFigureOut">
              <a:rPr lang="en-US" smtClean="0">
                <a:solidFill>
                  <a:prstClr val="black">
                    <a:tint val="75000"/>
                  </a:prstClr>
                </a:solidFill>
              </a:rPr>
              <a:pPr/>
              <a:t>9/12/2016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C424A01-3545-4F2D-B855-9A1235D29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3560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61D7AC-E95C-4BBF-97B4-84D5EA8FCBA3}" type="datetimeFigureOut">
              <a:rPr lang="en-US" smtClean="0">
                <a:solidFill>
                  <a:prstClr val="black">
                    <a:tint val="75000"/>
                  </a:prstClr>
                </a:solidFill>
              </a:rPr>
              <a:pPr/>
              <a:t>9/12/2016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424A01-3545-4F2D-B855-9A1235D29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95409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161D7AC-E95C-4BBF-97B4-84D5EA8FCBA3}" type="datetimeFigureOut">
              <a:rPr lang="en-US" smtClean="0">
                <a:solidFill>
                  <a:prstClr val="black">
                    <a:tint val="75000"/>
                  </a:prstClr>
                </a:solidFill>
              </a:rPr>
              <a:pPr/>
              <a:t>9/12/2016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424A01-3545-4F2D-B855-9A1235D29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6306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3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161D7AC-E95C-4BBF-97B4-84D5EA8FCBA3}" type="datetimeFigureOut">
              <a:rPr lang="en-US" smtClean="0">
                <a:solidFill>
                  <a:prstClr val="black">
                    <a:tint val="75000"/>
                  </a:prstClr>
                </a:solidFill>
              </a:rPr>
              <a:pPr/>
              <a:t>9/12/2016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424A01-3545-4F2D-B855-9A1235D29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00065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61D7AC-E95C-4BBF-97B4-84D5EA8FCBA3}"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424A01-3545-4F2D-B855-9A1235D29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7851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61D7AC-E95C-4BBF-97B4-84D5EA8FCBA3}"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424A01-3545-4F2D-B855-9A1235D29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430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3924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9446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8F6BB1-4070-4254-8569-BC49C398BE4B}" type="datetimeFigureOut">
              <a:rPr lang="en-US" smtClean="0"/>
              <a:pPr/>
              <a:t>9/12/2016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5A48B0-5E6F-452B-BA9C-49CB72A6C942}"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2594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62901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46301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19412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9386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87966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6873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8433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37342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2892DF-1E19-F041-889A-A0F4DA76FCA5}"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14894C-F918-7F44-8C45-2C3AC8715C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007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8F6BB1-4070-4254-8569-BC49C398BE4B}" type="datetimeFigureOut">
              <a:rPr lang="en-US" smtClean="0"/>
              <a:pPr/>
              <a:t>9/12/2016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5A48B0-5E6F-452B-BA9C-49CB72A6C942}"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2892DF-1E19-F041-889A-A0F4DA76FCA5}"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14894C-F918-7F44-8C45-2C3AC8715C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8373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2892DF-1E19-F041-889A-A0F4DA76FCA5}"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14894C-F918-7F44-8C45-2C3AC8715C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1695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2892DF-1E19-F041-889A-A0F4DA76FCA5}" type="datetimeFigureOut">
              <a:rPr lang="en-US" smtClean="0">
                <a:solidFill>
                  <a:prstClr val="black">
                    <a:tint val="75000"/>
                  </a:prstClr>
                </a:solidFill>
              </a:rPr>
              <a:pPr/>
              <a:t>9/12/2016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14894C-F918-7F44-8C45-2C3AC8715C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68392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2892DF-1E19-F041-889A-A0F4DA76FCA5}" type="datetimeFigureOut">
              <a:rPr lang="en-US" smtClean="0">
                <a:solidFill>
                  <a:prstClr val="black">
                    <a:tint val="75000"/>
                  </a:prstClr>
                </a:solidFill>
              </a:rPr>
              <a:pPr/>
              <a:t>9/12/2016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D14894C-F918-7F44-8C45-2C3AC8715C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9771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2892DF-1E19-F041-889A-A0F4DA76FCA5}" type="datetimeFigureOut">
              <a:rPr lang="en-US" smtClean="0">
                <a:solidFill>
                  <a:prstClr val="black">
                    <a:tint val="75000"/>
                  </a:prstClr>
                </a:solidFill>
              </a:rPr>
              <a:pPr/>
              <a:t>9/12/2016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D14894C-F918-7F44-8C45-2C3AC8715C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0533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2892DF-1E19-F041-889A-A0F4DA76FCA5}" type="datetimeFigureOut">
              <a:rPr lang="en-US" smtClean="0">
                <a:solidFill>
                  <a:prstClr val="black">
                    <a:tint val="75000"/>
                  </a:prstClr>
                </a:solidFill>
              </a:rPr>
              <a:pPr/>
              <a:t>9/12/2016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D14894C-F918-7F44-8C45-2C3AC8715C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5197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2892DF-1E19-F041-889A-A0F4DA76FCA5}" type="datetimeFigureOut">
              <a:rPr lang="en-US" smtClean="0">
                <a:solidFill>
                  <a:prstClr val="black">
                    <a:tint val="75000"/>
                  </a:prstClr>
                </a:solidFill>
              </a:rPr>
              <a:pPr/>
              <a:t>9/12/2016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14894C-F918-7F44-8C45-2C3AC8715C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9160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2892DF-1E19-F041-889A-A0F4DA76FCA5}" type="datetimeFigureOut">
              <a:rPr lang="en-US" smtClean="0">
                <a:solidFill>
                  <a:prstClr val="black">
                    <a:tint val="75000"/>
                  </a:prstClr>
                </a:solidFill>
              </a:rPr>
              <a:pPr/>
              <a:t>9/12/2016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14894C-F918-7F44-8C45-2C3AC8715C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42007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2892DF-1E19-F041-889A-A0F4DA76FCA5}"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14894C-F918-7F44-8C45-2C3AC8715C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352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2892DF-1E19-F041-889A-A0F4DA76FCA5}"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14894C-F918-7F44-8C45-2C3AC8715C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582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8F6BB1-4070-4254-8569-BC49C398BE4B}" type="datetimeFigureOut">
              <a:rPr lang="en-US" smtClean="0"/>
              <a:pPr/>
              <a:t>9/12/2016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5A48B0-5E6F-452B-BA9C-49CB72A6C942}"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0620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74771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5446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613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010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273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2512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692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1424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515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8F6BB1-4070-4254-8569-BC49C398BE4B}" type="datetimeFigureOut">
              <a:rPr lang="en-US" smtClean="0"/>
              <a:pPr/>
              <a:t>9/12/2016</a:t>
            </a:fld>
            <a:endParaRPr lang="en-US"/>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A48B0-5E6F-452B-BA9C-49CB72A6C9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9" name="Rectangle 18"/>
            <p:cNvSpPr/>
            <p:nvPr/>
          </p:nvSpPr>
          <p:spPr>
            <a:xfrm>
              <a:off x="0" y="0"/>
              <a:ext cx="9144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6" name="Freeform 25"/>
            <p:cNvSpPr/>
            <p:nvPr/>
          </p:nvSpPr>
          <p:spPr bwMode="gray">
            <a:xfrm>
              <a:off x="485023" y="1856958"/>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3" y="927107"/>
            <a:ext cx="6345260" cy="70986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66443" y="2489209"/>
            <a:ext cx="6345260" cy="35305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60115" y="6377105"/>
            <a:ext cx="990599" cy="228659"/>
          </a:xfrm>
          <a:prstGeom prst="rect">
            <a:avLst/>
          </a:prstGeom>
        </p:spPr>
        <p:txBody>
          <a:bodyPr vert="horz" lIns="91440" tIns="45720" rIns="91440" bIns="45720" rtlCol="0" anchor="t" anchorCtr="0"/>
          <a:lstStyle>
            <a:lvl1pPr algn="r">
              <a:defRPr sz="900" b="1" i="0">
                <a:solidFill>
                  <a:schemeClr val="accent1"/>
                </a:solidFill>
              </a:defRPr>
            </a:lvl1pPr>
          </a:lstStyle>
          <a:p>
            <a:fld id="{7D41EC03-356A-4889-A314-D3A586A1D0DB}" type="datetimeFigureOut">
              <a:rPr lang="en-US" smtClean="0">
                <a:solidFill>
                  <a:srgbClr val="B01513"/>
                </a:solidFill>
              </a:rPr>
              <a:pPr/>
              <a:t>9/12/2016</a:t>
            </a:fld>
            <a:endParaRPr lang="en-US">
              <a:solidFill>
                <a:srgbClr val="B01513"/>
              </a:solidFill>
            </a:endParaRPr>
          </a:p>
        </p:txBody>
      </p:sp>
      <p:sp>
        <p:nvSpPr>
          <p:cNvPr id="5" name="Footer Placeholder 4"/>
          <p:cNvSpPr>
            <a:spLocks noGrp="1"/>
          </p:cNvSpPr>
          <p:nvPr>
            <p:ph type="ftr" sz="quarter" idx="3"/>
          </p:nvPr>
        </p:nvSpPr>
        <p:spPr>
          <a:xfrm>
            <a:off x="590846" y="6373203"/>
            <a:ext cx="3859795" cy="228659"/>
          </a:xfrm>
          <a:prstGeom prst="rect">
            <a:avLst/>
          </a:prstGeom>
        </p:spPr>
        <p:txBody>
          <a:bodyPr vert="horz" lIns="91440" tIns="45720" rIns="91440" bIns="45720" rtlCol="0" anchor="b"/>
          <a:lstStyle>
            <a:lvl1pPr algn="l">
              <a:defRPr sz="900" b="1" i="0">
                <a:solidFill>
                  <a:schemeClr val="accent1"/>
                </a:solidFill>
              </a:defRPr>
            </a:lvl1pPr>
          </a:lstStyle>
          <a:p>
            <a:endParaRPr lang="en-US">
              <a:solidFill>
                <a:srgbClr val="B01513"/>
              </a:solidFill>
            </a:endParaRPr>
          </a:p>
        </p:txBody>
      </p:sp>
      <p:sp>
        <p:nvSpPr>
          <p:cNvPr id="29" name="Rectangle 2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3" name="Slide Number Placeholder 5"/>
          <p:cNvSpPr>
            <a:spLocks noGrp="1"/>
          </p:cNvSpPr>
          <p:nvPr>
            <p:ph type="sldNum" sz="quarter" idx="4"/>
          </p:nvPr>
        </p:nvSpPr>
        <p:spPr bwMode="gray">
          <a:xfrm>
            <a:off x="7678617" y="295738"/>
            <a:ext cx="791308" cy="767687"/>
          </a:xfrm>
          <a:prstGeom prst="rect">
            <a:avLst/>
          </a:prstGeom>
        </p:spPr>
        <p:txBody>
          <a:bodyPr anchor="b"/>
          <a:lstStyle>
            <a:lvl1pPr algn="ctr">
              <a:defRPr sz="2800">
                <a:solidFill>
                  <a:schemeClr val="bg1"/>
                </a:solidFill>
              </a:defRPr>
            </a:lvl1pPr>
          </a:lstStyle>
          <a:p>
            <a:fld id="{994584CA-81B6-4122-9562-9724391F1DF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54746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71"/>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AADCE43-B3F0-498D-ACB6-5417B8FD4E22}" type="datetimeFigureOut">
              <a:rPr lang="en-US" smtClean="0">
                <a:solidFill>
                  <a:prstClr val="black">
                    <a:tint val="75000"/>
                  </a:prstClr>
                </a:solidFill>
              </a:rPr>
              <a:pPr/>
              <a:t>9/12/2016</a:t>
            </a:fld>
            <a:endParaRPr lang="en-US" dirty="0">
              <a:solidFill>
                <a:prstClr val="black">
                  <a:tint val="75000"/>
                </a:prstClr>
              </a:solidFill>
            </a:endParaRPr>
          </a:p>
        </p:txBody>
      </p:sp>
      <p:sp>
        <p:nvSpPr>
          <p:cNvPr id="5" name="Footer Placeholder 4"/>
          <p:cNvSpPr>
            <a:spLocks noGrp="1"/>
          </p:cNvSpPr>
          <p:nvPr>
            <p:ph type="ftr" sz="quarter" idx="3"/>
          </p:nvPr>
        </p:nvSpPr>
        <p:spPr>
          <a:xfrm>
            <a:off x="508001" y="6041371"/>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42999" y="6041371"/>
            <a:ext cx="512504" cy="365125"/>
          </a:xfrm>
          <a:prstGeom prst="rect">
            <a:avLst/>
          </a:prstGeom>
        </p:spPr>
        <p:txBody>
          <a:bodyPr vert="horz" lIns="91440" tIns="45720" rIns="91440" bIns="45720" rtlCol="0" anchor="ctr"/>
          <a:lstStyle>
            <a:lvl1pPr algn="r">
              <a:defRPr sz="900">
                <a:solidFill>
                  <a:schemeClr val="accent1"/>
                </a:solidFill>
              </a:defRPr>
            </a:lvl1pPr>
          </a:lstStyle>
          <a:p>
            <a:fld id="{9F0C02CC-8B5A-4411-B6FE-2E9A17C2CAAD}"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83450830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fontAlgn="base">
              <a:spcBef>
                <a:spcPct val="0"/>
              </a:spcBef>
              <a:spcAft>
                <a:spcPct val="0"/>
              </a:spcAft>
            </a:pPr>
            <a:endParaRPr lang="en-NZ">
              <a:solidFill>
                <a:srgbClr val="FFFFFF"/>
              </a:solidFill>
              <a:latin typeface="Arial" charset="0"/>
            </a:endParaRPr>
          </a:p>
        </p:txBody>
      </p:sp>
      <p:sp>
        <p:nvSpPr>
          <p:cNvPr id="696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fontAlgn="base">
              <a:spcBef>
                <a:spcPct val="0"/>
              </a:spcBef>
              <a:spcAft>
                <a:spcPct val="0"/>
              </a:spcAft>
            </a:pPr>
            <a:fld id="{35B5BEC3-A182-4B93-86FD-4B9F4EE3C4F8}" type="slidenum">
              <a:rPr lang="en-NZ">
                <a:solidFill>
                  <a:srgbClr val="FFFFFF"/>
                </a:solidFill>
                <a:latin typeface="Arial" charset="0"/>
              </a:rPr>
              <a:pPr fontAlgn="base">
                <a:spcBef>
                  <a:spcPct val="0"/>
                </a:spcBef>
                <a:spcAft>
                  <a:spcPct val="0"/>
                </a:spcAft>
              </a:pPr>
              <a:t>‹#›</a:t>
            </a:fld>
            <a:endParaRPr lang="en-NZ">
              <a:solidFill>
                <a:srgbClr val="FFFFFF"/>
              </a:solidFill>
              <a:latin typeface="Arial" charset="0"/>
            </a:endParaRPr>
          </a:p>
        </p:txBody>
      </p:sp>
      <p:grpSp>
        <p:nvGrpSpPr>
          <p:cNvPr id="2" name="Group 4"/>
          <p:cNvGrpSpPr>
            <a:grpSpLocks/>
          </p:cNvGrpSpPr>
          <p:nvPr/>
        </p:nvGrpSpPr>
        <p:grpSpPr bwMode="auto">
          <a:xfrm>
            <a:off x="4" y="8"/>
            <a:ext cx="9140825" cy="6850063"/>
            <a:chOff x="0" y="0"/>
            <a:chExt cx="5758" cy="4315"/>
          </a:xfrm>
        </p:grpSpPr>
        <p:grpSp>
          <p:nvGrpSpPr>
            <p:cNvPr id="3" name="Group 5"/>
            <p:cNvGrpSpPr>
              <a:grpSpLocks/>
            </p:cNvGrpSpPr>
            <p:nvPr userDrawn="1"/>
          </p:nvGrpSpPr>
          <p:grpSpPr bwMode="auto">
            <a:xfrm>
              <a:off x="1728" y="2230"/>
              <a:ext cx="4027" cy="2085"/>
              <a:chOff x="1728" y="2230"/>
              <a:chExt cx="4027" cy="2085"/>
            </a:xfrm>
          </p:grpSpPr>
          <p:sp>
            <p:nvSpPr>
              <p:cNvPr id="696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spcBef>
                    <a:spcPct val="0"/>
                  </a:spcBef>
                  <a:spcAft>
                    <a:spcPct val="0"/>
                  </a:spcAft>
                </a:pPr>
                <a:endParaRPr lang="en-US" sz="2400" b="1">
                  <a:solidFill>
                    <a:srgbClr val="FFFFFF"/>
                  </a:solidFill>
                  <a:latin typeface="Arial" charset="0"/>
                </a:endParaRPr>
              </a:p>
            </p:txBody>
          </p:sp>
          <p:sp>
            <p:nvSpPr>
              <p:cNvPr id="696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spcBef>
                    <a:spcPct val="0"/>
                  </a:spcBef>
                  <a:spcAft>
                    <a:spcPct val="0"/>
                  </a:spcAft>
                </a:pPr>
                <a:endParaRPr lang="en-US" sz="2400" b="1">
                  <a:solidFill>
                    <a:srgbClr val="FFFFFF"/>
                  </a:solidFill>
                  <a:latin typeface="Arial" charset="0"/>
                </a:endParaRPr>
              </a:p>
            </p:txBody>
          </p:sp>
          <p:sp>
            <p:nvSpPr>
              <p:cNvPr id="696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spcBef>
                    <a:spcPct val="0"/>
                  </a:spcBef>
                  <a:spcAft>
                    <a:spcPct val="0"/>
                  </a:spcAft>
                </a:pPr>
                <a:endParaRPr lang="en-US" sz="2400" b="1">
                  <a:solidFill>
                    <a:srgbClr val="FFFFFF"/>
                  </a:solidFill>
                  <a:latin typeface="Arial" charset="0"/>
                </a:endParaRPr>
              </a:p>
            </p:txBody>
          </p:sp>
          <p:sp>
            <p:nvSpPr>
              <p:cNvPr id="6964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base">
                  <a:spcBef>
                    <a:spcPct val="0"/>
                  </a:spcBef>
                  <a:spcAft>
                    <a:spcPct val="0"/>
                  </a:spcAft>
                </a:pPr>
                <a:endParaRPr lang="en-US" sz="2400" b="1">
                  <a:solidFill>
                    <a:srgbClr val="FFFFFF"/>
                  </a:solidFill>
                  <a:latin typeface="Arial" charset="0"/>
                </a:endParaRPr>
              </a:p>
            </p:txBody>
          </p:sp>
          <p:sp>
            <p:nvSpPr>
              <p:cNvPr id="696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en-US" sz="2400" b="1">
                  <a:solidFill>
                    <a:srgbClr val="FFFFFF"/>
                  </a:solidFill>
                  <a:latin typeface="Arial" charset="0"/>
                </a:endParaRPr>
              </a:p>
            </p:txBody>
          </p:sp>
        </p:grpSp>
        <p:sp>
          <p:nvSpPr>
            <p:cNvPr id="696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en-US" sz="2400" b="1">
                <a:solidFill>
                  <a:srgbClr val="FFFFFF"/>
                </a:solidFill>
                <a:latin typeface="Arial" charset="0"/>
              </a:endParaRPr>
            </a:p>
          </p:txBody>
        </p:sp>
        <p:sp>
          <p:nvSpPr>
            <p:cNvPr id="6964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base">
                <a:spcBef>
                  <a:spcPct val="0"/>
                </a:spcBef>
                <a:spcAft>
                  <a:spcPct val="0"/>
                </a:spcAft>
              </a:pPr>
              <a:endParaRPr lang="en-US" sz="2400" b="1">
                <a:solidFill>
                  <a:srgbClr val="FFFFFF"/>
                </a:solidFill>
                <a:latin typeface="Arial" charset="0"/>
              </a:endParaRPr>
            </a:p>
          </p:txBody>
        </p:sp>
      </p:grpSp>
      <p:sp>
        <p:nvSpPr>
          <p:cNvPr id="696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NZ" smtClean="0"/>
              <a:t>Click to edit Master title style</a:t>
            </a:r>
          </a:p>
        </p:txBody>
      </p:sp>
      <p:sp>
        <p:nvSpPr>
          <p:cNvPr id="696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lvl1pPr>
          </a:lstStyle>
          <a:p>
            <a:pPr fontAlgn="base">
              <a:spcBef>
                <a:spcPct val="0"/>
              </a:spcBef>
              <a:spcAft>
                <a:spcPct val="0"/>
              </a:spcAft>
            </a:pPr>
            <a:endParaRPr lang="en-NZ">
              <a:solidFill>
                <a:srgbClr val="FFFFFF"/>
              </a:solidFill>
              <a:latin typeface="Arial" charset="0"/>
            </a:endParaRPr>
          </a:p>
        </p:txBody>
      </p:sp>
      <p:sp>
        <p:nvSpPr>
          <p:cNvPr id="69647" name="Rectangle 15"/>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NZ" smtClean="0"/>
              <a:t>Click to edit Master text styles</a:t>
            </a:r>
          </a:p>
          <a:p>
            <a:pPr lvl="1"/>
            <a:r>
              <a:rPr lang="en-NZ" smtClean="0"/>
              <a:t>Second level</a:t>
            </a:r>
          </a:p>
          <a:p>
            <a:pPr lvl="2"/>
            <a:r>
              <a:rPr lang="en-NZ" smtClean="0"/>
              <a:t>Third level</a:t>
            </a:r>
          </a:p>
          <a:p>
            <a:pPr lvl="3"/>
            <a:r>
              <a:rPr lang="en-NZ" smtClean="0"/>
              <a:t>Fourth level</a:t>
            </a:r>
          </a:p>
          <a:p>
            <a:pPr lvl="4"/>
            <a:r>
              <a:rPr lang="en-NZ" smtClean="0"/>
              <a:t>Fifth level</a:t>
            </a:r>
          </a:p>
        </p:txBody>
      </p:sp>
    </p:spTree>
    <p:extLst>
      <p:ext uri="{BB962C8B-B14F-4D97-AF65-F5344CB8AC3E}">
        <p14:creationId xmlns:p14="http://schemas.microsoft.com/office/powerpoint/2010/main" val="3459585286"/>
      </p:ext>
    </p:extLst>
  </p:cSld>
  <p:clrMap bg1="dk2" tx1="lt1" bg2="dk1"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iming>
    <p:tnLst>
      <p:par>
        <p:cTn id="1" dur="indefinite" restart="never" nodeType="tmRoot"/>
      </p:par>
    </p:tn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61D7AC-E95C-4BBF-97B4-84D5EA8FCBA3}"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424A01-3545-4F2D-B855-9A1235D29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02023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40756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2892DF-1E19-F041-889A-A0F4DA76FCA5}"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14894C-F918-7F44-8C45-2C3AC8715C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83298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8F6BB1-4070-4254-8569-BC49C398BE4B}"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A48B0-5E6F-452B-BA9C-49CB72A6C9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2858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c-fahr.blogspot.com/2016/09/statistical-consultation-for-c-fahr.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image" Target="../media/image35.png"/><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hyperlink" Target="http://www.utah.edu/faculty/c-fahr/membership/index.php" TargetMode="External"/><Relationship Id="rId2" Type="http://schemas.openxmlformats.org/officeDocument/2006/relationships/hyperlink" Target="http://c-fahr.blogspot.com/2016/08/2016-2017-events.html" TargetMode="External"/><Relationship Id="rId1" Type="http://schemas.openxmlformats.org/officeDocument/2006/relationships/slideLayout" Target="../slideLayouts/slideLayout69.xml"/><Relationship Id="rId5" Type="http://schemas.openxmlformats.org/officeDocument/2006/relationships/image" Target="../media/image36.png"/><Relationship Id="rId4" Type="http://schemas.openxmlformats.org/officeDocument/2006/relationships/hyperlink" Target="mailto:C-fahr-info@utah.edu"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68.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2.emf"/><Relationship Id="rId2" Type="http://schemas.openxmlformats.org/officeDocument/2006/relationships/slideLayout" Target="../slideLayouts/slideLayout58.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Layout" Target="../slideLayouts/slideLayout58.xml"/><Relationship Id="rId5" Type="http://schemas.openxmlformats.org/officeDocument/2006/relationships/image" Target="../media/image16.emf"/><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sortium banner"/>
          <p:cNvPicPr>
            <a:picLocks noChangeAspect="1" noChangeArrowheads="1"/>
          </p:cNvPicPr>
          <p:nvPr/>
        </p:nvPicPr>
        <p:blipFill>
          <a:blip r:embed="rId3" cstate="print"/>
          <a:srcRect/>
          <a:stretch>
            <a:fillRect/>
          </a:stretch>
        </p:blipFill>
        <p:spPr bwMode="auto">
          <a:xfrm>
            <a:off x="140970" y="1066800"/>
            <a:ext cx="8858250" cy="2857500"/>
          </a:xfrm>
          <a:prstGeom prst="rect">
            <a:avLst/>
          </a:prstGeom>
          <a:noFill/>
          <a:ln w="38100">
            <a:solidFill>
              <a:schemeClr val="tx1"/>
            </a:solidFill>
          </a:ln>
        </p:spPr>
      </p:pic>
      <p:pic>
        <p:nvPicPr>
          <p:cNvPr id="2" name="Picture 1"/>
          <p:cNvPicPr>
            <a:picLocks noChangeAspect="1"/>
          </p:cNvPicPr>
          <p:nvPr/>
        </p:nvPicPr>
        <p:blipFill>
          <a:blip r:embed="rId4"/>
          <a:stretch>
            <a:fillRect/>
          </a:stretch>
        </p:blipFill>
        <p:spPr>
          <a:xfrm>
            <a:off x="7322820" y="5029200"/>
            <a:ext cx="1676400" cy="1676400"/>
          </a:xfrm>
          <a:prstGeom prst="rect">
            <a:avLst/>
          </a:prstGeom>
        </p:spPr>
      </p:pic>
      <p:sp>
        <p:nvSpPr>
          <p:cNvPr id="3" name="TextBox 2"/>
          <p:cNvSpPr txBox="1"/>
          <p:nvPr/>
        </p:nvSpPr>
        <p:spPr>
          <a:xfrm>
            <a:off x="609600" y="5036411"/>
            <a:ext cx="6324600" cy="830997"/>
          </a:xfrm>
          <a:prstGeom prst="rect">
            <a:avLst/>
          </a:prstGeom>
          <a:noFill/>
        </p:spPr>
        <p:txBody>
          <a:bodyPr wrap="square" rtlCol="0">
            <a:spAutoFit/>
          </a:bodyPr>
          <a:lstStyle/>
          <a:p>
            <a:r>
              <a:rPr lang="en-US" sz="2400" b="1" dirty="0" smtClean="0"/>
              <a:t>Fall Symposium</a:t>
            </a:r>
          </a:p>
          <a:p>
            <a:r>
              <a:rPr lang="en-US" sz="2400" i="1" dirty="0" smtClean="0"/>
              <a:t>September 12, 2016</a:t>
            </a:r>
            <a:endParaRPr lang="en-US" i="1" dirty="0" smtClean="0"/>
          </a:p>
        </p:txBody>
      </p:sp>
    </p:spTree>
    <p:extLst>
      <p:ext uri="{BB962C8B-B14F-4D97-AF65-F5344CB8AC3E}">
        <p14:creationId xmlns:p14="http://schemas.microsoft.com/office/powerpoint/2010/main" val="1749575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763000" cy="655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normAutofit fontScale="90000"/>
          </a:bodyPr>
          <a:lstStyle/>
          <a:p>
            <a:r>
              <a:rPr lang="en-US" sz="8800" dirty="0" smtClean="0"/>
              <a:t>Pascal R. </a:t>
            </a:r>
            <a:r>
              <a:rPr lang="en-US" sz="8800" dirty="0" err="1" smtClean="0"/>
              <a:t>Deboeck</a:t>
            </a:r>
            <a:endParaRPr lang="en-US" sz="8800" dirty="0"/>
          </a:p>
        </p:txBody>
      </p:sp>
      <p:sp>
        <p:nvSpPr>
          <p:cNvPr id="3" name="Subtitle 2"/>
          <p:cNvSpPr>
            <a:spLocks noGrp="1"/>
          </p:cNvSpPr>
          <p:nvPr>
            <p:ph type="subTitle" idx="1"/>
          </p:nvPr>
        </p:nvSpPr>
        <p:spPr/>
        <p:txBody>
          <a:bodyPr/>
          <a:lstStyle/>
          <a:p>
            <a:r>
              <a:rPr lang="en-US" dirty="0" smtClean="0">
                <a:solidFill>
                  <a:schemeClr val="tx1">
                    <a:lumMod val="75000"/>
                    <a:lumOff val="25000"/>
                  </a:schemeClr>
                </a:solidFill>
              </a:rPr>
              <a:t>Department of Psychology</a:t>
            </a:r>
            <a:endParaRPr lang="en-US" dirty="0">
              <a:solidFill>
                <a:schemeClr val="tx1">
                  <a:lumMod val="75000"/>
                  <a:lumOff val="25000"/>
                </a:schemeClr>
              </a:solidFill>
            </a:endParaRPr>
          </a:p>
        </p:txBody>
      </p:sp>
    </p:spTree>
    <p:extLst>
      <p:ext uri="{BB962C8B-B14F-4D97-AF65-F5344CB8AC3E}">
        <p14:creationId xmlns:p14="http://schemas.microsoft.com/office/powerpoint/2010/main" val="29945221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476" y="0"/>
            <a:ext cx="6864303" cy="6858000"/>
          </a:xfrm>
          <a:prstGeom prst="rect">
            <a:avLst/>
          </a:prstGeom>
        </p:spPr>
      </p:pic>
    </p:spTree>
    <p:extLst>
      <p:ext uri="{BB962C8B-B14F-4D97-AF65-F5344CB8AC3E}">
        <p14:creationId xmlns:p14="http://schemas.microsoft.com/office/powerpoint/2010/main" val="17923211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476" y="0"/>
            <a:ext cx="6864303" cy="6858000"/>
          </a:xfrm>
          <a:prstGeom prst="rect">
            <a:avLst/>
          </a:prstGeom>
        </p:spPr>
      </p:pic>
    </p:spTree>
    <p:extLst>
      <p:ext uri="{BB962C8B-B14F-4D97-AF65-F5344CB8AC3E}">
        <p14:creationId xmlns:p14="http://schemas.microsoft.com/office/powerpoint/2010/main" val="17335041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3475" y="0"/>
            <a:ext cx="6864304" cy="6858000"/>
          </a:xfrm>
          <a:prstGeom prst="rect">
            <a:avLst/>
          </a:prstGeom>
        </p:spPr>
      </p:pic>
    </p:spTree>
    <p:extLst>
      <p:ext uri="{BB962C8B-B14F-4D97-AF65-F5344CB8AC3E}">
        <p14:creationId xmlns:p14="http://schemas.microsoft.com/office/powerpoint/2010/main" val="1996555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476" y="0"/>
            <a:ext cx="6864302" cy="6858000"/>
          </a:xfrm>
          <a:prstGeom prst="rect">
            <a:avLst/>
          </a:prstGeom>
        </p:spPr>
      </p:pic>
    </p:spTree>
    <p:extLst>
      <p:ext uri="{BB962C8B-B14F-4D97-AF65-F5344CB8AC3E}">
        <p14:creationId xmlns:p14="http://schemas.microsoft.com/office/powerpoint/2010/main" val="2322468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476" y="0"/>
            <a:ext cx="6864303" cy="6858000"/>
          </a:xfrm>
          <a:prstGeom prst="rect">
            <a:avLst/>
          </a:prstGeom>
        </p:spPr>
      </p:pic>
    </p:spTree>
    <p:extLst>
      <p:ext uri="{BB962C8B-B14F-4D97-AF65-F5344CB8AC3E}">
        <p14:creationId xmlns:p14="http://schemas.microsoft.com/office/powerpoint/2010/main" val="3526619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476" y="0"/>
            <a:ext cx="6864303" cy="6858000"/>
          </a:xfrm>
          <a:prstGeom prst="rect">
            <a:avLst/>
          </a:prstGeom>
        </p:spPr>
      </p:pic>
    </p:spTree>
    <p:extLst>
      <p:ext uri="{BB962C8B-B14F-4D97-AF65-F5344CB8AC3E}">
        <p14:creationId xmlns:p14="http://schemas.microsoft.com/office/powerpoint/2010/main" val="1195697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476" y="0"/>
            <a:ext cx="6864303" cy="6858000"/>
          </a:xfrm>
          <a:prstGeom prst="rect">
            <a:avLst/>
          </a:prstGeom>
        </p:spPr>
      </p:pic>
    </p:spTree>
    <p:extLst>
      <p:ext uri="{BB962C8B-B14F-4D97-AF65-F5344CB8AC3E}">
        <p14:creationId xmlns:p14="http://schemas.microsoft.com/office/powerpoint/2010/main" val="1031113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476" y="0"/>
            <a:ext cx="6864303" cy="6858000"/>
          </a:xfrm>
          <a:prstGeom prst="rect">
            <a:avLst/>
          </a:prstGeom>
        </p:spPr>
      </p:pic>
    </p:spTree>
    <p:extLst>
      <p:ext uri="{BB962C8B-B14F-4D97-AF65-F5344CB8AC3E}">
        <p14:creationId xmlns:p14="http://schemas.microsoft.com/office/powerpoint/2010/main" val="844479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04800" y="796506"/>
            <a:ext cx="8305800" cy="830997"/>
          </a:xfrm>
          <a:prstGeom prst="rect">
            <a:avLst/>
          </a:prstGeom>
          <a:noFill/>
          <a:ln w="28575">
            <a:noFill/>
          </a:ln>
        </p:spPr>
        <p:txBody>
          <a:bodyPr wrap="square">
            <a:spAutoFit/>
          </a:bodyPr>
          <a:lstStyle/>
          <a:p>
            <a:pPr>
              <a:defRPr/>
            </a:pPr>
            <a:r>
              <a:rPr lang="en-US" sz="4800" b="1" u="sng" dirty="0" smtClean="0">
                <a:solidFill>
                  <a:srgbClr val="8064A2"/>
                </a:solidFill>
                <a:ea typeface="Adobe Myungjo Std M" panose="02020600000000000000" pitchFamily="18" charset="-128"/>
              </a:rPr>
              <a:t>The Cluster is Complete</a:t>
            </a:r>
            <a:endParaRPr lang="en-US" sz="4800" b="1" u="sng" dirty="0">
              <a:solidFill>
                <a:srgbClr val="8064A2"/>
              </a:solidFill>
              <a:ea typeface="Adobe Myungjo Std M" panose="02020600000000000000" pitchFamily="18" charset="-128"/>
            </a:endParaRPr>
          </a:p>
        </p:txBody>
      </p:sp>
      <p:sp>
        <p:nvSpPr>
          <p:cNvPr id="4" name="TextBox 3"/>
          <p:cNvSpPr txBox="1"/>
          <p:nvPr/>
        </p:nvSpPr>
        <p:spPr>
          <a:xfrm>
            <a:off x="1066800" y="2667000"/>
            <a:ext cx="6781800" cy="2308324"/>
          </a:xfrm>
          <a:prstGeom prst="rect">
            <a:avLst/>
          </a:prstGeom>
          <a:noFill/>
        </p:spPr>
        <p:txBody>
          <a:bodyPr wrap="square" rtlCol="0">
            <a:spAutoFit/>
          </a:bodyPr>
          <a:lstStyle/>
          <a:p>
            <a:pPr marL="342900" indent="-342900">
              <a:buFontTx/>
              <a:buAutoNum type="arabicPeriod"/>
            </a:pPr>
            <a:r>
              <a:rPr lang="en-US" sz="3600" dirty="0" smtClean="0">
                <a:solidFill>
                  <a:prstClr val="black"/>
                </a:solidFill>
              </a:rPr>
              <a:t>Kim </a:t>
            </a:r>
            <a:r>
              <a:rPr lang="en-US" sz="3600" dirty="0" err="1" smtClean="0">
                <a:solidFill>
                  <a:prstClr val="black"/>
                </a:solidFill>
              </a:rPr>
              <a:t>Kaphingst</a:t>
            </a:r>
            <a:r>
              <a:rPr lang="en-US" sz="3600" dirty="0" smtClean="0">
                <a:solidFill>
                  <a:prstClr val="black"/>
                </a:solidFill>
              </a:rPr>
              <a:t> </a:t>
            </a:r>
          </a:p>
          <a:p>
            <a:pPr marL="342900" indent="-342900">
              <a:buFontTx/>
              <a:buAutoNum type="arabicPeriod"/>
            </a:pPr>
            <a:r>
              <a:rPr lang="en-US" sz="3600" dirty="0" smtClean="0">
                <a:solidFill>
                  <a:prstClr val="black"/>
                </a:solidFill>
              </a:rPr>
              <a:t>Daniel Adkins </a:t>
            </a:r>
          </a:p>
          <a:p>
            <a:pPr marL="342900" indent="-342900">
              <a:buFontTx/>
              <a:buAutoNum type="arabicPeriod"/>
            </a:pPr>
            <a:r>
              <a:rPr lang="en-US" sz="3600" dirty="0">
                <a:solidFill>
                  <a:prstClr val="black"/>
                </a:solidFill>
              </a:rPr>
              <a:t>Bruce Ellis </a:t>
            </a:r>
          </a:p>
          <a:p>
            <a:pPr marL="342900" indent="-342900">
              <a:buFontTx/>
              <a:buAutoNum type="arabicPeriod"/>
            </a:pPr>
            <a:r>
              <a:rPr lang="en-US" sz="3600" dirty="0" smtClean="0">
                <a:solidFill>
                  <a:prstClr val="black"/>
                </a:solidFill>
              </a:rPr>
              <a:t>Pascal </a:t>
            </a:r>
            <a:r>
              <a:rPr lang="en-US" sz="3600" dirty="0" err="1" smtClean="0">
                <a:solidFill>
                  <a:prstClr val="black"/>
                </a:solidFill>
              </a:rPr>
              <a:t>Deboeck</a:t>
            </a:r>
            <a:endParaRPr lang="en-US" sz="3600" dirty="0" smtClean="0">
              <a:solidFill>
                <a:prstClr val="black"/>
              </a:solidFill>
            </a:endParaRPr>
          </a:p>
        </p:txBody>
      </p:sp>
      <p:pic>
        <p:nvPicPr>
          <p:cNvPr id="2" name="Picture 2" descr="Image result for cluster icon"/>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52999" y="2438408"/>
            <a:ext cx="3961695" cy="3961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8064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04800" y="796506"/>
            <a:ext cx="8305800" cy="830997"/>
          </a:xfrm>
          <a:prstGeom prst="rect">
            <a:avLst/>
          </a:prstGeom>
          <a:noFill/>
          <a:ln w="28575">
            <a:noFill/>
          </a:ln>
        </p:spPr>
        <p:txBody>
          <a:bodyPr wrap="square">
            <a:spAutoFit/>
          </a:bodyPr>
          <a:lstStyle/>
          <a:p>
            <a:pPr lvl="0">
              <a:buNone/>
              <a:defRPr/>
            </a:pPr>
            <a:r>
              <a:rPr lang="en-US" sz="4800" b="1" u="sng" dirty="0" smtClean="0">
                <a:solidFill>
                  <a:schemeClr val="accent4"/>
                </a:solidFill>
                <a:ea typeface="Adobe Myungjo Std M" panose="02020600000000000000" pitchFamily="18" charset="-128"/>
              </a:rPr>
              <a:t>The Cluster is Complete</a:t>
            </a:r>
            <a:endParaRPr lang="en-US" sz="4800" b="1" u="sng" dirty="0">
              <a:solidFill>
                <a:schemeClr val="accent4"/>
              </a:solidFill>
              <a:ea typeface="Adobe Myungjo Std M" panose="02020600000000000000" pitchFamily="18" charset="-128"/>
            </a:endParaRPr>
          </a:p>
        </p:txBody>
      </p:sp>
      <p:sp>
        <p:nvSpPr>
          <p:cNvPr id="4" name="TextBox 3"/>
          <p:cNvSpPr txBox="1"/>
          <p:nvPr/>
        </p:nvSpPr>
        <p:spPr>
          <a:xfrm>
            <a:off x="1066800" y="2667000"/>
            <a:ext cx="6781800" cy="2308324"/>
          </a:xfrm>
          <a:prstGeom prst="rect">
            <a:avLst/>
          </a:prstGeom>
          <a:noFill/>
        </p:spPr>
        <p:txBody>
          <a:bodyPr wrap="square" rtlCol="0">
            <a:spAutoFit/>
          </a:bodyPr>
          <a:lstStyle/>
          <a:p>
            <a:pPr marL="342900" indent="-342900">
              <a:buAutoNum type="arabicPeriod"/>
            </a:pPr>
            <a:r>
              <a:rPr lang="en-US" sz="3600" dirty="0" smtClean="0"/>
              <a:t>Kim </a:t>
            </a:r>
            <a:r>
              <a:rPr lang="en-US" sz="3600" dirty="0" err="1" smtClean="0"/>
              <a:t>Kaphingst</a:t>
            </a:r>
            <a:r>
              <a:rPr lang="en-US" sz="3600" dirty="0" smtClean="0"/>
              <a:t> </a:t>
            </a:r>
          </a:p>
          <a:p>
            <a:pPr marL="342900" indent="-342900">
              <a:buAutoNum type="arabicPeriod"/>
            </a:pPr>
            <a:r>
              <a:rPr lang="en-US" sz="3600" dirty="0" smtClean="0"/>
              <a:t>Daniel Adkins </a:t>
            </a:r>
          </a:p>
          <a:p>
            <a:pPr marL="342900" indent="-342900">
              <a:buFontTx/>
              <a:buAutoNum type="arabicPeriod"/>
            </a:pPr>
            <a:r>
              <a:rPr lang="en-US" sz="3600" dirty="0"/>
              <a:t>Bruce Ellis </a:t>
            </a:r>
          </a:p>
          <a:p>
            <a:pPr marL="342900" indent="-342900">
              <a:buAutoNum type="arabicPeriod"/>
            </a:pPr>
            <a:r>
              <a:rPr lang="en-US" sz="3600" dirty="0" smtClean="0"/>
              <a:t>Pascal </a:t>
            </a:r>
            <a:r>
              <a:rPr lang="en-US" sz="3600" dirty="0" err="1" smtClean="0"/>
              <a:t>Deboeck</a:t>
            </a:r>
            <a:endParaRPr lang="en-US" sz="3600" dirty="0" smtClean="0"/>
          </a:p>
        </p:txBody>
      </p:sp>
      <p:pic>
        <p:nvPicPr>
          <p:cNvPr id="2" name="Picture 2" descr="Image result for cluster icon"/>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52999" y="2438408"/>
            <a:ext cx="3961695" cy="3961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71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chemeClr val="accent2"/>
                </a:solidFill>
                <a:latin typeface="Bauhaus 93" panose="04030905020B02020C02" pitchFamily="82" charset="0"/>
              </a:rPr>
              <a:t>Statistical Consultation</a:t>
            </a:r>
            <a:endParaRPr lang="en-US" sz="6000" dirty="0">
              <a:solidFill>
                <a:schemeClr val="accent2"/>
              </a:solidFill>
              <a:latin typeface="Bauhaus 93" panose="04030905020B02020C02" pitchFamily="82" charset="0"/>
            </a:endParaRPr>
          </a:p>
        </p:txBody>
      </p:sp>
      <p:sp>
        <p:nvSpPr>
          <p:cNvPr id="3" name="Content Placeholder 2"/>
          <p:cNvSpPr>
            <a:spLocks noGrp="1"/>
          </p:cNvSpPr>
          <p:nvPr>
            <p:ph idx="1"/>
          </p:nvPr>
        </p:nvSpPr>
        <p:spPr>
          <a:xfrm>
            <a:off x="457200" y="1600202"/>
            <a:ext cx="4214838" cy="4800598"/>
          </a:xfrm>
        </p:spPr>
        <p:txBody>
          <a:bodyPr>
            <a:normAutofit/>
          </a:bodyPr>
          <a:lstStyle/>
          <a:p>
            <a:pPr marL="0" indent="0">
              <a:buNone/>
            </a:pPr>
            <a:endParaRPr lang="en-US" dirty="0"/>
          </a:p>
          <a:p>
            <a:pPr marL="0" indent="0">
              <a:buNone/>
            </a:pPr>
            <a:endParaRPr lang="en-US" dirty="0" smtClean="0"/>
          </a:p>
          <a:p>
            <a:pPr marL="0" indent="0">
              <a:buNone/>
            </a:pPr>
            <a:r>
              <a:rPr lang="en-US" dirty="0" smtClean="0"/>
              <a:t>Provided by faculty members, Daniel Adkins &amp; Pascal </a:t>
            </a:r>
            <a:r>
              <a:rPr lang="en-US" dirty="0" err="1" smtClean="0"/>
              <a:t>Deboeck</a:t>
            </a:r>
            <a:endParaRPr lang="en-US" dirty="0" smtClean="0"/>
          </a:p>
          <a:p>
            <a:pPr marL="0" indent="0">
              <a:buNone/>
            </a:pPr>
            <a:endParaRPr lang="en-US" dirty="0"/>
          </a:p>
          <a:p>
            <a:pPr marL="0" indent="0">
              <a:buNone/>
            </a:pPr>
            <a:r>
              <a:rPr lang="en-US" dirty="0" smtClean="0"/>
              <a:t>See C-FAHR blog for more information</a:t>
            </a:r>
          </a:p>
          <a:p>
            <a:pPr marL="0" indent="0">
              <a:buNone/>
            </a:pPr>
            <a:r>
              <a:rPr lang="en-US" sz="900" dirty="0">
                <a:hlinkClick r:id="rId2"/>
              </a:rPr>
              <a:t>http://</a:t>
            </a:r>
            <a:r>
              <a:rPr lang="en-US" sz="900" dirty="0" smtClean="0">
                <a:hlinkClick r:id="rId2"/>
              </a:rPr>
              <a:t>c-fahr.blogspot.com/2016/09/statistical-consultation-for-c-fahr.html</a:t>
            </a:r>
            <a:r>
              <a:rPr lang="en-US" sz="900" dirty="0" smtClean="0"/>
              <a:t> </a:t>
            </a:r>
            <a:endParaRPr lang="en-US" sz="900" dirty="0"/>
          </a:p>
        </p:txBody>
      </p:sp>
      <p:pic>
        <p:nvPicPr>
          <p:cNvPr id="1026" name="Picture 2" descr="Image result for statis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3" y="2590806"/>
            <a:ext cx="3824261" cy="3235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8800" y="1613191"/>
            <a:ext cx="6324600" cy="584775"/>
          </a:xfrm>
          <a:prstGeom prst="rect">
            <a:avLst/>
          </a:prstGeom>
        </p:spPr>
        <p:txBody>
          <a:bodyPr wrap="square">
            <a:spAutoFit/>
          </a:bodyPr>
          <a:lstStyle/>
          <a:p>
            <a:pPr lvl="0">
              <a:spcBef>
                <a:spcPct val="20000"/>
              </a:spcBef>
            </a:pPr>
            <a:r>
              <a:rPr lang="en-US" sz="3200" b="1" dirty="0" smtClean="0">
                <a:solidFill>
                  <a:prstClr val="black"/>
                </a:solidFill>
                <a:latin typeface="Berlin Sans FB Demi" panose="020E0802020502020306" pitchFamily="34" charset="0"/>
              </a:rPr>
              <a:t>FREE to C-FAHR </a:t>
            </a:r>
            <a:r>
              <a:rPr lang="en-US" sz="3200" b="1" dirty="0">
                <a:solidFill>
                  <a:prstClr val="black"/>
                </a:solidFill>
                <a:latin typeface="Berlin Sans FB Demi" panose="020E0802020502020306" pitchFamily="34" charset="0"/>
              </a:rPr>
              <a:t>members.</a:t>
            </a:r>
          </a:p>
        </p:txBody>
      </p:sp>
    </p:spTree>
    <p:extLst>
      <p:ext uri="{BB962C8B-B14F-4D97-AF65-F5344CB8AC3E}">
        <p14:creationId xmlns:p14="http://schemas.microsoft.com/office/powerpoint/2010/main" val="127419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1500"/>
                                  </p:stCondLst>
                                  <p:childTnLst>
                                    <p:animEffect transition="out" filter="fade">
                                      <p:cBhvr>
                                        <p:cTn id="6" dur="750" tmFilter="0, 0; .2, .5; .8, .5; 1, 0"/>
                                        <p:tgtEl>
                                          <p:spTgt spid="4"/>
                                        </p:tgtEl>
                                      </p:cBhvr>
                                    </p:animEffect>
                                    <p:animScale>
                                      <p:cBhvr>
                                        <p:cTn id="7" dur="375"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200400"/>
            <a:ext cx="8534400" cy="3581400"/>
          </a:xfrm>
        </p:spPr>
        <p:txBody>
          <a:bodyPr>
            <a:normAutofit fontScale="55000" lnSpcReduction="20000"/>
          </a:bodyPr>
          <a:lstStyle/>
          <a:p>
            <a:pPr marL="0" indent="0">
              <a:buNone/>
            </a:pPr>
            <a:endParaRPr lang="en-US" sz="9000" i="1" dirty="0" smtClean="0">
              <a:solidFill>
                <a:schemeClr val="accent6"/>
              </a:solidFill>
            </a:endParaRPr>
          </a:p>
          <a:p>
            <a:pPr marL="0" indent="0">
              <a:buNone/>
            </a:pPr>
            <a:r>
              <a:rPr lang="en-US" sz="9000" b="1" u="sng" dirty="0">
                <a:solidFill>
                  <a:schemeClr val="accent3"/>
                </a:solidFill>
              </a:rPr>
              <a:t>Summer Methods Workshop</a:t>
            </a:r>
          </a:p>
          <a:p>
            <a:pPr marL="0" indent="0">
              <a:buNone/>
            </a:pPr>
            <a:r>
              <a:rPr lang="en-US" sz="3300" i="1" dirty="0" smtClean="0">
                <a:solidFill>
                  <a:schemeClr val="accent6"/>
                </a:solidFill>
              </a:rPr>
              <a:t>An </a:t>
            </a:r>
            <a:r>
              <a:rPr lang="en-US" sz="3300" i="1" dirty="0">
                <a:solidFill>
                  <a:schemeClr val="accent6"/>
                </a:solidFill>
              </a:rPr>
              <a:t>Applied Introduction to Dynamical Systems Modeling of Families and Health </a:t>
            </a:r>
            <a:r>
              <a:rPr lang="en-US" sz="3300" i="1" dirty="0" smtClean="0">
                <a:solidFill>
                  <a:schemeClr val="accent6"/>
                </a:solidFill>
              </a:rPr>
              <a:t>Data</a:t>
            </a:r>
          </a:p>
          <a:p>
            <a:pPr marL="0" indent="0">
              <a:buNone/>
            </a:pPr>
            <a:r>
              <a:rPr lang="en-US" sz="3300" dirty="0" smtClean="0">
                <a:solidFill>
                  <a:schemeClr val="accent5"/>
                </a:solidFill>
              </a:rPr>
              <a:t>June 20-24</a:t>
            </a:r>
          </a:p>
          <a:p>
            <a:pPr marL="0" indent="0" algn="r">
              <a:buNone/>
            </a:pPr>
            <a:endParaRPr lang="en-US" dirty="0" smtClean="0"/>
          </a:p>
          <a:p>
            <a:pPr marL="0" indent="0" algn="r">
              <a:buNone/>
            </a:pPr>
            <a:endParaRPr lang="en-US" dirty="0" smtClean="0"/>
          </a:p>
          <a:p>
            <a:pPr marL="0" indent="0" algn="r">
              <a:buNone/>
            </a:pPr>
            <a:endParaRPr lang="en-US" dirty="0"/>
          </a:p>
          <a:p>
            <a:pPr marL="0" indent="0" algn="r">
              <a:buNone/>
            </a:pPr>
            <a:r>
              <a:rPr lang="en-US" sz="5100" b="1" dirty="0" smtClean="0"/>
              <a:t>Jonathan Butner &amp; Brian </a:t>
            </a:r>
            <a:r>
              <a:rPr lang="en-US" sz="5100" b="1" dirty="0" err="1" smtClean="0"/>
              <a:t>Baucom</a:t>
            </a:r>
            <a:endParaRPr lang="en-US" sz="5100" b="1" dirty="0" smtClean="0"/>
          </a:p>
          <a:p>
            <a:pPr marL="0" indent="0">
              <a:buNone/>
            </a:pPr>
            <a:endParaRPr lang="en-US" sz="3600" dirty="0"/>
          </a:p>
          <a:p>
            <a:pPr marL="0" indent="0">
              <a:buNone/>
            </a:pPr>
            <a:endParaRPr lang="en-US" sz="3600" dirty="0"/>
          </a:p>
          <a:p>
            <a:pPr marL="457200" lvl="1" indent="0">
              <a:buNone/>
            </a:pPr>
            <a:endParaRPr lang="en-US" sz="2400" b="1" i="1" dirty="0" smtClean="0"/>
          </a:p>
          <a:p>
            <a:pPr marL="457200" lvl="1" indent="0">
              <a:buNone/>
            </a:pPr>
            <a:endParaRPr lang="en-US" sz="2400" i="1" dirty="0"/>
          </a:p>
        </p:txBody>
      </p:sp>
      <p:pic>
        <p:nvPicPr>
          <p:cNvPr id="5" name="Picture 4"/>
          <p:cNvPicPr>
            <a:picLocks noChangeAspect="1"/>
          </p:cNvPicPr>
          <p:nvPr/>
        </p:nvPicPr>
        <p:blipFill>
          <a:blip r:embed="rId2"/>
          <a:stretch>
            <a:fillRect/>
          </a:stretch>
        </p:blipFill>
        <p:spPr>
          <a:xfrm>
            <a:off x="0" y="533400"/>
            <a:ext cx="9144000" cy="2590800"/>
          </a:xfrm>
          <a:prstGeom prst="rect">
            <a:avLst/>
          </a:prstGeom>
        </p:spPr>
      </p:pic>
    </p:spTree>
    <p:extLst>
      <p:ext uri="{BB962C8B-B14F-4D97-AF65-F5344CB8AC3E}">
        <p14:creationId xmlns:p14="http://schemas.microsoft.com/office/powerpoint/2010/main" val="33386620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37005156"/>
              </p:ext>
            </p:extLst>
          </p:nvPr>
        </p:nvGraphicFramePr>
        <p:xfrm>
          <a:off x="3633262" y="2102864"/>
          <a:ext cx="4816313" cy="4511410"/>
        </p:xfrm>
        <a:graphic>
          <a:graphicData uri="http://schemas.openxmlformats.org/drawingml/2006/table">
            <a:tbl>
              <a:tblPr/>
              <a:tblGrid>
                <a:gridCol w="1158713"/>
                <a:gridCol w="76362"/>
                <a:gridCol w="1066638"/>
                <a:gridCol w="2514600"/>
              </a:tblGrid>
              <a:tr h="168473">
                <a:tc>
                  <a:txBody>
                    <a:bodyPr/>
                    <a:lstStyle/>
                    <a:p>
                      <a:pPr>
                        <a:spcAft>
                          <a:spcPts val="0"/>
                        </a:spcAft>
                      </a:pPr>
                      <a:r>
                        <a:rPr lang="en-US" sz="900" b="1" dirty="0">
                          <a:effectLst/>
                          <a:latin typeface="arial"/>
                        </a:rPr>
                        <a:t>Student PI</a:t>
                      </a:r>
                      <a:endParaRPr lang="en-US" sz="900" dirty="0">
                        <a:effectLst/>
                      </a:endParaRPr>
                    </a:p>
                  </a:txBody>
                  <a:tcPr marL="21059" marR="21059" marT="0" marB="0">
                    <a:lnL>
                      <a:noFill/>
                    </a:lnL>
                    <a:lnR>
                      <a:noFill/>
                    </a:lnR>
                    <a:lnT>
                      <a:noFill/>
                    </a:lnT>
                    <a:lnB>
                      <a:noFill/>
                    </a:lnB>
                    <a:solidFill>
                      <a:schemeClr val="tx2">
                        <a:lumMod val="60000"/>
                        <a:lumOff val="40000"/>
                      </a:schemeClr>
                    </a:solidFill>
                  </a:tcPr>
                </a:tc>
                <a:tc gridSpan="2">
                  <a:txBody>
                    <a:bodyPr/>
                    <a:lstStyle/>
                    <a:p>
                      <a:pPr>
                        <a:spcAft>
                          <a:spcPts val="0"/>
                        </a:spcAft>
                      </a:pPr>
                      <a:r>
                        <a:rPr lang="en-US" sz="900" b="1" dirty="0">
                          <a:effectLst/>
                          <a:latin typeface="arial"/>
                        </a:rPr>
                        <a:t>Faculty </a:t>
                      </a:r>
                      <a:endParaRPr lang="en-US" sz="900" b="1" dirty="0" smtClean="0">
                        <a:effectLst/>
                        <a:latin typeface="arial"/>
                      </a:endParaRPr>
                    </a:p>
                    <a:p>
                      <a:pPr>
                        <a:spcAft>
                          <a:spcPts val="0"/>
                        </a:spcAft>
                      </a:pPr>
                      <a:r>
                        <a:rPr lang="en-US" sz="900" b="1" dirty="0" smtClean="0">
                          <a:effectLst/>
                          <a:latin typeface="arial"/>
                        </a:rPr>
                        <a:t>Advisors</a:t>
                      </a:r>
                      <a:endParaRPr lang="en-US" sz="900" dirty="0">
                        <a:effectLst/>
                      </a:endParaRPr>
                    </a:p>
                  </a:txBody>
                  <a:tcPr marL="21059" marR="21059" marT="0" marB="0">
                    <a:lnL>
                      <a:noFill/>
                    </a:lnL>
                    <a:lnR>
                      <a:noFill/>
                    </a:lnR>
                    <a:lnT>
                      <a:noFill/>
                    </a:lnT>
                    <a:lnB>
                      <a:noFill/>
                    </a:lnB>
                    <a:solidFill>
                      <a:schemeClr val="tx2">
                        <a:lumMod val="60000"/>
                        <a:lumOff val="40000"/>
                      </a:schemeClr>
                    </a:solidFill>
                  </a:tcPr>
                </a:tc>
                <a:tc hMerge="1">
                  <a:txBody>
                    <a:bodyPr/>
                    <a:lstStyle/>
                    <a:p>
                      <a:endParaRPr lang="en-US"/>
                    </a:p>
                  </a:txBody>
                  <a:tcPr/>
                </a:tc>
                <a:tc>
                  <a:txBody>
                    <a:bodyPr/>
                    <a:lstStyle/>
                    <a:p>
                      <a:pPr>
                        <a:spcAft>
                          <a:spcPts val="0"/>
                        </a:spcAft>
                      </a:pPr>
                      <a:r>
                        <a:rPr lang="en-US" sz="900" b="1" dirty="0">
                          <a:effectLst/>
                          <a:latin typeface="arial"/>
                        </a:rPr>
                        <a:t>Title/Topic</a:t>
                      </a:r>
                      <a:endParaRPr lang="en-US" sz="900" dirty="0">
                        <a:effectLst/>
                      </a:endParaRPr>
                    </a:p>
                  </a:txBody>
                  <a:tcPr marL="21059" marR="21059" marT="0" marB="0">
                    <a:lnL>
                      <a:noFill/>
                    </a:lnL>
                    <a:lnR>
                      <a:noFill/>
                    </a:lnR>
                    <a:lnT>
                      <a:noFill/>
                    </a:lnT>
                    <a:lnB>
                      <a:noFill/>
                    </a:lnB>
                    <a:solidFill>
                      <a:schemeClr val="tx2">
                        <a:lumMod val="60000"/>
                        <a:lumOff val="40000"/>
                      </a:schemeClr>
                    </a:solidFill>
                  </a:tcPr>
                </a:tc>
              </a:tr>
              <a:tr h="168473">
                <a:tc gridSpan="4">
                  <a:txBody>
                    <a:bodyPr/>
                    <a:lstStyle/>
                    <a:p>
                      <a:pPr>
                        <a:spcAft>
                          <a:spcPts val="0"/>
                        </a:spcAft>
                      </a:pPr>
                      <a:endParaRPr lang="en-US" sz="900" dirty="0">
                        <a:effectLst/>
                      </a:endParaRPr>
                    </a:p>
                  </a:txBody>
                  <a:tcPr marL="21059" marR="21059" marT="0" marB="0">
                    <a:lnL>
                      <a:noFill/>
                    </a:lnL>
                    <a:lnR>
                      <a:noFill/>
                    </a:lnR>
                    <a:lnT>
                      <a:noFill/>
                    </a:lnT>
                    <a:lnB w="1270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22629">
                <a:tc gridSpan="2">
                  <a:txBody>
                    <a:bodyPr/>
                    <a:lstStyle/>
                    <a:p>
                      <a:pPr>
                        <a:spcAft>
                          <a:spcPts val="0"/>
                        </a:spcAft>
                      </a:pPr>
                      <a:r>
                        <a:rPr lang="en-US" sz="1050" b="1" dirty="0">
                          <a:effectLst/>
                          <a:latin typeface="arial"/>
                        </a:rPr>
                        <a:t>Ashley </a:t>
                      </a:r>
                      <a:r>
                        <a:rPr lang="en-US" sz="1050" b="1" dirty="0" err="1">
                          <a:effectLst/>
                          <a:latin typeface="arial"/>
                        </a:rPr>
                        <a:t>Elrick</a:t>
                      </a:r>
                      <a:endParaRPr lang="en-US" sz="1050" b="1"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pPr>
                        <a:spcAft>
                          <a:spcPts val="0"/>
                        </a:spcAft>
                      </a:pPr>
                      <a:endParaRPr lang="en-US" sz="900"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900" b="1" dirty="0" smtClean="0">
                          <a:effectLst/>
                          <a:latin typeface="arial"/>
                        </a:rPr>
                        <a:t>K. </a:t>
                      </a:r>
                      <a:r>
                        <a:rPr lang="en-US" sz="900" b="1" dirty="0" err="1" smtClean="0">
                          <a:effectLst/>
                          <a:latin typeface="arial"/>
                        </a:rPr>
                        <a:t>Kaphingst</a:t>
                      </a:r>
                      <a:endParaRPr lang="en-US" sz="900" dirty="0" smtClean="0">
                        <a:effectLst/>
                      </a:endParaRPr>
                    </a:p>
                    <a:p>
                      <a:pPr>
                        <a:spcAft>
                          <a:spcPts val="0"/>
                        </a:spcAft>
                      </a:pPr>
                      <a:r>
                        <a:rPr lang="en-US" sz="900" b="1" i="1" dirty="0" smtClean="0">
                          <a:effectLst/>
                          <a:latin typeface="arial"/>
                        </a:rPr>
                        <a:t>Communication</a:t>
                      </a:r>
                      <a:endParaRPr lang="en-US" sz="900"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900" b="1" dirty="0">
                          <a:effectLst/>
                          <a:latin typeface="arial"/>
                        </a:rPr>
                        <a:t>Examining Health Topic Avoidance Within Families to Inform Intervention Development</a:t>
                      </a:r>
                      <a:endParaRPr lang="en-US" sz="900" dirty="0">
                        <a:effectLst/>
                      </a:endParaRPr>
                    </a:p>
                    <a:p>
                      <a:pPr>
                        <a:spcAft>
                          <a:spcPts val="0"/>
                        </a:spcAft>
                      </a:pPr>
                      <a:endParaRPr lang="en-US" sz="900"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589656">
                <a:tc gridSpan="2">
                  <a:txBody>
                    <a:bodyPr/>
                    <a:lstStyle/>
                    <a:p>
                      <a:pPr>
                        <a:spcAft>
                          <a:spcPts val="0"/>
                        </a:spcAft>
                      </a:pPr>
                      <a:r>
                        <a:rPr lang="en-US" sz="1050" b="1" dirty="0">
                          <a:effectLst/>
                          <a:latin typeface="arial"/>
                        </a:rPr>
                        <a:t>Chelsea </a:t>
                      </a:r>
                      <a:r>
                        <a:rPr lang="en-US" sz="1050" b="1" dirty="0" err="1">
                          <a:effectLst/>
                          <a:latin typeface="arial"/>
                        </a:rPr>
                        <a:t>Gourley</a:t>
                      </a:r>
                      <a:r>
                        <a:rPr lang="en-US" sz="1050" b="1" dirty="0">
                          <a:effectLst/>
                          <a:latin typeface="arial"/>
                        </a:rPr>
                        <a:t> &amp;  Ashley </a:t>
                      </a:r>
                      <a:r>
                        <a:rPr lang="en-US" sz="1050" b="1" dirty="0" err="1">
                          <a:effectLst/>
                          <a:latin typeface="arial"/>
                        </a:rPr>
                        <a:t>Donham</a:t>
                      </a:r>
                      <a:endParaRPr lang="en-US" sz="1050" b="1"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pPr>
                        <a:spcAft>
                          <a:spcPts val="0"/>
                        </a:spcAft>
                      </a:pPr>
                      <a:endParaRPr lang="en-US" sz="900"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900" b="1" dirty="0">
                          <a:effectLst/>
                          <a:latin typeface="arial"/>
                        </a:rPr>
                        <a:t>M. Diener</a:t>
                      </a:r>
                      <a:endParaRPr lang="en-US" sz="900" dirty="0">
                        <a:effectLst/>
                      </a:endParaRPr>
                    </a:p>
                    <a:p>
                      <a:pPr>
                        <a:spcAft>
                          <a:spcPts val="0"/>
                        </a:spcAft>
                      </a:pPr>
                      <a:r>
                        <a:rPr lang="en-US" sz="900" b="1" i="1" dirty="0">
                          <a:effectLst/>
                          <a:latin typeface="arial"/>
                        </a:rPr>
                        <a:t>Human </a:t>
                      </a:r>
                      <a:r>
                        <a:rPr lang="en-US" sz="900" b="1" i="1" dirty="0" err="1" smtClean="0">
                          <a:effectLst/>
                          <a:latin typeface="arial"/>
                        </a:rPr>
                        <a:t>Devlpmnt</a:t>
                      </a:r>
                      <a:r>
                        <a:rPr lang="en-US" sz="900" b="1" i="1" dirty="0" smtClean="0">
                          <a:effectLst/>
                          <a:latin typeface="arial"/>
                        </a:rPr>
                        <a:t> &amp; </a:t>
                      </a:r>
                      <a:r>
                        <a:rPr lang="en-US" sz="900" b="1" i="1" dirty="0">
                          <a:effectLst/>
                          <a:latin typeface="arial"/>
                        </a:rPr>
                        <a:t>Social </a:t>
                      </a:r>
                      <a:r>
                        <a:rPr lang="en-US" sz="900" b="1" i="1" dirty="0" smtClean="0">
                          <a:effectLst/>
                          <a:latin typeface="arial"/>
                        </a:rPr>
                        <a:t>Policy</a:t>
                      </a:r>
                      <a:endParaRPr lang="en-US" sz="900"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900" b="1" dirty="0">
                          <a:effectLst/>
                          <a:latin typeface="arial"/>
                        </a:rPr>
                        <a:t>Child Life’s Role in Managing the Stress of Pediatric Diabetes</a:t>
                      </a:r>
                      <a:endParaRPr lang="en-US" sz="900"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946">
                <a:tc gridSpan="2">
                  <a:txBody>
                    <a:bodyPr/>
                    <a:lstStyle/>
                    <a:p>
                      <a:pPr>
                        <a:spcAft>
                          <a:spcPts val="0"/>
                        </a:spcAft>
                      </a:pPr>
                      <a:r>
                        <a:rPr lang="en-US" sz="1050" b="1" dirty="0">
                          <a:effectLst/>
                          <a:latin typeface="arial"/>
                        </a:rPr>
                        <a:t>Robert Kent de Grey</a:t>
                      </a:r>
                      <a:endParaRPr lang="en-US" sz="1050" b="1"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pPr>
                        <a:spcAft>
                          <a:spcPts val="0"/>
                        </a:spcAft>
                      </a:pPr>
                      <a:endParaRPr lang="en-US" sz="900"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900" b="1" dirty="0">
                          <a:effectLst/>
                          <a:latin typeface="arial"/>
                        </a:rPr>
                        <a:t>B. Uchino</a:t>
                      </a:r>
                      <a:endParaRPr lang="en-US" sz="900" dirty="0">
                        <a:effectLst/>
                      </a:endParaRPr>
                    </a:p>
                    <a:p>
                      <a:pPr>
                        <a:spcAft>
                          <a:spcPts val="0"/>
                        </a:spcAft>
                      </a:pPr>
                      <a:r>
                        <a:rPr lang="en-US" sz="900" b="1" i="1" dirty="0">
                          <a:effectLst/>
                          <a:latin typeface="arial"/>
                        </a:rPr>
                        <a:t>Psychology</a:t>
                      </a:r>
                      <a:endParaRPr lang="en-US" sz="900" dirty="0">
                        <a:effectLst/>
                      </a:endParaRPr>
                    </a:p>
                    <a:p>
                      <a:pPr>
                        <a:spcAft>
                          <a:spcPts val="0"/>
                        </a:spcAft>
                      </a:pPr>
                      <a:r>
                        <a:rPr lang="en-US" sz="900" b="1" dirty="0">
                          <a:effectLst/>
                        </a:rPr>
                        <a:t/>
                      </a:r>
                      <a:br>
                        <a:rPr lang="en-US" sz="900" b="1" dirty="0">
                          <a:effectLst/>
                        </a:rPr>
                      </a:br>
                      <a:endParaRPr lang="en-US" sz="900"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900" b="1" dirty="0">
                          <a:effectLst/>
                          <a:latin typeface="arial"/>
                        </a:rPr>
                        <a:t>Development and Validation of an Online Social Support Measure</a:t>
                      </a:r>
                      <a:endParaRPr lang="en-US" sz="900"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9656">
                <a:tc gridSpan="2">
                  <a:txBody>
                    <a:bodyPr/>
                    <a:lstStyle/>
                    <a:p>
                      <a:pPr>
                        <a:spcAft>
                          <a:spcPts val="0"/>
                        </a:spcAft>
                      </a:pPr>
                      <a:r>
                        <a:rPr lang="en-US" sz="1050" b="1" dirty="0" err="1">
                          <a:effectLst/>
                          <a:latin typeface="arial"/>
                        </a:rPr>
                        <a:t>Djin</a:t>
                      </a:r>
                      <a:r>
                        <a:rPr lang="en-US" sz="1050" b="1" dirty="0">
                          <a:effectLst/>
                          <a:latin typeface="arial"/>
                        </a:rPr>
                        <a:t> Lai</a:t>
                      </a:r>
                      <a:endParaRPr lang="en-US" sz="1050" b="1"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pPr>
                        <a:spcAft>
                          <a:spcPts val="0"/>
                        </a:spcAft>
                      </a:pPr>
                      <a:endParaRPr lang="en-US" sz="900"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900" b="1" dirty="0">
                          <a:effectLst/>
                          <a:latin typeface="arial"/>
                        </a:rPr>
                        <a:t>L.  Ellington</a:t>
                      </a:r>
                      <a:endParaRPr lang="en-US" sz="900" dirty="0">
                        <a:effectLst/>
                      </a:endParaRPr>
                    </a:p>
                    <a:p>
                      <a:pPr>
                        <a:spcAft>
                          <a:spcPts val="0"/>
                        </a:spcAft>
                      </a:pPr>
                      <a:r>
                        <a:rPr lang="en-US" sz="900" b="1" i="1" dirty="0">
                          <a:effectLst/>
                          <a:latin typeface="arial"/>
                        </a:rPr>
                        <a:t>Nursing</a:t>
                      </a:r>
                      <a:endParaRPr lang="en-US" sz="900"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900" b="1" dirty="0">
                          <a:effectLst/>
                          <a:latin typeface="arial"/>
                        </a:rPr>
                        <a:t>A Feasibility Study: Dyadic Coping and Concordance of End of Life Decisions in Home Health Patients and their Family Caregivers</a:t>
                      </a:r>
                      <a:endParaRPr lang="en-US" sz="900" dirty="0">
                        <a:effectLst/>
                      </a:endParaRPr>
                    </a:p>
                    <a:p>
                      <a:pPr>
                        <a:spcAft>
                          <a:spcPts val="0"/>
                        </a:spcAft>
                      </a:pPr>
                      <a:r>
                        <a:rPr lang="en-US" sz="900" b="1" dirty="0">
                          <a:effectLst/>
                        </a:rPr>
                        <a:t/>
                      </a:r>
                      <a:br>
                        <a:rPr lang="en-US" sz="900" b="1" dirty="0">
                          <a:effectLst/>
                        </a:rPr>
                      </a:br>
                      <a:endParaRPr lang="en-US" sz="900"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5420">
                <a:tc gridSpan="2">
                  <a:txBody>
                    <a:bodyPr/>
                    <a:lstStyle/>
                    <a:p>
                      <a:pPr>
                        <a:spcAft>
                          <a:spcPts val="0"/>
                        </a:spcAft>
                      </a:pPr>
                      <a:r>
                        <a:rPr lang="en-US" sz="1050" b="1" dirty="0">
                          <a:effectLst/>
                          <a:latin typeface="arial"/>
                        </a:rPr>
                        <a:t>Brendan </a:t>
                      </a:r>
                      <a:r>
                        <a:rPr lang="en-US" sz="1050" b="1" dirty="0" err="1">
                          <a:effectLst/>
                          <a:latin typeface="arial"/>
                        </a:rPr>
                        <a:t>Ostlund</a:t>
                      </a:r>
                      <a:endParaRPr lang="en-US" sz="1050" b="1"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pPr>
                        <a:spcAft>
                          <a:spcPts val="0"/>
                        </a:spcAft>
                      </a:pPr>
                      <a:endParaRPr lang="en-US" sz="900"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900" b="1" dirty="0">
                          <a:effectLst/>
                          <a:latin typeface="arial"/>
                        </a:rPr>
                        <a:t>L. Conradt &amp; T. </a:t>
                      </a:r>
                      <a:r>
                        <a:rPr lang="en-US" sz="900" b="1" dirty="0" smtClean="0">
                          <a:effectLst/>
                          <a:latin typeface="arial"/>
                        </a:rPr>
                        <a:t>Drew  </a:t>
                      </a:r>
                      <a:r>
                        <a:rPr lang="en-US" sz="900" b="1" i="1" dirty="0" smtClean="0">
                          <a:effectLst/>
                          <a:latin typeface="arial"/>
                        </a:rPr>
                        <a:t>Psychology</a:t>
                      </a:r>
                      <a:r>
                        <a:rPr lang="en-US" sz="900" b="1" dirty="0">
                          <a:effectLst/>
                        </a:rPr>
                        <a:t/>
                      </a:r>
                      <a:br>
                        <a:rPr lang="en-US" sz="900" b="1" dirty="0">
                          <a:effectLst/>
                        </a:rPr>
                      </a:br>
                      <a:endParaRPr lang="en-US" sz="900"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900" b="1" dirty="0">
                          <a:effectLst/>
                          <a:latin typeface="arial"/>
                        </a:rPr>
                        <a:t>Brains in Bloom (</a:t>
                      </a:r>
                      <a:r>
                        <a:rPr lang="en-US" sz="900" b="1" dirty="0" err="1">
                          <a:effectLst/>
                          <a:latin typeface="arial"/>
                        </a:rPr>
                        <a:t>BiB</a:t>
                      </a:r>
                      <a:r>
                        <a:rPr lang="en-US" sz="900" b="1" dirty="0">
                          <a:effectLst/>
                          <a:latin typeface="arial"/>
                        </a:rPr>
                        <a:t>) Study</a:t>
                      </a:r>
                      <a:endParaRPr lang="en-US" sz="900" dirty="0">
                        <a:effectLst/>
                      </a:endParaRPr>
                    </a:p>
                    <a:p>
                      <a:pPr>
                        <a:spcAft>
                          <a:spcPts val="0"/>
                        </a:spcAft>
                      </a:pPr>
                      <a:r>
                        <a:rPr lang="en-US" sz="900" b="1" dirty="0">
                          <a:effectLst/>
                        </a:rPr>
                        <a:t/>
                      </a:r>
                      <a:br>
                        <a:rPr lang="en-US" sz="900" b="1" dirty="0">
                          <a:effectLst/>
                        </a:rPr>
                      </a:br>
                      <a:endParaRPr lang="en-US" sz="900"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9656">
                <a:tc gridSpan="2">
                  <a:txBody>
                    <a:bodyPr/>
                    <a:lstStyle/>
                    <a:p>
                      <a:pPr>
                        <a:spcAft>
                          <a:spcPts val="0"/>
                        </a:spcAft>
                      </a:pPr>
                      <a:r>
                        <a:rPr lang="en-US" sz="1050" b="1" dirty="0">
                          <a:effectLst/>
                          <a:latin typeface="arial"/>
                        </a:rPr>
                        <a:t>Corinna Trujillo Tanner</a:t>
                      </a:r>
                      <a:endParaRPr lang="en-US" sz="1050" b="1"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pPr>
                        <a:spcAft>
                          <a:spcPts val="0"/>
                        </a:spcAft>
                      </a:pPr>
                      <a:endParaRPr lang="en-US" sz="900"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900" b="1" dirty="0">
                          <a:effectLst/>
                          <a:latin typeface="arial"/>
                        </a:rPr>
                        <a:t>M. Caserta</a:t>
                      </a:r>
                      <a:endParaRPr lang="en-US" sz="900" dirty="0">
                        <a:effectLst/>
                      </a:endParaRPr>
                    </a:p>
                    <a:p>
                      <a:pPr>
                        <a:spcAft>
                          <a:spcPts val="0"/>
                        </a:spcAft>
                      </a:pPr>
                      <a:r>
                        <a:rPr lang="en-US" sz="900" b="1" i="1" dirty="0" smtClean="0">
                          <a:effectLst/>
                          <a:latin typeface="arial"/>
                        </a:rPr>
                        <a:t>Nursing</a:t>
                      </a:r>
                      <a:endParaRPr lang="en-US" sz="900"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900" b="1" dirty="0">
                          <a:effectLst/>
                          <a:latin typeface="arial"/>
                        </a:rPr>
                        <a:t>Posttraumatic Growth among Older Adults with Vision Loss Caused by Age Related Macular </a:t>
                      </a:r>
                      <a:r>
                        <a:rPr lang="en-US" sz="900" b="1" dirty="0" smtClean="0">
                          <a:effectLst/>
                          <a:latin typeface="arial"/>
                        </a:rPr>
                        <a:t>Degeneration</a:t>
                      </a:r>
                      <a:endParaRPr lang="en-US" sz="900"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9656">
                <a:tc gridSpan="2">
                  <a:txBody>
                    <a:bodyPr/>
                    <a:lstStyle/>
                    <a:p>
                      <a:pPr>
                        <a:spcAft>
                          <a:spcPts val="0"/>
                        </a:spcAft>
                      </a:pPr>
                      <a:r>
                        <a:rPr lang="en-US" sz="1050" b="1" dirty="0">
                          <a:effectLst/>
                          <a:latin typeface="arial"/>
                        </a:rPr>
                        <a:t>Rumei Yang</a:t>
                      </a:r>
                      <a:endParaRPr lang="en-US" sz="1050" b="1"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pPr>
                        <a:spcAft>
                          <a:spcPts val="0"/>
                        </a:spcAft>
                      </a:pPr>
                      <a:endParaRPr lang="en-US" sz="900"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900" b="1" dirty="0">
                          <a:effectLst/>
                          <a:latin typeface="arial"/>
                        </a:rPr>
                        <a:t>L. Edelman</a:t>
                      </a:r>
                      <a:endParaRPr lang="en-US" sz="900" dirty="0">
                        <a:effectLst/>
                      </a:endParaRPr>
                    </a:p>
                    <a:p>
                      <a:pPr>
                        <a:spcAft>
                          <a:spcPts val="0"/>
                        </a:spcAft>
                      </a:pPr>
                      <a:r>
                        <a:rPr lang="en-US" sz="900" b="1" i="1" dirty="0">
                          <a:effectLst/>
                          <a:latin typeface="arial"/>
                        </a:rPr>
                        <a:t>Nursing</a:t>
                      </a:r>
                      <a:endParaRPr lang="en-US" sz="900"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900" b="1" dirty="0">
                          <a:effectLst/>
                          <a:latin typeface="arial"/>
                        </a:rPr>
                        <a:t>Fear of Falling in Older Adults and Corresponding Fears in Family Caregivers:</a:t>
                      </a:r>
                      <a:endParaRPr lang="en-US" sz="900" dirty="0">
                        <a:effectLst/>
                      </a:endParaRPr>
                    </a:p>
                    <a:p>
                      <a:pPr>
                        <a:spcAft>
                          <a:spcPts val="0"/>
                        </a:spcAft>
                      </a:pPr>
                      <a:r>
                        <a:rPr lang="en-US" sz="900" b="1" dirty="0">
                          <a:effectLst/>
                          <a:latin typeface="arial"/>
                        </a:rPr>
                        <a:t>Dyads Coping with Fall </a:t>
                      </a:r>
                      <a:r>
                        <a:rPr lang="en-US" sz="900" b="1" dirty="0" smtClean="0">
                          <a:effectLst/>
                          <a:latin typeface="arial"/>
                        </a:rPr>
                        <a:t>Risks</a:t>
                      </a:r>
                      <a:endParaRPr lang="en-US" sz="900" dirty="0">
                        <a:effectLst/>
                      </a:endParaRPr>
                    </a:p>
                  </a:txBody>
                  <a:tcPr marL="21059" marR="210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3641728" y="997642"/>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644"/>
            <a:ext cx="853440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61622" y="1447800"/>
            <a:ext cx="4114800" cy="1231106"/>
          </a:xfrm>
          <a:prstGeom prst="rect">
            <a:avLst/>
          </a:prstGeom>
          <a:noFill/>
        </p:spPr>
        <p:txBody>
          <a:bodyPr wrap="square" rtlCol="0">
            <a:spAutoFit/>
          </a:bodyPr>
          <a:lstStyle/>
          <a:p>
            <a:r>
              <a:rPr lang="en-US" sz="2800" b="1" dirty="0" smtClean="0"/>
              <a:t>Student Research Awards</a:t>
            </a:r>
          </a:p>
          <a:p>
            <a:r>
              <a:rPr lang="en-US" sz="2800" dirty="0" smtClean="0"/>
              <a:t>Spring </a:t>
            </a:r>
            <a:r>
              <a:rPr lang="en-US" sz="2800" dirty="0"/>
              <a:t>2016</a:t>
            </a:r>
          </a:p>
          <a:p>
            <a:endParaRPr lang="en-US" dirty="0"/>
          </a:p>
        </p:txBody>
      </p:sp>
      <p:sp>
        <p:nvSpPr>
          <p:cNvPr id="5" name="TextBox 4"/>
          <p:cNvSpPr txBox="1"/>
          <p:nvPr/>
        </p:nvSpPr>
        <p:spPr>
          <a:xfrm>
            <a:off x="561622" y="5322382"/>
            <a:ext cx="2590800" cy="1015663"/>
          </a:xfrm>
          <a:prstGeom prst="rect">
            <a:avLst/>
          </a:prstGeom>
          <a:solidFill>
            <a:schemeClr val="accent6">
              <a:lumMod val="20000"/>
              <a:lumOff val="80000"/>
            </a:schemeClr>
          </a:solidFill>
          <a:ln>
            <a:solidFill>
              <a:schemeClr val="tx1"/>
            </a:solidFill>
          </a:ln>
        </p:spPr>
        <p:txBody>
          <a:bodyPr wrap="square" rtlCol="0">
            <a:spAutoFit/>
          </a:bodyPr>
          <a:lstStyle/>
          <a:p>
            <a:r>
              <a:rPr lang="en-US" sz="2400" b="1" dirty="0" smtClean="0">
                <a:solidFill>
                  <a:schemeClr val="accent6"/>
                </a:solidFill>
              </a:rPr>
              <a:t>Coming soon!  </a:t>
            </a:r>
          </a:p>
          <a:p>
            <a:r>
              <a:rPr lang="en-US" i="1" dirty="0" smtClean="0"/>
              <a:t>Fall/Winter 2016 request for proposals (pilot funds</a:t>
            </a:r>
            <a:r>
              <a:rPr lang="en-US" dirty="0" smtClean="0"/>
              <a:t>)</a:t>
            </a:r>
            <a:endParaRPr lang="en-US" dirty="0"/>
          </a:p>
        </p:txBody>
      </p:sp>
    </p:spTree>
    <p:extLst>
      <p:ext uri="{BB962C8B-B14F-4D97-AF65-F5344CB8AC3E}">
        <p14:creationId xmlns:p14="http://schemas.microsoft.com/office/powerpoint/2010/main" val="354112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utah.edu/faculty/c-fahr/grant-winners-20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152400"/>
            <a:ext cx="4800812" cy="655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553200" y="609608"/>
            <a:ext cx="2362200" cy="830997"/>
          </a:xfrm>
          <a:prstGeom prst="rect">
            <a:avLst/>
          </a:prstGeom>
          <a:noFill/>
        </p:spPr>
        <p:txBody>
          <a:bodyPr wrap="square" rtlCol="0">
            <a:spAutoFit/>
          </a:bodyPr>
          <a:lstStyle/>
          <a:p>
            <a:r>
              <a:rPr lang="en-US" sz="2400" b="1" dirty="0" smtClean="0">
                <a:solidFill>
                  <a:srgbClr val="C00000"/>
                </a:solidFill>
              </a:rPr>
              <a:t>Research Presentation</a:t>
            </a:r>
            <a:endParaRPr lang="en-US" sz="2400" b="1" dirty="0">
              <a:solidFill>
                <a:srgbClr val="C00000"/>
              </a:solidFill>
            </a:endParaRPr>
          </a:p>
        </p:txBody>
      </p:sp>
      <p:sp>
        <p:nvSpPr>
          <p:cNvPr id="2" name="Oval 1"/>
          <p:cNvSpPr/>
          <p:nvPr/>
        </p:nvSpPr>
        <p:spPr>
          <a:xfrm>
            <a:off x="-76200" y="3505200"/>
            <a:ext cx="5562600" cy="76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37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8536" y="844061"/>
            <a:ext cx="7966931" cy="2551224"/>
          </a:xfrm>
        </p:spPr>
        <p:txBody>
          <a:bodyPr>
            <a:noAutofit/>
          </a:bodyPr>
          <a:lstStyle/>
          <a:p>
            <a:r>
              <a:rPr lang="en-US" sz="3600" dirty="0" smtClean="0"/>
              <a:t>Promoting </a:t>
            </a:r>
            <a:r>
              <a:rPr lang="en-US" sz="3600" b="1" dirty="0" smtClean="0"/>
              <a:t>Re</a:t>
            </a:r>
            <a:r>
              <a:rPr lang="en-US" sz="3600" dirty="0" smtClean="0"/>
              <a:t>silience </a:t>
            </a:r>
            <a:r>
              <a:rPr lang="en-US" sz="3600" dirty="0"/>
              <a:t>after </a:t>
            </a:r>
            <a:r>
              <a:rPr lang="en-US" sz="3600" b="1" dirty="0" smtClean="0"/>
              <a:t>St</a:t>
            </a:r>
            <a:r>
              <a:rPr lang="en-US" sz="3600" dirty="0" smtClean="0"/>
              <a:t>roke </a:t>
            </a:r>
            <a:r>
              <a:rPr lang="en-US" sz="3600" dirty="0"/>
              <a:t>in the survivor/caregiver </a:t>
            </a:r>
            <a:r>
              <a:rPr lang="en-US" sz="3600" b="1" dirty="0" smtClean="0"/>
              <a:t>D</a:t>
            </a:r>
            <a:r>
              <a:rPr lang="en-US" sz="3600" dirty="0" smtClean="0"/>
              <a:t>yad </a:t>
            </a:r>
            <a:r>
              <a:rPr lang="en-US" sz="3600" dirty="0"/>
              <a:t>(</a:t>
            </a:r>
            <a:r>
              <a:rPr lang="en-US" sz="3600" dirty="0" err="1"/>
              <a:t>ReStoreD</a:t>
            </a:r>
            <a:r>
              <a:rPr lang="en-US" sz="3600" dirty="0"/>
              <a:t>): </a:t>
            </a:r>
            <a:r>
              <a:rPr lang="en-US" sz="3600" dirty="0" smtClean="0"/>
              <a:t/>
            </a:r>
            <a:br>
              <a:rPr lang="en-US" sz="3600" dirty="0" smtClean="0"/>
            </a:br>
            <a:r>
              <a:rPr lang="en-US" sz="3600" dirty="0" smtClean="0"/>
              <a:t>Developing </a:t>
            </a:r>
            <a:r>
              <a:rPr lang="en-US" sz="3600" dirty="0"/>
              <a:t>an </a:t>
            </a:r>
            <a:r>
              <a:rPr lang="en-US" sz="3600" dirty="0" smtClean="0"/>
              <a:t>intervention</a:t>
            </a:r>
            <a:endParaRPr lang="en-US" sz="3600" dirty="0"/>
          </a:p>
        </p:txBody>
      </p:sp>
      <p:sp>
        <p:nvSpPr>
          <p:cNvPr id="3" name="Subtitle 2"/>
          <p:cNvSpPr>
            <a:spLocks noGrp="1"/>
          </p:cNvSpPr>
          <p:nvPr>
            <p:ph type="subTitle" idx="1"/>
          </p:nvPr>
        </p:nvSpPr>
        <p:spPr>
          <a:xfrm>
            <a:off x="717505" y="3868623"/>
            <a:ext cx="7160407" cy="1721693"/>
          </a:xfrm>
        </p:spPr>
        <p:txBody>
          <a:bodyPr>
            <a:noAutofit/>
          </a:bodyPr>
          <a:lstStyle/>
          <a:p>
            <a:r>
              <a:rPr lang="en-US" dirty="0" smtClean="0"/>
              <a:t>Alexandra Terrill</a:t>
            </a:r>
          </a:p>
          <a:p>
            <a:r>
              <a:rPr lang="en-US" dirty="0" smtClean="0"/>
              <a:t>Beth Cardell</a:t>
            </a:r>
          </a:p>
          <a:p>
            <a:r>
              <a:rPr lang="en-US" dirty="0" smtClean="0"/>
              <a:t>Lorie Richards</a:t>
            </a:r>
          </a:p>
          <a:p>
            <a:r>
              <a:rPr lang="en-US" dirty="0" smtClean="0"/>
              <a:t>Justin </a:t>
            </a:r>
            <a:r>
              <a:rPr lang="en-US" dirty="0" err="1" smtClean="0"/>
              <a:t>MacKenzie</a:t>
            </a:r>
            <a:endParaRPr lang="en-US" dirty="0" smtClean="0"/>
          </a:p>
          <a:p>
            <a:r>
              <a:rPr lang="en-US" dirty="0" smtClean="0"/>
              <a:t>Maija Reblin </a:t>
            </a:r>
          </a:p>
          <a:p>
            <a:endParaRPr lang="en-US" dirty="0" smtClean="0"/>
          </a:p>
        </p:txBody>
      </p:sp>
    </p:spTree>
    <p:extLst>
      <p:ext uri="{BB962C8B-B14F-4D97-AF65-F5344CB8AC3E}">
        <p14:creationId xmlns:p14="http://schemas.microsoft.com/office/powerpoint/2010/main" val="40842698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527542" y="2207855"/>
            <a:ext cx="8162459" cy="4486029"/>
          </a:xfrm>
        </p:spPr>
        <p:txBody>
          <a:bodyPr>
            <a:normAutofit/>
          </a:bodyPr>
          <a:lstStyle/>
          <a:p>
            <a:pPr>
              <a:spcBef>
                <a:spcPts val="672"/>
              </a:spcBef>
              <a:spcAft>
                <a:spcPts val="672"/>
              </a:spcAft>
              <a:defRPr/>
            </a:pPr>
            <a:r>
              <a:rPr lang="en-US" dirty="0"/>
              <a:t>Stroke is the leading cause of physical and cognitive long-term adult disability. Many stroke survivors rely on a spousal caregiver for long-term support. </a:t>
            </a:r>
            <a:endParaRPr lang="en-US" dirty="0" smtClean="0"/>
          </a:p>
          <a:p>
            <a:pPr>
              <a:spcBef>
                <a:spcPts val="672"/>
              </a:spcBef>
              <a:spcAft>
                <a:spcPts val="672"/>
              </a:spcAft>
              <a:defRPr/>
            </a:pPr>
            <a:r>
              <a:rPr lang="en-US" dirty="0">
                <a:solidFill>
                  <a:schemeClr val="tx1"/>
                </a:solidFill>
              </a:rPr>
              <a:t>Depressive symptoms post-stroke occur in 30-50% of survivors and </a:t>
            </a:r>
            <a:r>
              <a:rPr lang="en-US" dirty="0" smtClean="0">
                <a:solidFill>
                  <a:schemeClr val="tx1"/>
                </a:solidFill>
              </a:rPr>
              <a:t>caregivers, </a:t>
            </a:r>
            <a:r>
              <a:rPr lang="en-US" dirty="0">
                <a:solidFill>
                  <a:schemeClr val="tx1"/>
                </a:solidFill>
              </a:rPr>
              <a:t>and have major consequences on function and quality of life.</a:t>
            </a:r>
            <a:endParaRPr lang="en-US" dirty="0"/>
          </a:p>
          <a:p>
            <a:pPr>
              <a:spcBef>
                <a:spcPts val="672"/>
              </a:spcBef>
              <a:spcAft>
                <a:spcPts val="672"/>
              </a:spcAft>
              <a:defRPr/>
            </a:pPr>
            <a:r>
              <a:rPr lang="en-US" dirty="0" smtClean="0"/>
              <a:t>Research </a:t>
            </a:r>
            <a:r>
              <a:rPr lang="en-US" dirty="0"/>
              <a:t>in stroke survivors and caregivers has highlighted the interconnected nature of a couple’s emotional </a:t>
            </a:r>
            <a:r>
              <a:rPr lang="en-US" dirty="0" smtClean="0"/>
              <a:t>health. </a:t>
            </a:r>
            <a:endParaRPr lang="en-US" dirty="0"/>
          </a:p>
          <a:p>
            <a:pPr>
              <a:spcBef>
                <a:spcPts val="672"/>
              </a:spcBef>
              <a:spcAft>
                <a:spcPts val="672"/>
              </a:spcAft>
              <a:defRPr/>
            </a:pPr>
            <a:r>
              <a:rPr lang="en-US" dirty="0">
                <a:solidFill>
                  <a:schemeClr val="tx1"/>
                </a:solidFill>
              </a:rPr>
              <a:t>Stroke survivors and </a:t>
            </a:r>
            <a:r>
              <a:rPr lang="en-US" dirty="0" smtClean="0">
                <a:solidFill>
                  <a:schemeClr val="tx1"/>
                </a:solidFill>
              </a:rPr>
              <a:t>caregivers </a:t>
            </a:r>
            <a:r>
              <a:rPr lang="en-US" dirty="0">
                <a:solidFill>
                  <a:schemeClr val="tx1"/>
                </a:solidFill>
              </a:rPr>
              <a:t>face significant challenges, yet interventions to support couples after stroke are largely lacking. </a:t>
            </a:r>
            <a:endParaRPr lang="en-US" dirty="0" smtClean="0">
              <a:solidFill>
                <a:schemeClr val="tx1"/>
              </a:solidFill>
            </a:endParaRPr>
          </a:p>
          <a:p>
            <a:pPr>
              <a:spcBef>
                <a:spcPts val="672"/>
              </a:spcBef>
              <a:spcAft>
                <a:spcPts val="672"/>
              </a:spcAft>
              <a:defRPr/>
            </a:pPr>
            <a:r>
              <a:rPr lang="en-US" b="1" dirty="0" smtClean="0">
                <a:solidFill>
                  <a:schemeClr val="tx1"/>
                </a:solidFill>
              </a:rPr>
              <a:t>Our study aimed to address this gap.</a:t>
            </a:r>
            <a:endParaRPr lang="en-US" dirty="0" smtClean="0">
              <a:solidFill>
                <a:schemeClr val="tx1"/>
              </a:solidFill>
            </a:endParaRPr>
          </a:p>
        </p:txBody>
      </p:sp>
    </p:spTree>
    <p:extLst>
      <p:ext uri="{BB962C8B-B14F-4D97-AF65-F5344CB8AC3E}">
        <p14:creationId xmlns:p14="http://schemas.microsoft.com/office/powerpoint/2010/main" val="24886262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3" name="Content Placeholder 2"/>
          <p:cNvSpPr>
            <a:spLocks noGrp="1"/>
          </p:cNvSpPr>
          <p:nvPr>
            <p:ph idx="1"/>
          </p:nvPr>
        </p:nvSpPr>
        <p:spPr>
          <a:xfrm>
            <a:off x="595745" y="2489209"/>
            <a:ext cx="4152102" cy="3530599"/>
          </a:xfrm>
        </p:spPr>
        <p:txBody>
          <a:bodyPr>
            <a:normAutofit/>
          </a:bodyPr>
          <a:lstStyle/>
          <a:p>
            <a:r>
              <a:rPr lang="en-US" sz="2000" dirty="0" smtClean="0"/>
              <a:t>The </a:t>
            </a:r>
            <a:r>
              <a:rPr lang="en-US" sz="2000" dirty="0"/>
              <a:t>purpose of this study was to </a:t>
            </a:r>
            <a:r>
              <a:rPr lang="en-US" sz="2000" b="1" dirty="0" smtClean="0"/>
              <a:t>(1)</a:t>
            </a:r>
            <a:r>
              <a:rPr lang="en-US" sz="2000" dirty="0" smtClean="0"/>
              <a:t> develop </a:t>
            </a:r>
            <a:r>
              <a:rPr lang="en-US" sz="2000" dirty="0"/>
              <a:t>and </a:t>
            </a:r>
            <a:r>
              <a:rPr lang="en-US" sz="2000" b="1" dirty="0" smtClean="0"/>
              <a:t>(2)</a:t>
            </a:r>
            <a:r>
              <a:rPr lang="en-US" sz="2000" dirty="0" smtClean="0"/>
              <a:t> test </a:t>
            </a:r>
            <a:r>
              <a:rPr lang="en-US" sz="2000" dirty="0"/>
              <a:t>the feasibility of an 8-week dyadic intervention based on positive psychology </a:t>
            </a:r>
            <a:r>
              <a:rPr lang="en-US" sz="2000" dirty="0" smtClean="0"/>
              <a:t>for </a:t>
            </a:r>
            <a:r>
              <a:rPr lang="en-US" sz="2000" dirty="0"/>
              <a:t>couples coping with post-stroke depression</a:t>
            </a:r>
            <a:r>
              <a:rPr lang="en-US" sz="2000" dirty="0" smtClean="0"/>
              <a:t>.</a:t>
            </a:r>
          </a:p>
          <a:p>
            <a:pPr marL="0" indent="0">
              <a:buNone/>
            </a:pPr>
            <a:endParaRPr lang="en-US" sz="2000" dirty="0"/>
          </a:p>
          <a:p>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4018" y="3051909"/>
            <a:ext cx="3094892" cy="30948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24050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42" y="927107"/>
            <a:ext cx="6870790" cy="709865"/>
          </a:xfrm>
        </p:spPr>
        <p:txBody>
          <a:bodyPr/>
          <a:lstStyle/>
          <a:p>
            <a:r>
              <a:rPr lang="en-US" dirty="0" smtClean="0"/>
              <a:t>Why Positive Psychology Intervention (PPI)?</a:t>
            </a:r>
            <a:endParaRPr lang="en-US" dirty="0"/>
          </a:p>
        </p:txBody>
      </p:sp>
      <p:sp>
        <p:nvSpPr>
          <p:cNvPr id="3" name="Content Placeholder 2"/>
          <p:cNvSpPr>
            <a:spLocks noGrp="1"/>
          </p:cNvSpPr>
          <p:nvPr>
            <p:ph idx="1"/>
          </p:nvPr>
        </p:nvSpPr>
        <p:spPr>
          <a:xfrm>
            <a:off x="328250" y="2360255"/>
            <a:ext cx="8546123" cy="4497753"/>
          </a:xfrm>
        </p:spPr>
        <p:txBody>
          <a:bodyPr>
            <a:noAutofit/>
          </a:bodyPr>
          <a:lstStyle/>
          <a:p>
            <a:r>
              <a:rPr lang="en-US" dirty="0"/>
              <a:t>Sustaining well-being in both partners is important for </a:t>
            </a:r>
            <a:r>
              <a:rPr lang="en-US" dirty="0" smtClean="0"/>
              <a:t>engagement </a:t>
            </a:r>
            <a:r>
              <a:rPr lang="en-US" dirty="0"/>
              <a:t>in rehabilitation and community re-integration. </a:t>
            </a:r>
            <a:endParaRPr lang="en-US" dirty="0" smtClean="0"/>
          </a:p>
          <a:p>
            <a:r>
              <a:rPr lang="en-US" dirty="0" smtClean="0"/>
              <a:t>Resilience plays crucial role</a:t>
            </a:r>
          </a:p>
          <a:p>
            <a:pPr marL="0" indent="0">
              <a:buNone/>
            </a:pPr>
            <a:r>
              <a:rPr lang="en-US" dirty="0" smtClean="0"/>
              <a:t> </a:t>
            </a:r>
          </a:p>
          <a:p>
            <a:r>
              <a:rPr lang="en-US" b="1" dirty="0" smtClean="0"/>
              <a:t>A </a:t>
            </a:r>
            <a:r>
              <a:rPr lang="en-US" b="1" dirty="0"/>
              <a:t>potential way to enhance resilience is through </a:t>
            </a:r>
            <a:r>
              <a:rPr lang="en-US" b="1" dirty="0" smtClean="0"/>
              <a:t>PPIs: </a:t>
            </a:r>
            <a:endParaRPr lang="en-US" dirty="0" smtClean="0"/>
          </a:p>
          <a:p>
            <a:pPr lvl="1"/>
            <a:r>
              <a:rPr lang="en-US" sz="1700" dirty="0" smtClean="0"/>
              <a:t>Promote </a:t>
            </a:r>
            <a:r>
              <a:rPr lang="en-US" sz="1700" dirty="0"/>
              <a:t>psychological strengths and resources to increase </a:t>
            </a:r>
            <a:r>
              <a:rPr lang="en-US" sz="1700" dirty="0" smtClean="0"/>
              <a:t>well-being</a:t>
            </a:r>
          </a:p>
          <a:p>
            <a:pPr lvl="1"/>
            <a:r>
              <a:rPr lang="en-US" sz="1700" dirty="0" smtClean="0"/>
              <a:t>PPIs are brief</a:t>
            </a:r>
            <a:r>
              <a:rPr lang="en-US" sz="1700" dirty="0"/>
              <a:t>, self-administered </a:t>
            </a:r>
            <a:r>
              <a:rPr lang="en-US" sz="1700" dirty="0" smtClean="0"/>
              <a:t>activities with minimal adverse effects</a:t>
            </a:r>
            <a:r>
              <a:rPr lang="en-US" sz="1700" dirty="0"/>
              <a:t>, are less expensive and time consuming than </a:t>
            </a:r>
            <a:r>
              <a:rPr lang="en-US" sz="1700" dirty="0" smtClean="0"/>
              <a:t>psychotherapy</a:t>
            </a:r>
          </a:p>
          <a:p>
            <a:pPr lvl="1"/>
            <a:r>
              <a:rPr lang="en-US" sz="1700" dirty="0" smtClean="0"/>
              <a:t>Though not yet tested in stroke, PPIs </a:t>
            </a:r>
            <a:r>
              <a:rPr lang="en-US" sz="1700" dirty="0"/>
              <a:t>are effective at reducing depression and increasing </a:t>
            </a:r>
            <a:r>
              <a:rPr lang="en-US" sz="1700" dirty="0" smtClean="0"/>
              <a:t>well-being </a:t>
            </a:r>
            <a:r>
              <a:rPr lang="en-US" sz="1700" dirty="0"/>
              <a:t>in various </a:t>
            </a:r>
            <a:r>
              <a:rPr lang="en-US" sz="1700" dirty="0" smtClean="0"/>
              <a:t>populations. </a:t>
            </a:r>
            <a:endParaRPr lang="en-US" sz="1700" dirty="0"/>
          </a:p>
        </p:txBody>
      </p:sp>
    </p:spTree>
    <p:extLst>
      <p:ext uri="{BB962C8B-B14F-4D97-AF65-F5344CB8AC3E}">
        <p14:creationId xmlns:p14="http://schemas.microsoft.com/office/powerpoint/2010/main" val="42446498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Development (Aim1)</a:t>
            </a:r>
            <a:endParaRPr lang="en-US" dirty="0"/>
          </a:p>
        </p:txBody>
      </p:sp>
      <p:sp>
        <p:nvSpPr>
          <p:cNvPr id="3" name="Content Placeholder 2"/>
          <p:cNvSpPr>
            <a:spLocks noGrp="1"/>
          </p:cNvSpPr>
          <p:nvPr>
            <p:ph idx="1"/>
          </p:nvPr>
        </p:nvSpPr>
        <p:spPr>
          <a:xfrm>
            <a:off x="526473" y="2332900"/>
            <a:ext cx="8077200" cy="4255617"/>
          </a:xfrm>
        </p:spPr>
        <p:txBody>
          <a:bodyPr>
            <a:normAutofit/>
          </a:bodyPr>
          <a:lstStyle/>
          <a:p>
            <a:r>
              <a:rPr lang="en-US" dirty="0" smtClean="0"/>
              <a:t>Created PPI activity booklet and tracking calendar based on existing PPI used in individuals with spinal cord injury</a:t>
            </a:r>
          </a:p>
          <a:p>
            <a:r>
              <a:rPr lang="en-US" dirty="0" smtClean="0"/>
              <a:t>Activities selected </a:t>
            </a:r>
            <a:r>
              <a:rPr lang="en-US" dirty="0"/>
              <a:t>based on empirically supported evidence for </a:t>
            </a:r>
            <a:r>
              <a:rPr lang="en-US" dirty="0" smtClean="0"/>
              <a:t>improving </a:t>
            </a:r>
            <a:r>
              <a:rPr lang="en-US" dirty="0"/>
              <a:t>depressive symptoms and/or increasing well-being </a:t>
            </a:r>
            <a:endParaRPr lang="en-US" dirty="0" smtClean="0"/>
          </a:p>
          <a:p>
            <a:r>
              <a:rPr lang="en-US" dirty="0" smtClean="0"/>
              <a:t>Material reviewed by 5 stakeholders. </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123375937"/>
              </p:ext>
            </p:extLst>
          </p:nvPr>
        </p:nvGraphicFramePr>
        <p:xfrm>
          <a:off x="726832" y="4460708"/>
          <a:ext cx="7760678" cy="1715865"/>
        </p:xfrm>
        <a:graphic>
          <a:graphicData uri="http://schemas.openxmlformats.org/drawingml/2006/table">
            <a:tbl>
              <a:tblPr firstRow="1" firstCol="1" bandRow="1">
                <a:tableStyleId>{69012ECD-51FC-41F1-AA8D-1B2483CD663E}</a:tableStyleId>
              </a:tblPr>
              <a:tblGrid>
                <a:gridCol w="3816787"/>
                <a:gridCol w="3943891"/>
              </a:tblGrid>
              <a:tr h="343173">
                <a:tc gridSpan="2">
                  <a:txBody>
                    <a:bodyPr/>
                    <a:lstStyle/>
                    <a:p>
                      <a:pPr marL="0" marR="0">
                        <a:lnSpc>
                          <a:spcPct val="107000"/>
                        </a:lnSpc>
                        <a:spcBef>
                          <a:spcPts val="0"/>
                        </a:spcBef>
                        <a:spcAft>
                          <a:spcPts val="0"/>
                        </a:spcAft>
                      </a:pPr>
                      <a:r>
                        <a:rPr lang="en-US" sz="1800" dirty="0" smtClean="0">
                          <a:effectLst/>
                        </a:rPr>
                        <a:t>PPI Activities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43173">
                <a:tc>
                  <a:txBody>
                    <a:bodyPr/>
                    <a:lstStyle/>
                    <a:p>
                      <a:pPr marL="0" marR="0">
                        <a:lnSpc>
                          <a:spcPct val="107000"/>
                        </a:lnSpc>
                        <a:spcBef>
                          <a:spcPts val="0"/>
                        </a:spcBef>
                        <a:spcAft>
                          <a:spcPts val="0"/>
                        </a:spcAft>
                      </a:pPr>
                      <a:r>
                        <a:rPr lang="en-US" sz="1600" b="0" dirty="0">
                          <a:effectLst/>
                        </a:rPr>
                        <a:t>Expressing gratitude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Savoring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43173">
                <a:tc>
                  <a:txBody>
                    <a:bodyPr/>
                    <a:lstStyle/>
                    <a:p>
                      <a:pPr marL="0" marR="0">
                        <a:lnSpc>
                          <a:spcPct val="107000"/>
                        </a:lnSpc>
                        <a:spcBef>
                          <a:spcPts val="0"/>
                        </a:spcBef>
                        <a:spcAft>
                          <a:spcPts val="0"/>
                        </a:spcAft>
                      </a:pPr>
                      <a:r>
                        <a:rPr lang="en-US" sz="1600" b="0" dirty="0">
                          <a:effectLst/>
                        </a:rPr>
                        <a:t>Practicing acts of kindness</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Working toward goals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43173">
                <a:tc>
                  <a:txBody>
                    <a:bodyPr/>
                    <a:lstStyle/>
                    <a:p>
                      <a:pPr marL="0" marR="0">
                        <a:lnSpc>
                          <a:spcPct val="107000"/>
                        </a:lnSpc>
                        <a:spcBef>
                          <a:spcPts val="0"/>
                        </a:spcBef>
                        <a:spcAft>
                          <a:spcPts val="0"/>
                        </a:spcAft>
                      </a:pPr>
                      <a:r>
                        <a:rPr lang="en-US" sz="1600" b="0" dirty="0">
                          <a:effectLst/>
                        </a:rPr>
                        <a:t>Fostering relationships</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Spirituality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43173">
                <a:tc>
                  <a:txBody>
                    <a:bodyPr/>
                    <a:lstStyle/>
                    <a:p>
                      <a:pPr marL="0" marR="0">
                        <a:lnSpc>
                          <a:spcPct val="107000"/>
                        </a:lnSpc>
                        <a:spcBef>
                          <a:spcPts val="0"/>
                        </a:spcBef>
                        <a:spcAft>
                          <a:spcPts val="0"/>
                        </a:spcAft>
                      </a:pPr>
                      <a:r>
                        <a:rPr lang="en-US" sz="1600" b="0" dirty="0">
                          <a:effectLst/>
                        </a:rPr>
                        <a:t>Focusing on the positive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181896802"/>
              </p:ext>
            </p:extLst>
          </p:nvPr>
        </p:nvGraphicFramePr>
        <p:xfrm>
          <a:off x="526477" y="27901556"/>
          <a:ext cx="4547911" cy="6900672"/>
        </p:xfrm>
        <a:graphic>
          <a:graphicData uri="http://schemas.openxmlformats.org/drawingml/2006/table">
            <a:tbl>
              <a:tblPr firstRow="1" firstCol="1" bandRow="1"/>
              <a:tblGrid>
                <a:gridCol w="4547911"/>
              </a:tblGrid>
              <a:tr h="14978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algn="l">
                        <a:lnSpc>
                          <a:spcPct val="115000"/>
                        </a:lnSpc>
                        <a:spcBef>
                          <a:spcPts val="0"/>
                        </a:spcBef>
                        <a:spcAft>
                          <a:spcPts val="1000"/>
                        </a:spcAft>
                      </a:pP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rgbClr val="C0504D"/>
                    </a:solidFill>
                  </a:tcPr>
                </a:tc>
              </a:tr>
              <a:tr h="999394">
                <a:tc>
                  <a:txBody>
                    <a:bodyPr/>
                    <a:lstStyle>
                      <a:lvl1pPr marL="0" algn="l" defTabSz="457200" rtl="0" eaLnBrk="1" latinLnBrk="0" hangingPunct="1">
                        <a:defRPr sz="1800" b="1" kern="1200">
                          <a:solidFill>
                            <a:schemeClr val="dk1"/>
                          </a:solidFill>
                          <a:latin typeface="Calibri"/>
                        </a:defRPr>
                      </a:lvl1pPr>
                      <a:lvl2pPr marL="457200" algn="l" defTabSz="457200" rtl="0" eaLnBrk="1" latinLnBrk="0" hangingPunct="1">
                        <a:defRPr sz="1800" b="1" kern="1200">
                          <a:solidFill>
                            <a:schemeClr val="dk1"/>
                          </a:solidFill>
                          <a:latin typeface="Calibri"/>
                        </a:defRPr>
                      </a:lvl2pPr>
                      <a:lvl3pPr marL="914400" algn="l" defTabSz="457200" rtl="0" eaLnBrk="1" latinLnBrk="0" hangingPunct="1">
                        <a:defRPr sz="1800" b="1" kern="1200">
                          <a:solidFill>
                            <a:schemeClr val="dk1"/>
                          </a:solidFill>
                          <a:latin typeface="Calibri"/>
                        </a:defRPr>
                      </a:lvl3pPr>
                      <a:lvl4pPr marL="1371600" algn="l" defTabSz="457200" rtl="0" eaLnBrk="1" latinLnBrk="0" hangingPunct="1">
                        <a:defRPr sz="1800" b="1" kern="1200">
                          <a:solidFill>
                            <a:schemeClr val="dk1"/>
                          </a:solidFill>
                          <a:latin typeface="Calibri"/>
                        </a:defRPr>
                      </a:lvl4pPr>
                      <a:lvl5pPr marL="1828800" algn="l" defTabSz="457200" rtl="0" eaLnBrk="1" latinLnBrk="0" hangingPunct="1">
                        <a:defRPr sz="1800" b="1" kern="1200">
                          <a:solidFill>
                            <a:schemeClr val="dk1"/>
                          </a:solidFill>
                          <a:latin typeface="Calibri"/>
                        </a:defRPr>
                      </a:lvl5pPr>
                      <a:lvl6pPr marL="2286000" algn="l" defTabSz="457200" rtl="0" eaLnBrk="1" latinLnBrk="0" hangingPunct="1">
                        <a:defRPr sz="1800" b="1" kern="1200">
                          <a:solidFill>
                            <a:schemeClr val="dk1"/>
                          </a:solidFill>
                          <a:latin typeface="Calibri"/>
                        </a:defRPr>
                      </a:lvl6pPr>
                      <a:lvl7pPr marL="2743200" algn="l" defTabSz="457200" rtl="0" eaLnBrk="1" latinLnBrk="0" hangingPunct="1">
                        <a:defRPr sz="1800" b="1" kern="1200">
                          <a:solidFill>
                            <a:schemeClr val="dk1"/>
                          </a:solidFill>
                          <a:latin typeface="Calibri"/>
                        </a:defRPr>
                      </a:lvl7pPr>
                      <a:lvl8pPr marL="3200400" algn="l" defTabSz="457200" rtl="0" eaLnBrk="1" latinLnBrk="0" hangingPunct="1">
                        <a:defRPr sz="1800" b="1" kern="1200">
                          <a:solidFill>
                            <a:schemeClr val="dk1"/>
                          </a:solidFill>
                          <a:latin typeface="Calibri"/>
                        </a:defRPr>
                      </a:lvl8pPr>
                      <a:lvl9pPr marL="3657600" algn="l" defTabSz="457200" rtl="0" eaLnBrk="1" latinLnBrk="0" hangingPunct="1">
                        <a:defRPr sz="1800" b="1" kern="1200">
                          <a:solidFill>
                            <a:schemeClr val="dk1"/>
                          </a:solidFill>
                          <a:latin typeface="Calibri"/>
                        </a:defRPr>
                      </a:lvl9pPr>
                    </a:lstStyle>
                    <a:p>
                      <a:pPr marL="0" marR="0">
                        <a:lnSpc>
                          <a:spcPct val="115000"/>
                        </a:lnSpc>
                        <a:spcBef>
                          <a:spcPts val="0"/>
                        </a:spcBef>
                        <a:spcAft>
                          <a:spcPts val="1000"/>
                        </a:spcAft>
                      </a:pPr>
                      <a:r>
                        <a:rPr lang="en-US" sz="3600" dirty="0">
                          <a:effectLst/>
                        </a:rPr>
                        <a:t>Expressing </a:t>
                      </a:r>
                      <a:r>
                        <a:rPr lang="en-US" sz="3600" dirty="0" smtClean="0">
                          <a:effectLst/>
                        </a:rPr>
                        <a:t>gratitude: Practicing </a:t>
                      </a:r>
                      <a:r>
                        <a:rPr lang="en-US" sz="3600" dirty="0">
                          <a:effectLst/>
                        </a:rPr>
                        <a:t>acts of </a:t>
                      </a:r>
                      <a:r>
                        <a:rPr lang="en-US" sz="3600" dirty="0" smtClean="0">
                          <a:effectLst/>
                        </a:rPr>
                        <a:t>kindness:</a:t>
                      </a:r>
                      <a:endParaRPr lang="en-US" sz="36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3600" dirty="0">
                          <a:effectLst/>
                        </a:rPr>
                        <a:t>Fostering </a:t>
                      </a:r>
                      <a:r>
                        <a:rPr lang="en-US" sz="3600" dirty="0" smtClean="0">
                          <a:effectLst/>
                        </a:rPr>
                        <a:t>relationships:</a:t>
                      </a:r>
                      <a:r>
                        <a:rPr lang="en-US" sz="3600" b="0" dirty="0" smtClean="0">
                          <a:effectLst/>
                        </a:rPr>
                        <a:t>.</a:t>
                      </a:r>
                      <a:endParaRPr lang="en-US" sz="36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3600" dirty="0">
                          <a:effectLst/>
                        </a:rPr>
                        <a:t>Focusing on the </a:t>
                      </a:r>
                      <a:r>
                        <a:rPr lang="en-US" sz="3600" dirty="0" smtClean="0">
                          <a:effectLst/>
                        </a:rPr>
                        <a:t>positive: Working </a:t>
                      </a:r>
                      <a:r>
                        <a:rPr lang="en-US" sz="3600" dirty="0">
                          <a:effectLst/>
                        </a:rPr>
                        <a:t>toward a </a:t>
                      </a:r>
                      <a:r>
                        <a:rPr lang="en-US" sz="3600" dirty="0" smtClean="0">
                          <a:effectLst/>
                        </a:rPr>
                        <a:t>goal: </a:t>
                      </a:r>
                    </a:p>
                    <a:p>
                      <a:pPr marL="0" marR="0">
                        <a:lnSpc>
                          <a:spcPct val="115000"/>
                        </a:lnSpc>
                        <a:spcBef>
                          <a:spcPts val="0"/>
                        </a:spcBef>
                        <a:spcAft>
                          <a:spcPts val="1000"/>
                        </a:spcAft>
                      </a:pPr>
                      <a:r>
                        <a:rPr lang="en-US" sz="3600" dirty="0" smtClean="0">
                          <a:effectLst/>
                        </a:rPr>
                        <a:t>Spirituality:</a:t>
                      </a:r>
                      <a:endParaRPr lang="en-US" sz="3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blipFill dpi="0" rotWithShape="1">
                      <a:blip r:embed="rId3">
                        <a:alphaModFix amt="55000"/>
                        <a:extLst>
                          <a:ext uri="{28A0092B-C50C-407E-A947-70E740481C1C}">
                            <a14:useLocalDpi xmlns:a14="http://schemas.microsoft.com/office/drawing/2010/main" val="0"/>
                          </a:ext>
                        </a:extLst>
                      </a:blip>
                      <a:srcRect/>
                      <a:stretch>
                        <a:fillRect l="-28000"/>
                      </a:stretch>
                    </a:blipFill>
                  </a:tcPr>
                </a:tc>
              </a:tr>
            </a:tbl>
          </a:graphicData>
        </a:graphic>
      </p:graphicFrame>
    </p:spTree>
    <p:extLst>
      <p:ext uri="{BB962C8B-B14F-4D97-AF65-F5344CB8AC3E}">
        <p14:creationId xmlns:p14="http://schemas.microsoft.com/office/powerpoint/2010/main" val="24152891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Feasibility (aim 2)</a:t>
            </a:r>
            <a:endParaRPr lang="en-US" dirty="0"/>
          </a:p>
        </p:txBody>
      </p:sp>
      <p:sp>
        <p:nvSpPr>
          <p:cNvPr id="3" name="Content Placeholder 2"/>
          <p:cNvSpPr>
            <a:spLocks noGrp="1"/>
          </p:cNvSpPr>
          <p:nvPr>
            <p:ph idx="1"/>
          </p:nvPr>
        </p:nvSpPr>
        <p:spPr>
          <a:xfrm>
            <a:off x="504825" y="2327276"/>
            <a:ext cx="8146806" cy="4120416"/>
          </a:xfrm>
        </p:spPr>
        <p:txBody>
          <a:bodyPr>
            <a:normAutofit/>
          </a:bodyPr>
          <a:lstStyle/>
          <a:p>
            <a:pPr eaLnBrk="0" hangingPunct="0">
              <a:spcBef>
                <a:spcPts val="720"/>
              </a:spcBef>
              <a:spcAft>
                <a:spcPts val="1344"/>
              </a:spcAft>
            </a:pPr>
            <a:r>
              <a:rPr lang="en-US" dirty="0" smtClean="0"/>
              <a:t>Four </a:t>
            </a:r>
            <a:r>
              <a:rPr lang="en-US" dirty="0"/>
              <a:t>dyads </a:t>
            </a:r>
            <a:r>
              <a:rPr lang="en-US" dirty="0" smtClean="0"/>
              <a:t>randomly </a:t>
            </a:r>
            <a:r>
              <a:rPr lang="en-US" dirty="0"/>
              <a:t>assigned to </a:t>
            </a:r>
            <a:r>
              <a:rPr lang="en-US" dirty="0" smtClean="0"/>
              <a:t>PPI </a:t>
            </a:r>
            <a:r>
              <a:rPr lang="en-US" dirty="0"/>
              <a:t>group, </a:t>
            </a:r>
            <a:r>
              <a:rPr lang="en-US" dirty="0" smtClean="0"/>
              <a:t>one to </a:t>
            </a:r>
            <a:r>
              <a:rPr lang="en-US" dirty="0"/>
              <a:t>active control. Participants engaged in an 8-week self-administered intervention, completing two </a:t>
            </a:r>
            <a:r>
              <a:rPr lang="en-US" dirty="0" smtClean="0"/>
              <a:t>PPI </a:t>
            </a:r>
            <a:r>
              <a:rPr lang="en-US" dirty="0"/>
              <a:t>activities alone and two together each week. </a:t>
            </a:r>
            <a:endParaRPr lang="en-US" dirty="0" smtClean="0"/>
          </a:p>
          <a:p>
            <a:pPr lvl="1" eaLnBrk="0" hangingPunct="0">
              <a:spcBef>
                <a:spcPts val="720"/>
              </a:spcBef>
              <a:spcAft>
                <a:spcPts val="1344"/>
              </a:spcAft>
            </a:pPr>
            <a:r>
              <a:rPr lang="en-US" sz="1700" dirty="0" smtClean="0"/>
              <a:t>Provided activity </a:t>
            </a:r>
            <a:r>
              <a:rPr lang="en-US" sz="1700" dirty="0"/>
              <a:t>booklet </a:t>
            </a:r>
            <a:r>
              <a:rPr lang="en-US" sz="1700" dirty="0" smtClean="0"/>
              <a:t>and </a:t>
            </a:r>
            <a:r>
              <a:rPr lang="en-US" sz="1700" dirty="0"/>
              <a:t>tracking calendar to help complete activities at </a:t>
            </a:r>
            <a:r>
              <a:rPr lang="en-US" sz="1700" dirty="0" smtClean="0"/>
              <a:t>home and we made weekly </a:t>
            </a:r>
            <a:r>
              <a:rPr lang="en-US" sz="1700" dirty="0"/>
              <a:t>check-in </a:t>
            </a:r>
            <a:r>
              <a:rPr lang="en-US" sz="1700" dirty="0" smtClean="0"/>
              <a:t>calls. </a:t>
            </a:r>
          </a:p>
          <a:p>
            <a:pPr lvl="1" eaLnBrk="0" hangingPunct="0">
              <a:spcBef>
                <a:spcPts val="720"/>
              </a:spcBef>
              <a:spcAft>
                <a:spcPts val="1344"/>
              </a:spcAft>
            </a:pPr>
            <a:r>
              <a:rPr lang="en-US" sz="1700" dirty="0" smtClean="0"/>
              <a:t>3 In-person assessments: pre-, </a:t>
            </a:r>
            <a:r>
              <a:rPr lang="en-US" sz="1700" dirty="0"/>
              <a:t>post-intervention, and 3-month follow-up</a:t>
            </a:r>
            <a:r>
              <a:rPr lang="en-US" dirty="0" smtClean="0"/>
              <a:t>. Self-report and interactive tasks.</a:t>
            </a:r>
            <a:endParaRPr lang="en-US" dirty="0"/>
          </a:p>
          <a:p>
            <a:pPr eaLnBrk="0" hangingPunct="0">
              <a:spcBef>
                <a:spcPts val="720"/>
              </a:spcBef>
              <a:spcAft>
                <a:spcPts val="1344"/>
              </a:spcAft>
            </a:pPr>
            <a:r>
              <a:rPr lang="en-US" b="1" dirty="0" smtClean="0"/>
              <a:t>Main </a:t>
            </a:r>
            <a:r>
              <a:rPr lang="en-US" b="1" dirty="0"/>
              <a:t>Outcome Measures: </a:t>
            </a:r>
            <a:r>
              <a:rPr lang="en-US" dirty="0"/>
              <a:t>Feasibility of study design, recruitment and study procedures, and acceptability of the intervention (feedback questionnaire/interview).</a:t>
            </a:r>
          </a:p>
          <a:p>
            <a:pPr eaLnBrk="0" hangingPunct="0">
              <a:spcBef>
                <a:spcPts val="720"/>
              </a:spcBef>
              <a:spcAft>
                <a:spcPts val="1344"/>
              </a:spcAft>
            </a:pPr>
            <a:endParaRPr lang="en-US" dirty="0"/>
          </a:p>
          <a:p>
            <a:endParaRPr lang="en-US" dirty="0"/>
          </a:p>
        </p:txBody>
      </p:sp>
    </p:spTree>
    <p:extLst>
      <p:ext uri="{BB962C8B-B14F-4D97-AF65-F5344CB8AC3E}">
        <p14:creationId xmlns:p14="http://schemas.microsoft.com/office/powerpoint/2010/main" val="33318955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553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19300" y="990600"/>
            <a:ext cx="5105400" cy="1143000"/>
          </a:xfrm>
          <a:solidFill>
            <a:schemeClr val="bg1"/>
          </a:solidFill>
          <a:ln>
            <a:solidFill>
              <a:schemeClr val="tx1"/>
            </a:solidFill>
          </a:ln>
        </p:spPr>
        <p:txBody>
          <a:bodyPr>
            <a:normAutofit/>
          </a:bodyPr>
          <a:lstStyle/>
          <a:p>
            <a:r>
              <a:rPr lang="en-US" sz="5400" dirty="0" smtClean="0">
                <a:latin typeface="Berlin Sans FB Demi" panose="020E0802020502020306" pitchFamily="34" charset="0"/>
              </a:rPr>
              <a:t>Kim </a:t>
            </a:r>
            <a:r>
              <a:rPr lang="en-US" sz="5400" dirty="0" err="1" smtClean="0">
                <a:latin typeface="Berlin Sans FB Demi" panose="020E0802020502020306" pitchFamily="34" charset="0"/>
              </a:rPr>
              <a:t>Kaphingst</a:t>
            </a:r>
            <a:endParaRPr lang="en-US" sz="5400" dirty="0">
              <a:latin typeface="Berlin Sans FB Demi" panose="020E0802020502020306" pitchFamily="34" charset="0"/>
            </a:endParaRPr>
          </a:p>
        </p:txBody>
      </p:sp>
      <p:pic>
        <p:nvPicPr>
          <p:cNvPr id="3075"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33604" y="2438407"/>
            <a:ext cx="4957925" cy="3230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137885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Results</a:t>
            </a:r>
            <a:endParaRPr lang="en-US" dirty="0"/>
          </a:p>
        </p:txBody>
      </p:sp>
      <p:sp>
        <p:nvSpPr>
          <p:cNvPr id="5" name="Text Placeholder 4"/>
          <p:cNvSpPr>
            <a:spLocks noGrp="1"/>
          </p:cNvSpPr>
          <p:nvPr>
            <p:ph type="body" idx="1"/>
          </p:nvPr>
        </p:nvSpPr>
        <p:spPr/>
        <p:txBody>
          <a:bodyPr/>
          <a:lstStyle/>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9972" y="1803186"/>
            <a:ext cx="3485477" cy="34854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54154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9553" y="124094"/>
            <a:ext cx="8696722" cy="6665896"/>
            <a:chOff x="-49935" y="-277164"/>
            <a:chExt cx="8269912" cy="6851330"/>
          </a:xfrm>
        </p:grpSpPr>
        <p:sp>
          <p:nvSpPr>
            <p:cNvPr id="17" name="Right Arrow 16"/>
            <p:cNvSpPr/>
            <p:nvPr/>
          </p:nvSpPr>
          <p:spPr>
            <a:xfrm>
              <a:off x="4024377" y="4970696"/>
              <a:ext cx="2424172" cy="171937"/>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3600">
                <a:solidFill>
                  <a:prstClr val="white"/>
                </a:solidFill>
              </a:endParaRPr>
            </a:p>
          </p:txBody>
        </p:sp>
        <p:sp>
          <p:nvSpPr>
            <p:cNvPr id="5" name="Rectangle 4"/>
            <p:cNvSpPr/>
            <p:nvPr/>
          </p:nvSpPr>
          <p:spPr>
            <a:xfrm>
              <a:off x="134470" y="-277164"/>
              <a:ext cx="7677538" cy="10801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endParaRPr lang="en-US" sz="1100" dirty="0">
                <a:solidFill>
                  <a:prstClr val="black"/>
                </a:solidFill>
                <a:latin typeface="Arial" panose="020B0604020202020204" pitchFamily="34" charset="0"/>
                <a:cs typeface="Arial" panose="020B0604020202020204" pitchFamily="34" charset="0"/>
              </a:endParaRPr>
            </a:p>
            <a:p>
              <a:endParaRPr lang="en-US" sz="1100" dirty="0">
                <a:solidFill>
                  <a:prstClr val="black"/>
                </a:solidFill>
                <a:latin typeface="Arial" panose="020B0604020202020204" pitchFamily="34" charset="0"/>
                <a:cs typeface="Arial" panose="020B0604020202020204" pitchFamily="34" charset="0"/>
              </a:endParaRPr>
            </a:p>
            <a:p>
              <a:pPr algn="ctr"/>
              <a:r>
                <a:rPr lang="en-US" sz="1600" dirty="0" smtClean="0">
                  <a:solidFill>
                    <a:prstClr val="black"/>
                  </a:solidFill>
                  <a:latin typeface="Arial" panose="020B0604020202020204" pitchFamily="34" charset="0"/>
                  <a:cs typeface="Arial" panose="020B0604020202020204" pitchFamily="34" charset="0"/>
                </a:rPr>
                <a:t>Participants were recruited through University-affiliated outpatient rehabilitation clinics and participant databases (in-person and mailed letters). </a:t>
              </a:r>
            </a:p>
            <a:p>
              <a:pPr algn="ctr"/>
              <a:r>
                <a:rPr lang="en-US" sz="1600" dirty="0" smtClean="0">
                  <a:solidFill>
                    <a:prstClr val="black"/>
                  </a:solidFill>
                  <a:latin typeface="Arial" panose="020B0604020202020204" pitchFamily="34" charset="0"/>
                  <a:cs typeface="Arial" panose="020B0604020202020204" pitchFamily="34" charset="0"/>
                </a:rPr>
                <a:t>n=89</a:t>
              </a:r>
            </a:p>
            <a:p>
              <a:endParaRPr lang="en-US" sz="1100" dirty="0">
                <a:solidFill>
                  <a:prstClr val="black"/>
                </a:solidFill>
                <a:latin typeface="Arial" panose="020B0604020202020204" pitchFamily="34" charset="0"/>
                <a:cs typeface="Arial" panose="020B0604020202020204" pitchFamily="34" charset="0"/>
              </a:endParaRPr>
            </a:p>
            <a:p>
              <a:endParaRPr lang="en-US" sz="1100"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3107194" y="1114156"/>
              <a:ext cx="1813993" cy="381555"/>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endParaRPr lang="en-US" sz="1100" dirty="0">
                <a:solidFill>
                  <a:prstClr val="black"/>
                </a:solidFill>
                <a:latin typeface="Arial" panose="020B0604020202020204" pitchFamily="34" charset="0"/>
                <a:cs typeface="Arial" panose="020B0604020202020204" pitchFamily="34" charset="0"/>
              </a:endParaRPr>
            </a:p>
            <a:p>
              <a:r>
                <a:rPr lang="en-US" sz="1600" dirty="0" smtClean="0">
                  <a:solidFill>
                    <a:prstClr val="black"/>
                  </a:solidFill>
                  <a:latin typeface="Arial" panose="020B0604020202020204" pitchFamily="34" charset="0"/>
                  <a:cs typeface="Arial" panose="020B0604020202020204" pitchFamily="34" charset="0"/>
                </a:rPr>
                <a:t>Responded n=8</a:t>
              </a:r>
              <a:endParaRPr lang="en-US" sz="1600" dirty="0">
                <a:solidFill>
                  <a:prstClr val="black"/>
                </a:solidFill>
                <a:latin typeface="Arial" panose="020B0604020202020204" pitchFamily="34" charset="0"/>
                <a:cs typeface="Arial" panose="020B0604020202020204" pitchFamily="34" charset="0"/>
              </a:endParaRPr>
            </a:p>
          </p:txBody>
        </p:sp>
        <p:sp>
          <p:nvSpPr>
            <p:cNvPr id="7" name="Rectangle 6"/>
            <p:cNvSpPr/>
            <p:nvPr/>
          </p:nvSpPr>
          <p:spPr>
            <a:xfrm>
              <a:off x="175422" y="1834211"/>
              <a:ext cx="7636586" cy="2353040"/>
            </a:xfrm>
            <a:prstGeom prst="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lang="en-US" sz="1600" dirty="0" smtClean="0">
                  <a:solidFill>
                    <a:prstClr val="black"/>
                  </a:solidFill>
                  <a:latin typeface="Arial" panose="020B0604020202020204" pitchFamily="34" charset="0"/>
                  <a:cs typeface="Arial" panose="020B0604020202020204" pitchFamily="34" charset="0"/>
                </a:rPr>
                <a:t>Eligible n=5 couples </a:t>
              </a:r>
              <a:endParaRPr lang="en-US" sz="1600" dirty="0">
                <a:solidFill>
                  <a:prstClr val="black"/>
                </a:solidFill>
                <a:latin typeface="Arial" panose="020B0604020202020204" pitchFamily="34" charset="0"/>
                <a:cs typeface="Arial" panose="020B0604020202020204" pitchFamily="34" charset="0"/>
              </a:endParaRPr>
            </a:p>
          </p:txBody>
        </p:sp>
        <p:sp>
          <p:nvSpPr>
            <p:cNvPr id="8" name="Rounded Rectangle 7"/>
            <p:cNvSpPr/>
            <p:nvPr/>
          </p:nvSpPr>
          <p:spPr>
            <a:xfrm>
              <a:off x="427300" y="2181148"/>
              <a:ext cx="3482510" cy="1855844"/>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1600" b="1" i="1" dirty="0">
                  <a:solidFill>
                    <a:prstClr val="black"/>
                  </a:solidFill>
                  <a:latin typeface="Arial" panose="020B0604020202020204" pitchFamily="34" charset="0"/>
                  <a:ea typeface="Calibri" panose="020F0502020204030204" pitchFamily="34" charset="0"/>
                  <a:cs typeface="Arial" panose="020B0604020202020204" pitchFamily="34" charset="0"/>
                </a:rPr>
                <a:t>Inclusion criteria:</a:t>
              </a:r>
              <a:r>
                <a:rPr lang="en-US" sz="1600" dirty="0">
                  <a:solidFill>
                    <a:prstClr val="black"/>
                  </a:solidFill>
                  <a:latin typeface="Arial" panose="020B0604020202020204" pitchFamily="34" charset="0"/>
                  <a:ea typeface="Calibri" panose="020F0502020204030204" pitchFamily="34" charset="0"/>
                  <a:cs typeface="Arial" panose="020B0604020202020204" pitchFamily="34" charset="0"/>
                </a:rPr>
                <a:t> Couples consist of one partner who had a stroke </a:t>
              </a:r>
              <a:r>
                <a:rPr lang="en-US" sz="1600" u="sng" dirty="0">
                  <a:solidFill>
                    <a:prstClr val="black"/>
                  </a:solidFill>
                  <a:latin typeface="Arial" panose="020B0604020202020204" pitchFamily="34" charset="0"/>
                  <a:ea typeface="Calibri" panose="020F0502020204030204" pitchFamily="34" charset="0"/>
                  <a:cs typeface="Arial" panose="020B0604020202020204" pitchFamily="34" charset="0"/>
                </a:rPr>
                <a:t>&gt;</a:t>
              </a:r>
              <a:r>
                <a:rPr lang="en-US" sz="1600" dirty="0">
                  <a:solidFill>
                    <a:prstClr val="black"/>
                  </a:solidFill>
                  <a:latin typeface="Arial" panose="020B0604020202020204" pitchFamily="34" charset="0"/>
                  <a:ea typeface="Calibri" panose="020F0502020204030204" pitchFamily="34" charset="0"/>
                  <a:cs typeface="Arial" panose="020B0604020202020204" pitchFamily="34" charset="0"/>
                </a:rPr>
                <a:t>6 months ago and a cohabiting partner who self-identifies as caregiver and is also willing to enroll. One or both partner(s) report depressive symptoms.</a:t>
              </a:r>
              <a:endParaRPr lang="en-US" sz="2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9" name="Rounded Rectangle 8"/>
            <p:cNvSpPr/>
            <p:nvPr/>
          </p:nvSpPr>
          <p:spPr>
            <a:xfrm>
              <a:off x="4118575" y="2174341"/>
              <a:ext cx="3394534" cy="1855845"/>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1600" b="1" i="1" dirty="0">
                  <a:solidFill>
                    <a:prstClr val="black"/>
                  </a:solidFill>
                  <a:latin typeface="Arial" panose="020B0604020202020204" pitchFamily="34" charset="0"/>
                  <a:ea typeface="Calibri" panose="020F0502020204030204" pitchFamily="34" charset="0"/>
                  <a:cs typeface="Arial" panose="020B0604020202020204" pitchFamily="34" charset="0"/>
                </a:rPr>
                <a:t>Exclusion criteria:</a:t>
              </a:r>
              <a:r>
                <a:rPr lang="en-US" sz="1600" dirty="0">
                  <a:solidFill>
                    <a:prstClr val="black"/>
                  </a:solidFill>
                  <a:latin typeface="Arial" panose="020B0604020202020204" pitchFamily="34" charset="0"/>
                  <a:ea typeface="Calibri" panose="020F0502020204030204" pitchFamily="34" charset="0"/>
                  <a:cs typeface="Arial" panose="020B0604020202020204" pitchFamily="34" charset="0"/>
                </a:rPr>
                <a:t>  Significant cognitive (</a:t>
              </a:r>
              <a:r>
                <a:rPr lang="en-US" sz="1600" dirty="0" err="1">
                  <a:solidFill>
                    <a:prstClr val="black"/>
                  </a:solidFill>
                  <a:latin typeface="Arial" panose="020B0604020202020204" pitchFamily="34" charset="0"/>
                  <a:ea typeface="Calibri" panose="020F0502020204030204" pitchFamily="34" charset="0"/>
                  <a:cs typeface="Arial" panose="020B0604020202020204" pitchFamily="34" charset="0"/>
                </a:rPr>
                <a:t>MoCA</a:t>
              </a:r>
              <a:r>
                <a:rPr lang="en-US" sz="1600" dirty="0">
                  <a:solidFill>
                    <a:prstClr val="black"/>
                  </a:solidFill>
                  <a:latin typeface="Arial" panose="020B0604020202020204" pitchFamily="34" charset="0"/>
                  <a:ea typeface="Calibri" panose="020F0502020204030204" pitchFamily="34" charset="0"/>
                  <a:cs typeface="Arial" panose="020B0604020202020204" pitchFamily="34" charset="0"/>
                </a:rPr>
                <a:t> &lt;19), language, and/or perceptual impairment that would interfere with ability to read and understand printed instructions. </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2886851" y="4521988"/>
              <a:ext cx="2083234" cy="430648"/>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endParaRPr lang="en-US" sz="1100" dirty="0">
                <a:solidFill>
                  <a:prstClr val="black"/>
                </a:solidFill>
                <a:latin typeface="Arial" panose="020B0604020202020204" pitchFamily="34" charset="0"/>
                <a:cs typeface="Arial" panose="020B0604020202020204" pitchFamily="34" charset="0"/>
              </a:endParaRPr>
            </a:p>
            <a:p>
              <a:r>
                <a:rPr lang="en-US" sz="1600" dirty="0" smtClean="0">
                  <a:solidFill>
                    <a:prstClr val="black"/>
                  </a:solidFill>
                  <a:latin typeface="Arial" panose="020B0604020202020204" pitchFamily="34" charset="0"/>
                  <a:cs typeface="Arial" panose="020B0604020202020204" pitchFamily="34" charset="0"/>
                </a:rPr>
                <a:t>Enrolled n=5 couples</a:t>
              </a:r>
              <a:endParaRPr lang="en-US" sz="1600" dirty="0">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a:off x="2291961" y="5269628"/>
              <a:ext cx="3444461" cy="130453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smtClean="0">
                  <a:solidFill>
                    <a:prstClr val="black"/>
                  </a:solidFill>
                  <a:latin typeface="Arial" panose="020B0604020202020204" pitchFamily="34" charset="0"/>
                  <a:cs typeface="Arial" panose="020B0604020202020204" pitchFamily="34" charset="0"/>
                </a:rPr>
                <a:t>Completed baseline, 8-week post-intervention, and 3-month follow-up</a:t>
              </a:r>
            </a:p>
            <a:p>
              <a:pPr algn="ctr"/>
              <a:r>
                <a:rPr lang="en-US" sz="1600" dirty="0">
                  <a:solidFill>
                    <a:prstClr val="black"/>
                  </a:solidFill>
                  <a:latin typeface="Arial" panose="020B0604020202020204" pitchFamily="34" charset="0"/>
                  <a:cs typeface="Arial" panose="020B0604020202020204" pitchFamily="34" charset="0"/>
                </a:rPr>
                <a:t>n</a:t>
              </a:r>
              <a:r>
                <a:rPr lang="en-US" sz="1600" dirty="0" smtClean="0">
                  <a:solidFill>
                    <a:prstClr val="black"/>
                  </a:solidFill>
                  <a:latin typeface="Arial" panose="020B0604020202020204" pitchFamily="34" charset="0"/>
                  <a:cs typeface="Arial" panose="020B0604020202020204" pitchFamily="34" charset="0"/>
                </a:rPr>
                <a:t>=4 couples</a:t>
              </a:r>
              <a:endParaRPr lang="en-US" sz="1600" dirty="0">
                <a:solidFill>
                  <a:prstClr val="black"/>
                </a:solidFill>
                <a:latin typeface="Arial" panose="020B0604020202020204" pitchFamily="34" charset="0"/>
                <a:cs typeface="Arial" panose="020B0604020202020204" pitchFamily="34" charset="0"/>
              </a:endParaRPr>
            </a:p>
          </p:txBody>
        </p:sp>
        <p:sp>
          <p:nvSpPr>
            <p:cNvPr id="12" name="Rectangle 11"/>
            <p:cNvSpPr/>
            <p:nvPr/>
          </p:nvSpPr>
          <p:spPr>
            <a:xfrm>
              <a:off x="6488564" y="4646704"/>
              <a:ext cx="1731413" cy="124584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smtClean="0">
                  <a:solidFill>
                    <a:prstClr val="black"/>
                  </a:solidFill>
                  <a:latin typeface="Arial" panose="020B0604020202020204" pitchFamily="34" charset="0"/>
                  <a:cs typeface="Arial" panose="020B0604020202020204" pitchFamily="34" charset="0"/>
                </a:rPr>
                <a:t>Withdrew (health changes in caregiver) n=1</a:t>
              </a:r>
              <a:endParaRPr lang="en-US" sz="1600" dirty="0">
                <a:solidFill>
                  <a:prstClr val="black"/>
                </a:solidFill>
                <a:latin typeface="Arial" panose="020B0604020202020204" pitchFamily="34" charset="0"/>
                <a:cs typeface="Arial" panose="020B0604020202020204" pitchFamily="34" charset="0"/>
              </a:endParaRPr>
            </a:p>
          </p:txBody>
        </p:sp>
        <p:sp>
          <p:nvSpPr>
            <p:cNvPr id="13" name="Down Arrow 12"/>
            <p:cNvSpPr/>
            <p:nvPr/>
          </p:nvSpPr>
          <p:spPr>
            <a:xfrm>
              <a:off x="3909810" y="4997997"/>
              <a:ext cx="208765" cy="271631"/>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3600">
                <a:solidFill>
                  <a:prstClr val="white"/>
                </a:solidFill>
              </a:endParaRPr>
            </a:p>
          </p:txBody>
        </p:sp>
        <p:sp>
          <p:nvSpPr>
            <p:cNvPr id="14" name="Down Arrow 13"/>
            <p:cNvSpPr/>
            <p:nvPr/>
          </p:nvSpPr>
          <p:spPr>
            <a:xfrm>
              <a:off x="3909810" y="4232296"/>
              <a:ext cx="208765" cy="271631"/>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3600">
                <a:solidFill>
                  <a:prstClr val="white"/>
                </a:solidFill>
              </a:endParaRPr>
            </a:p>
          </p:txBody>
        </p:sp>
        <p:sp>
          <p:nvSpPr>
            <p:cNvPr id="15" name="Down Arrow 14"/>
            <p:cNvSpPr/>
            <p:nvPr/>
          </p:nvSpPr>
          <p:spPr>
            <a:xfrm>
              <a:off x="3909810" y="1535280"/>
              <a:ext cx="208765" cy="271631"/>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3600">
                <a:solidFill>
                  <a:prstClr val="white"/>
                </a:solidFill>
              </a:endParaRPr>
            </a:p>
          </p:txBody>
        </p:sp>
        <p:sp>
          <p:nvSpPr>
            <p:cNvPr id="16" name="Down Arrow 15"/>
            <p:cNvSpPr/>
            <p:nvPr/>
          </p:nvSpPr>
          <p:spPr>
            <a:xfrm>
              <a:off x="3909810" y="822740"/>
              <a:ext cx="208765" cy="271631"/>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3600">
                <a:solidFill>
                  <a:prstClr val="white"/>
                </a:solidFill>
              </a:endParaRPr>
            </a:p>
          </p:txBody>
        </p:sp>
        <p:sp>
          <p:nvSpPr>
            <p:cNvPr id="18" name="TextBox 17"/>
            <p:cNvSpPr txBox="1"/>
            <p:nvPr/>
          </p:nvSpPr>
          <p:spPr>
            <a:xfrm>
              <a:off x="-49935" y="4278453"/>
              <a:ext cx="2218490" cy="601042"/>
            </a:xfrm>
            <a:prstGeom prst="rect">
              <a:avLst/>
            </a:prstGeom>
            <a:noFill/>
          </p:spPr>
          <p:txBody>
            <a:bodyPr wrap="square" rtlCol="0">
              <a:spAutoFit/>
            </a:bodyPr>
            <a:lstStyle/>
            <a:p>
              <a:r>
                <a:rPr lang="en-US" sz="1600" dirty="0" smtClean="0">
                  <a:solidFill>
                    <a:prstClr val="black"/>
                  </a:solidFill>
                  <a:latin typeface="Arial" panose="020B0604020202020204" pitchFamily="34" charset="0"/>
                  <a:cs typeface="Arial" panose="020B0604020202020204" pitchFamily="34" charset="0"/>
                </a:rPr>
                <a:t>100% enrollment of eligible participants</a:t>
              </a:r>
              <a:endParaRPr lang="en-US" sz="1600" dirty="0">
                <a:solidFill>
                  <a:prstClr val="black"/>
                </a:solidFill>
                <a:latin typeface="Arial" panose="020B0604020202020204" pitchFamily="34" charset="0"/>
                <a:cs typeface="Arial" panose="020B0604020202020204" pitchFamily="34" charset="0"/>
              </a:endParaRPr>
            </a:p>
          </p:txBody>
        </p:sp>
        <p:sp>
          <p:nvSpPr>
            <p:cNvPr id="19" name="TextBox 18"/>
            <p:cNvSpPr txBox="1"/>
            <p:nvPr/>
          </p:nvSpPr>
          <p:spPr>
            <a:xfrm>
              <a:off x="6021339" y="1188124"/>
              <a:ext cx="1986832" cy="601042"/>
            </a:xfrm>
            <a:prstGeom prst="rect">
              <a:avLst/>
            </a:prstGeom>
            <a:noFill/>
          </p:spPr>
          <p:txBody>
            <a:bodyPr wrap="square" rtlCol="0">
              <a:spAutoFit/>
            </a:bodyPr>
            <a:lstStyle/>
            <a:p>
              <a:r>
                <a:rPr lang="en-US" sz="1600" dirty="0" smtClean="0">
                  <a:solidFill>
                    <a:prstClr val="black"/>
                  </a:solidFill>
                  <a:latin typeface="Arial" panose="020B0604020202020204" pitchFamily="34" charset="0"/>
                  <a:cs typeface="Arial" panose="020B0604020202020204" pitchFamily="34" charset="0"/>
                </a:rPr>
                <a:t>63% of respondents were eligible</a:t>
              </a:r>
              <a:endParaRPr lang="en-US" sz="1600" dirty="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49935" y="929951"/>
              <a:ext cx="2439167" cy="601042"/>
            </a:xfrm>
            <a:prstGeom prst="rect">
              <a:avLst/>
            </a:prstGeom>
            <a:noFill/>
          </p:spPr>
          <p:txBody>
            <a:bodyPr wrap="square" rtlCol="0">
              <a:spAutoFit/>
            </a:bodyPr>
            <a:lstStyle/>
            <a:p>
              <a:r>
                <a:rPr lang="en-US" sz="1600" dirty="0" smtClean="0">
                  <a:solidFill>
                    <a:prstClr val="black"/>
                  </a:solidFill>
                  <a:latin typeface="Arial" panose="020B0604020202020204" pitchFamily="34" charset="0"/>
                  <a:cs typeface="Arial" panose="020B0604020202020204" pitchFamily="34" charset="0"/>
                </a:rPr>
                <a:t>9% response rate to recruitment letters</a:t>
              </a:r>
              <a:endParaRPr lang="en-US" sz="1600"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334164" y="5148578"/>
              <a:ext cx="1450290" cy="347972"/>
            </a:xfrm>
            <a:prstGeom prst="rect">
              <a:avLst/>
            </a:prstGeom>
            <a:noFill/>
          </p:spPr>
          <p:txBody>
            <a:bodyPr wrap="square" rtlCol="0">
              <a:spAutoFit/>
            </a:bodyPr>
            <a:lstStyle/>
            <a:p>
              <a:r>
                <a:rPr lang="en-US" sz="1600" dirty="0" smtClean="0">
                  <a:solidFill>
                    <a:prstClr val="black"/>
                  </a:solidFill>
                  <a:latin typeface="Arial" panose="020B0604020202020204" pitchFamily="34" charset="0"/>
                  <a:cs typeface="Arial" panose="020B0604020202020204" pitchFamily="34" charset="0"/>
                </a:rPr>
                <a:t>80% retention </a:t>
              </a:r>
              <a:endParaRPr lang="en-US" sz="1600"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601917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Participant characteristics</a:t>
            </a:r>
            <a:endParaRPr lang="en-US" dirty="0"/>
          </a:p>
        </p:txBody>
      </p:sp>
      <p:sp>
        <p:nvSpPr>
          <p:cNvPr id="3" name="Content Placeholder 2"/>
          <p:cNvSpPr>
            <a:spLocks noGrp="1"/>
          </p:cNvSpPr>
          <p:nvPr>
            <p:ph idx="1"/>
          </p:nvPr>
        </p:nvSpPr>
        <p:spPr>
          <a:xfrm>
            <a:off x="504825" y="2298702"/>
            <a:ext cx="8077200" cy="3902806"/>
          </a:xfrm>
        </p:spPr>
        <p:txBody>
          <a:bodyPr>
            <a:normAutofit/>
          </a:bodyPr>
          <a:lstStyle/>
          <a:p>
            <a:r>
              <a:rPr lang="en-US" dirty="0" smtClean="0"/>
              <a:t>Five </a:t>
            </a:r>
            <a:r>
              <a:rPr lang="en-US" dirty="0"/>
              <a:t>heterosexual married couples (10 individual participants</a:t>
            </a:r>
            <a:r>
              <a:rPr lang="en-US" dirty="0" smtClean="0"/>
              <a:t>)</a:t>
            </a:r>
          </a:p>
          <a:p>
            <a:r>
              <a:rPr lang="en-US" dirty="0" smtClean="0"/>
              <a:t>Predominantly </a:t>
            </a:r>
            <a:r>
              <a:rPr lang="en-US" dirty="0"/>
              <a:t>White (80%) and well-educated (50% had a 4-year college degree or higher</a:t>
            </a:r>
            <a:r>
              <a:rPr lang="en-US" dirty="0" smtClean="0"/>
              <a:t>)</a:t>
            </a:r>
          </a:p>
          <a:p>
            <a:r>
              <a:rPr lang="en-US" dirty="0" smtClean="0"/>
              <a:t>Mean age = </a:t>
            </a:r>
            <a:r>
              <a:rPr lang="en-US" dirty="0"/>
              <a:t>53.5 </a:t>
            </a:r>
            <a:r>
              <a:rPr lang="en-US" dirty="0" smtClean="0"/>
              <a:t>years (range 36 - 84). </a:t>
            </a:r>
          </a:p>
          <a:p>
            <a:r>
              <a:rPr lang="en-US" dirty="0" smtClean="0"/>
              <a:t>Couples</a:t>
            </a:r>
            <a:r>
              <a:rPr lang="en-US" dirty="0"/>
              <a:t>’ </a:t>
            </a:r>
            <a:r>
              <a:rPr lang="en-US" dirty="0" smtClean="0"/>
              <a:t>relationship duration ranged </a:t>
            </a:r>
            <a:r>
              <a:rPr lang="en-US" dirty="0"/>
              <a:t>from 15 to 65 years (mean = 35 years). </a:t>
            </a:r>
            <a:endParaRPr lang="en-US" dirty="0" smtClean="0"/>
          </a:p>
          <a:p>
            <a:r>
              <a:rPr lang="en-US" dirty="0" smtClean="0"/>
              <a:t>Time </a:t>
            </a:r>
            <a:r>
              <a:rPr lang="en-US" dirty="0"/>
              <a:t>since stroke ranged from </a:t>
            </a:r>
            <a:r>
              <a:rPr lang="en-US" dirty="0" smtClean="0"/>
              <a:t>18 months </a:t>
            </a:r>
            <a:r>
              <a:rPr lang="en-US" dirty="0"/>
              <a:t>to 5 years. </a:t>
            </a:r>
            <a:endParaRPr lang="en-US" dirty="0" smtClean="0"/>
          </a:p>
          <a:p>
            <a:r>
              <a:rPr lang="en-US" dirty="0" smtClean="0"/>
              <a:t>Stroke types/locations varied</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5571" y="4794746"/>
            <a:ext cx="1693983" cy="16939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746416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777" y="927107"/>
            <a:ext cx="7639385" cy="709865"/>
          </a:xfrm>
        </p:spPr>
        <p:txBody>
          <a:bodyPr/>
          <a:lstStyle/>
          <a:p>
            <a:r>
              <a:rPr lang="en-US" dirty="0" smtClean="0"/>
              <a:t>Results: Adherence and Acceptability</a:t>
            </a:r>
            <a:endParaRPr lang="en-US" dirty="0"/>
          </a:p>
        </p:txBody>
      </p:sp>
      <p:sp>
        <p:nvSpPr>
          <p:cNvPr id="3" name="Content Placeholder 2"/>
          <p:cNvSpPr>
            <a:spLocks noGrp="1"/>
          </p:cNvSpPr>
          <p:nvPr>
            <p:ph idx="1"/>
          </p:nvPr>
        </p:nvSpPr>
        <p:spPr>
          <a:xfrm>
            <a:off x="499119" y="2239113"/>
            <a:ext cx="8144698" cy="3530599"/>
          </a:xfrm>
        </p:spPr>
        <p:txBody>
          <a:bodyPr/>
          <a:lstStyle/>
          <a:p>
            <a:r>
              <a:rPr lang="en-US" dirty="0" smtClean="0">
                <a:solidFill>
                  <a:prstClr val="black"/>
                </a:solidFill>
              </a:rPr>
              <a:t>Participants </a:t>
            </a:r>
            <a:r>
              <a:rPr lang="en-US" dirty="0">
                <a:solidFill>
                  <a:prstClr val="black"/>
                </a:solidFill>
              </a:rPr>
              <a:t>engaged in activities for at least 6 out of 8 weeks. </a:t>
            </a:r>
            <a:endParaRPr lang="en-US" dirty="0" smtClean="0">
              <a:solidFill>
                <a:prstClr val="black"/>
              </a:solidFill>
            </a:endParaRPr>
          </a:p>
          <a:p>
            <a:r>
              <a:rPr lang="en-US" dirty="0" smtClean="0">
                <a:solidFill>
                  <a:prstClr val="black"/>
                </a:solidFill>
              </a:rPr>
              <a:t>Preliminary </a:t>
            </a:r>
            <a:r>
              <a:rPr lang="en-US" dirty="0">
                <a:solidFill>
                  <a:prstClr val="black"/>
                </a:solidFill>
              </a:rPr>
              <a:t>questionnaire and interview data reflected participant satisfaction </a:t>
            </a:r>
            <a:r>
              <a:rPr lang="en-US" dirty="0" smtClean="0">
                <a:solidFill>
                  <a:prstClr val="black"/>
                </a:solidFill>
              </a:rPr>
              <a:t>and </a:t>
            </a:r>
            <a:r>
              <a:rPr lang="en-US" dirty="0">
                <a:solidFill>
                  <a:prstClr val="black"/>
                </a:solidFill>
              </a:rPr>
              <a:t>benefit in mood, affect, dyadic coping, and quality of life</a:t>
            </a:r>
            <a:r>
              <a:rPr lang="en-US" sz="2000" dirty="0">
                <a:solidFill>
                  <a:prstClr val="black"/>
                </a:solidFill>
              </a:rPr>
              <a:t>.</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216517132"/>
              </p:ext>
            </p:extLst>
          </p:nvPr>
        </p:nvGraphicFramePr>
        <p:xfrm>
          <a:off x="499119" y="3692778"/>
          <a:ext cx="8144698" cy="2866549"/>
        </p:xfrm>
        <a:graphic>
          <a:graphicData uri="http://schemas.openxmlformats.org/drawingml/2006/table">
            <a:tbl>
              <a:tblPr firstRow="1" firstCol="1" bandRow="1">
                <a:tableStyleId>{46F890A9-2807-4EBB-B81D-B2AA78EC7F39}</a:tableStyleId>
              </a:tblPr>
              <a:tblGrid>
                <a:gridCol w="4799714"/>
                <a:gridCol w="1137138"/>
                <a:gridCol w="1137139"/>
                <a:gridCol w="1070707"/>
              </a:tblGrid>
              <a:tr h="550984">
                <a:tc>
                  <a:txBody>
                    <a:bodyPr/>
                    <a:lstStyle/>
                    <a:p>
                      <a:pPr marL="0" marR="0" algn="l">
                        <a:lnSpc>
                          <a:spcPct val="107000"/>
                        </a:lnSpc>
                        <a:spcBef>
                          <a:spcPts val="0"/>
                        </a:spcBef>
                        <a:spcAft>
                          <a:spcPts val="0"/>
                        </a:spcAft>
                      </a:pPr>
                      <a:r>
                        <a:rPr lang="en-US" sz="1600" dirty="0">
                          <a:effectLst/>
                        </a:rPr>
                        <a:t> </a:t>
                      </a:r>
                      <a:r>
                        <a:rPr lang="en-US" sz="1800" dirty="0" smtClean="0">
                          <a:effectLst/>
                        </a:rPr>
                        <a:t>Feedback</a:t>
                      </a:r>
                      <a:r>
                        <a:rPr lang="en-US" sz="1800" baseline="0" dirty="0" smtClean="0">
                          <a:effectLst/>
                        </a:rPr>
                        <a:t> Survey</a:t>
                      </a:r>
                      <a:endParaRPr lang="en-US" sz="1600" dirty="0">
                        <a:effectLst/>
                      </a:endParaRPr>
                    </a:p>
                    <a:p>
                      <a:pPr marL="0" marR="0" algn="l">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solidFill>
                      <a:schemeClr val="accent1"/>
                    </a:solidFill>
                  </a:tcPr>
                </a:tc>
                <a:tc>
                  <a:txBody>
                    <a:bodyPr/>
                    <a:lstStyle/>
                    <a:p>
                      <a:pPr marL="0" marR="0" algn="l">
                        <a:lnSpc>
                          <a:spcPct val="107000"/>
                        </a:lnSpc>
                        <a:spcBef>
                          <a:spcPts val="0"/>
                        </a:spcBef>
                        <a:spcAft>
                          <a:spcPts val="0"/>
                        </a:spcAft>
                      </a:pPr>
                      <a:r>
                        <a:rPr lang="en-US" sz="1600" dirty="0">
                          <a:effectLst/>
                        </a:rPr>
                        <a:t>Stroke Survivor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solidFill>
                      <a:schemeClr val="accent1"/>
                    </a:solidFill>
                  </a:tcPr>
                </a:tc>
                <a:tc>
                  <a:txBody>
                    <a:bodyPr/>
                    <a:lstStyle/>
                    <a:p>
                      <a:pPr marL="0" marR="0" algn="l">
                        <a:lnSpc>
                          <a:spcPct val="107000"/>
                        </a:lnSpc>
                        <a:spcBef>
                          <a:spcPts val="0"/>
                        </a:spcBef>
                        <a:spcAft>
                          <a:spcPts val="0"/>
                        </a:spcAft>
                      </a:pPr>
                      <a:r>
                        <a:rPr lang="en-US" sz="1600" dirty="0">
                          <a:effectLst/>
                        </a:rPr>
                        <a:t>Partner Caregiver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solidFill>
                      <a:schemeClr val="accent1"/>
                    </a:solidFill>
                  </a:tcPr>
                </a:tc>
                <a:tc>
                  <a:txBody>
                    <a:bodyPr/>
                    <a:lstStyle/>
                    <a:p>
                      <a:pPr marL="0" marR="0" algn="l">
                        <a:lnSpc>
                          <a:spcPct val="107000"/>
                        </a:lnSpc>
                        <a:spcBef>
                          <a:spcPts val="0"/>
                        </a:spcBef>
                        <a:spcAft>
                          <a:spcPts val="0"/>
                        </a:spcAft>
                      </a:pPr>
                      <a:r>
                        <a:rPr lang="en-US" sz="1600" dirty="0">
                          <a:effectLst/>
                        </a:rPr>
                        <a:t>Overall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solidFill>
                      <a:schemeClr val="accent1"/>
                    </a:solidFill>
                  </a:tcPr>
                </a:tc>
              </a:tr>
              <a:tr h="265328">
                <a:tc>
                  <a:txBody>
                    <a:bodyPr/>
                    <a:lstStyle/>
                    <a:p>
                      <a:pPr marL="0" marR="0" algn="l">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lgn="ctr">
                        <a:lnSpc>
                          <a:spcPct val="107000"/>
                        </a:lnSpc>
                        <a:spcBef>
                          <a:spcPts val="0"/>
                        </a:spcBef>
                        <a:spcAft>
                          <a:spcPts val="0"/>
                        </a:spcAft>
                      </a:pPr>
                      <a:r>
                        <a:rPr lang="en-US" sz="1600" b="1" i="1" dirty="0">
                          <a:effectLst/>
                        </a:rPr>
                        <a:t>M (SD)</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lgn="ctr">
                        <a:lnSpc>
                          <a:spcPct val="107000"/>
                        </a:lnSpc>
                        <a:spcBef>
                          <a:spcPts val="0"/>
                        </a:spcBef>
                        <a:spcAft>
                          <a:spcPts val="0"/>
                        </a:spcAft>
                      </a:pPr>
                      <a:r>
                        <a:rPr lang="en-US" sz="1600" b="1" i="1" dirty="0">
                          <a:effectLst/>
                        </a:rPr>
                        <a:t>M (SD)</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lgn="ctr">
                        <a:lnSpc>
                          <a:spcPct val="107000"/>
                        </a:lnSpc>
                        <a:spcBef>
                          <a:spcPts val="0"/>
                        </a:spcBef>
                        <a:spcAft>
                          <a:spcPts val="0"/>
                        </a:spcAft>
                      </a:pPr>
                      <a:r>
                        <a:rPr lang="en-US" sz="1600" b="1" i="1" dirty="0">
                          <a:effectLst/>
                        </a:rPr>
                        <a:t>M (SD)</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r>
              <a:tr h="291882">
                <a:tc>
                  <a:txBody>
                    <a:bodyPr/>
                    <a:lstStyle/>
                    <a:p>
                      <a:pPr marL="0" marR="0" algn="l">
                        <a:lnSpc>
                          <a:spcPct val="100000"/>
                        </a:lnSpc>
                        <a:spcBef>
                          <a:spcPts val="0"/>
                        </a:spcBef>
                        <a:spcAft>
                          <a:spcPts val="600"/>
                        </a:spcAft>
                      </a:pPr>
                      <a:r>
                        <a:rPr lang="en-US" sz="1600" b="0" dirty="0">
                          <a:effectLst/>
                        </a:rPr>
                        <a:t>Overall </a:t>
                      </a:r>
                      <a:r>
                        <a:rPr lang="en-US" sz="1600" b="1" dirty="0" smtClean="0">
                          <a:effectLst/>
                        </a:rPr>
                        <a:t>benefit</a:t>
                      </a:r>
                      <a:r>
                        <a:rPr lang="en-US" sz="1600" b="0" dirty="0" smtClean="0">
                          <a:effectLst/>
                        </a:rPr>
                        <a:t> </a:t>
                      </a:r>
                      <a:r>
                        <a:rPr lang="en-US" sz="1600" b="0" dirty="0">
                          <a:effectLst/>
                        </a:rPr>
                        <a:t>of the intervention </a:t>
                      </a:r>
                      <a:r>
                        <a:rPr lang="en-US" sz="1600" b="0" dirty="0" smtClean="0">
                          <a:effectLst/>
                        </a:rPr>
                        <a:t>(0-4)</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lgn="r">
                        <a:lnSpc>
                          <a:spcPct val="150000"/>
                        </a:lnSpc>
                        <a:spcBef>
                          <a:spcPts val="0"/>
                        </a:spcBef>
                        <a:spcAft>
                          <a:spcPts val="600"/>
                        </a:spcAft>
                      </a:pPr>
                      <a:r>
                        <a:rPr lang="en-US" sz="1600">
                          <a:effectLst/>
                        </a:rPr>
                        <a:t>3.5 (.58)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lgn="r">
                        <a:lnSpc>
                          <a:spcPct val="150000"/>
                        </a:lnSpc>
                        <a:spcBef>
                          <a:spcPts val="0"/>
                        </a:spcBef>
                        <a:spcAft>
                          <a:spcPts val="600"/>
                        </a:spcAft>
                      </a:pPr>
                      <a:r>
                        <a:rPr lang="en-US" sz="1600" dirty="0">
                          <a:effectLst/>
                        </a:rPr>
                        <a:t>3.0 (.82)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lgn="r">
                        <a:lnSpc>
                          <a:spcPct val="150000"/>
                        </a:lnSpc>
                        <a:spcBef>
                          <a:spcPts val="0"/>
                        </a:spcBef>
                        <a:spcAft>
                          <a:spcPts val="600"/>
                        </a:spcAft>
                      </a:pPr>
                      <a:r>
                        <a:rPr lang="en-US" sz="1600" dirty="0">
                          <a:effectLst/>
                        </a:rPr>
                        <a:t>3.25 (.71)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r>
              <a:tr h="291882">
                <a:tc>
                  <a:txBody>
                    <a:bodyPr/>
                    <a:lstStyle/>
                    <a:p>
                      <a:pPr marL="0" marR="0" algn="l">
                        <a:lnSpc>
                          <a:spcPct val="100000"/>
                        </a:lnSpc>
                        <a:spcBef>
                          <a:spcPts val="0"/>
                        </a:spcBef>
                        <a:spcAft>
                          <a:spcPts val="600"/>
                        </a:spcAft>
                      </a:pPr>
                      <a:r>
                        <a:rPr lang="en-US" sz="1600" b="1" dirty="0">
                          <a:effectLst/>
                        </a:rPr>
                        <a:t>Negative effects </a:t>
                      </a:r>
                      <a:r>
                        <a:rPr lang="en-US" sz="1600" b="0" dirty="0">
                          <a:effectLst/>
                        </a:rPr>
                        <a:t>related to the </a:t>
                      </a:r>
                      <a:r>
                        <a:rPr lang="en-US" sz="1600" b="0" dirty="0" smtClean="0">
                          <a:effectLst/>
                        </a:rPr>
                        <a:t>intervention (0-4)</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lgn="r">
                        <a:lnSpc>
                          <a:spcPct val="150000"/>
                        </a:lnSpc>
                        <a:spcBef>
                          <a:spcPts val="0"/>
                        </a:spcBef>
                        <a:spcAft>
                          <a:spcPts val="600"/>
                        </a:spcAft>
                      </a:pPr>
                      <a:r>
                        <a:rPr lang="en-US" sz="1600" dirty="0" smtClean="0">
                          <a:effectLst/>
                        </a:rPr>
                        <a:t>0.75 </a:t>
                      </a:r>
                      <a:r>
                        <a:rPr lang="en-US" sz="1600" dirty="0">
                          <a:effectLst/>
                        </a:rPr>
                        <a:t>(.96)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lgn="r">
                        <a:lnSpc>
                          <a:spcPct val="150000"/>
                        </a:lnSpc>
                        <a:spcBef>
                          <a:spcPts val="0"/>
                        </a:spcBef>
                        <a:spcAft>
                          <a:spcPts val="600"/>
                        </a:spcAft>
                      </a:pPr>
                      <a:r>
                        <a:rPr lang="en-US" sz="1600" dirty="0" smtClean="0">
                          <a:effectLst/>
                        </a:rPr>
                        <a:t>0.50 </a:t>
                      </a:r>
                      <a:r>
                        <a:rPr lang="en-US" sz="1600" dirty="0">
                          <a:effectLst/>
                        </a:rPr>
                        <a:t>(1.0)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lgn="r">
                        <a:lnSpc>
                          <a:spcPct val="150000"/>
                        </a:lnSpc>
                        <a:spcBef>
                          <a:spcPts val="0"/>
                        </a:spcBef>
                        <a:spcAft>
                          <a:spcPts val="600"/>
                        </a:spcAft>
                      </a:pPr>
                      <a:r>
                        <a:rPr lang="en-US" sz="1600" dirty="0" smtClean="0">
                          <a:effectLst/>
                        </a:rPr>
                        <a:t>0.63 </a:t>
                      </a:r>
                      <a:r>
                        <a:rPr lang="en-US" sz="1600" dirty="0">
                          <a:effectLst/>
                        </a:rPr>
                        <a:t>(.92)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r>
              <a:tr h="291882">
                <a:tc>
                  <a:txBody>
                    <a:bodyPr/>
                    <a:lstStyle/>
                    <a:p>
                      <a:pPr marL="0" marR="0" algn="l">
                        <a:lnSpc>
                          <a:spcPct val="100000"/>
                        </a:lnSpc>
                        <a:spcBef>
                          <a:spcPts val="0"/>
                        </a:spcBef>
                        <a:spcAft>
                          <a:spcPts val="600"/>
                        </a:spcAft>
                      </a:pPr>
                      <a:r>
                        <a:rPr lang="en-US" sz="1600" b="1" dirty="0">
                          <a:effectLst/>
                        </a:rPr>
                        <a:t>Positive effects</a:t>
                      </a:r>
                      <a:r>
                        <a:rPr lang="en-US" sz="1600" b="0" dirty="0">
                          <a:effectLst/>
                        </a:rPr>
                        <a:t> related to the </a:t>
                      </a:r>
                      <a:r>
                        <a:rPr lang="en-US" sz="1600" b="0" dirty="0" smtClean="0">
                          <a:effectLst/>
                        </a:rPr>
                        <a:t>intervention (0-4)</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lgn="r">
                        <a:lnSpc>
                          <a:spcPct val="150000"/>
                        </a:lnSpc>
                        <a:spcBef>
                          <a:spcPts val="0"/>
                        </a:spcBef>
                        <a:spcAft>
                          <a:spcPts val="600"/>
                        </a:spcAft>
                      </a:pPr>
                      <a:r>
                        <a:rPr lang="en-US" sz="1600" dirty="0">
                          <a:effectLst/>
                        </a:rPr>
                        <a:t>3.25 (.50)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lgn="r">
                        <a:lnSpc>
                          <a:spcPct val="150000"/>
                        </a:lnSpc>
                        <a:spcBef>
                          <a:spcPts val="0"/>
                        </a:spcBef>
                        <a:spcAft>
                          <a:spcPts val="600"/>
                        </a:spcAft>
                      </a:pPr>
                      <a:r>
                        <a:rPr lang="en-US" sz="1600" dirty="0">
                          <a:effectLst/>
                        </a:rPr>
                        <a:t>3.25 (.50)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lgn="r">
                        <a:lnSpc>
                          <a:spcPct val="150000"/>
                        </a:lnSpc>
                        <a:spcBef>
                          <a:spcPts val="0"/>
                        </a:spcBef>
                        <a:spcAft>
                          <a:spcPts val="600"/>
                        </a:spcAft>
                      </a:pPr>
                      <a:r>
                        <a:rPr lang="en-US" sz="1600" dirty="0">
                          <a:effectLst/>
                        </a:rPr>
                        <a:t>3.25 (.46)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r>
              <a:tr h="291882">
                <a:tc>
                  <a:txBody>
                    <a:bodyPr/>
                    <a:lstStyle/>
                    <a:p>
                      <a:pPr marL="0" marR="0" algn="l">
                        <a:lnSpc>
                          <a:spcPct val="100000"/>
                        </a:lnSpc>
                        <a:spcBef>
                          <a:spcPts val="0"/>
                        </a:spcBef>
                        <a:spcAft>
                          <a:spcPts val="600"/>
                        </a:spcAft>
                      </a:pPr>
                      <a:r>
                        <a:rPr lang="en-US" sz="1600" b="1" dirty="0">
                          <a:effectLst/>
                        </a:rPr>
                        <a:t>Satisfaction</a:t>
                      </a:r>
                      <a:r>
                        <a:rPr lang="en-US" sz="1600" b="0" dirty="0">
                          <a:effectLst/>
                        </a:rPr>
                        <a:t> with the </a:t>
                      </a:r>
                      <a:r>
                        <a:rPr lang="en-US" sz="1600" b="0" dirty="0" smtClean="0">
                          <a:effectLst/>
                        </a:rPr>
                        <a:t>intervention (0-4)</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lgn="r">
                        <a:lnSpc>
                          <a:spcPct val="150000"/>
                        </a:lnSpc>
                        <a:spcBef>
                          <a:spcPts val="0"/>
                        </a:spcBef>
                        <a:spcAft>
                          <a:spcPts val="600"/>
                        </a:spcAft>
                      </a:pPr>
                      <a:r>
                        <a:rPr lang="en-US" sz="1600">
                          <a:effectLst/>
                        </a:rPr>
                        <a:t>3.75 (.50)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lgn="r">
                        <a:lnSpc>
                          <a:spcPct val="150000"/>
                        </a:lnSpc>
                        <a:spcBef>
                          <a:spcPts val="0"/>
                        </a:spcBef>
                        <a:spcAft>
                          <a:spcPts val="600"/>
                        </a:spcAft>
                      </a:pPr>
                      <a:r>
                        <a:rPr lang="en-US" sz="1600" dirty="0">
                          <a:effectLst/>
                        </a:rPr>
                        <a:t>3.25 (.96)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lgn="r">
                        <a:lnSpc>
                          <a:spcPct val="150000"/>
                        </a:lnSpc>
                        <a:spcBef>
                          <a:spcPts val="0"/>
                        </a:spcBef>
                        <a:spcAft>
                          <a:spcPts val="600"/>
                        </a:spcAft>
                      </a:pPr>
                      <a:r>
                        <a:rPr lang="en-US" sz="1600" dirty="0" smtClean="0">
                          <a:effectLst/>
                        </a:rPr>
                        <a:t>3.50 </a:t>
                      </a:r>
                      <a:r>
                        <a:rPr lang="en-US" sz="1600" dirty="0">
                          <a:effectLst/>
                        </a:rPr>
                        <a:t>(.76)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r>
              <a:tr h="583762">
                <a:tc>
                  <a:txBody>
                    <a:bodyPr/>
                    <a:lstStyle/>
                    <a:p>
                      <a:pPr marL="0" marR="0" algn="l">
                        <a:lnSpc>
                          <a:spcPct val="100000"/>
                        </a:lnSpc>
                        <a:spcBef>
                          <a:spcPts val="0"/>
                        </a:spcBef>
                        <a:spcAft>
                          <a:spcPts val="600"/>
                        </a:spcAft>
                      </a:pPr>
                      <a:r>
                        <a:rPr lang="en-US" sz="1600" b="0" dirty="0">
                          <a:effectLst/>
                        </a:rPr>
                        <a:t>Difficulty in completing required number of weekly </a:t>
                      </a:r>
                      <a:r>
                        <a:rPr lang="en-US" sz="1600" b="0" dirty="0" smtClean="0">
                          <a:effectLst/>
                        </a:rPr>
                        <a:t>activities (0-4)</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lgn="r">
                        <a:lnSpc>
                          <a:spcPct val="150000"/>
                        </a:lnSpc>
                        <a:spcBef>
                          <a:spcPts val="0"/>
                        </a:spcBef>
                        <a:spcAft>
                          <a:spcPts val="600"/>
                        </a:spcAft>
                      </a:pPr>
                      <a:r>
                        <a:rPr lang="en-US" sz="1600">
                          <a:effectLst/>
                        </a:rPr>
                        <a:t>1.00 (1.16)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lgn="r">
                        <a:lnSpc>
                          <a:spcPct val="150000"/>
                        </a:lnSpc>
                        <a:spcBef>
                          <a:spcPts val="0"/>
                        </a:spcBef>
                        <a:spcAft>
                          <a:spcPts val="600"/>
                        </a:spcAft>
                      </a:pPr>
                      <a:r>
                        <a:rPr lang="en-US" sz="1600" dirty="0">
                          <a:effectLst/>
                        </a:rPr>
                        <a:t>1.75 (1.50)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c>
                  <a:txBody>
                    <a:bodyPr/>
                    <a:lstStyle/>
                    <a:p>
                      <a:pPr marL="0" marR="0" algn="r">
                        <a:lnSpc>
                          <a:spcPct val="150000"/>
                        </a:lnSpc>
                        <a:spcBef>
                          <a:spcPts val="0"/>
                        </a:spcBef>
                        <a:spcAft>
                          <a:spcPts val="600"/>
                        </a:spcAft>
                      </a:pPr>
                      <a:r>
                        <a:rPr lang="en-US" sz="1600" dirty="0">
                          <a:effectLst/>
                        </a:rPr>
                        <a:t>1.38 (1.30)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tc>
              </a:tr>
            </a:tbl>
          </a:graphicData>
        </a:graphic>
      </p:graphicFrame>
    </p:spTree>
    <p:extLst>
      <p:ext uri="{BB962C8B-B14F-4D97-AF65-F5344CB8AC3E}">
        <p14:creationId xmlns:p14="http://schemas.microsoft.com/office/powerpoint/2010/main" val="37623083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 (stroke survivor) </a:t>
            </a:r>
            <a:endParaRPr lang="en-US" dirty="0"/>
          </a:p>
        </p:txBody>
      </p:sp>
      <p:sp>
        <p:nvSpPr>
          <p:cNvPr id="3" name="Content Placeholder 2"/>
          <p:cNvSpPr>
            <a:spLocks noGrp="1"/>
          </p:cNvSpPr>
          <p:nvPr>
            <p:ph idx="1"/>
          </p:nvPr>
        </p:nvSpPr>
        <p:spPr>
          <a:xfrm>
            <a:off x="562708" y="2262560"/>
            <a:ext cx="8104554" cy="3530599"/>
          </a:xfrm>
        </p:spPr>
        <p:txBody>
          <a:bodyPr/>
          <a:lstStyle/>
          <a:p>
            <a:pPr marL="0" indent="0">
              <a:spcBef>
                <a:spcPts val="0"/>
              </a:spcBef>
              <a:buNone/>
            </a:pPr>
            <a:r>
              <a:rPr lang="en-US" dirty="0" smtClean="0"/>
              <a:t>“It’s </a:t>
            </a:r>
            <a:r>
              <a:rPr lang="en-US" dirty="0"/>
              <a:t>hard to look at what’s eating at you, and then to try to change that, because it’s easier just to sit and do nothing than to show gratitude, to help people out, to savor things, to do all those things on that list</a:t>
            </a:r>
            <a:r>
              <a:rPr lang="en-US" dirty="0" smtClean="0"/>
              <a:t>.” </a:t>
            </a:r>
            <a:endParaRPr lang="en-US" dirty="0"/>
          </a:p>
          <a:p>
            <a:pPr marL="0">
              <a:spcBef>
                <a:spcPts val="0"/>
              </a:spcBef>
            </a:pPr>
            <a:endParaRPr lang="en-US" dirty="0"/>
          </a:p>
          <a:p>
            <a:pPr marL="0" indent="0">
              <a:spcBef>
                <a:spcPts val="0"/>
              </a:spcBef>
              <a:buNone/>
            </a:pPr>
            <a:r>
              <a:rPr lang="en-US" dirty="0" smtClean="0"/>
              <a:t>“... </a:t>
            </a:r>
            <a:r>
              <a:rPr lang="en-US" dirty="0"/>
              <a:t>I was surprised that I’m very grateful to be alive... showing gratitude for others, for my wife, for my child, for my family, you can get stuck in this hole where everything is about you, and I was, </a:t>
            </a:r>
            <a:r>
              <a:rPr lang="en-US" i="1" dirty="0"/>
              <a:t>am</a:t>
            </a:r>
            <a:r>
              <a:rPr lang="en-US" dirty="0"/>
              <a:t> sick of that hole. So, doing the activities, it helped me </a:t>
            </a:r>
            <a:r>
              <a:rPr lang="en-US" dirty="0" smtClean="0"/>
              <a:t>tremendously.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0932">
            <a:off x="6708060" y="4923915"/>
            <a:ext cx="1458394" cy="1093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4182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 (caregiver)</a:t>
            </a:r>
            <a:endParaRPr lang="en-US" dirty="0"/>
          </a:p>
        </p:txBody>
      </p:sp>
      <p:sp>
        <p:nvSpPr>
          <p:cNvPr id="3" name="Content Placeholder 2"/>
          <p:cNvSpPr>
            <a:spLocks noGrp="1"/>
          </p:cNvSpPr>
          <p:nvPr>
            <p:ph idx="1"/>
          </p:nvPr>
        </p:nvSpPr>
        <p:spPr>
          <a:xfrm>
            <a:off x="550985" y="2411047"/>
            <a:ext cx="8085015" cy="3530599"/>
          </a:xfrm>
        </p:spPr>
        <p:txBody>
          <a:bodyPr>
            <a:normAutofit/>
          </a:bodyPr>
          <a:lstStyle/>
          <a:p>
            <a:pPr marL="0" indent="0">
              <a:spcBef>
                <a:spcPts val="0"/>
              </a:spcBef>
              <a:buNone/>
            </a:pPr>
            <a:r>
              <a:rPr lang="en-US" dirty="0" smtClean="0"/>
              <a:t>(</a:t>
            </a:r>
            <a:r>
              <a:rPr lang="en-US" i="1" dirty="0" smtClean="0"/>
              <a:t>about survivor</a:t>
            </a:r>
            <a:r>
              <a:rPr lang="en-US" dirty="0" smtClean="0"/>
              <a:t>)“I </a:t>
            </a:r>
            <a:r>
              <a:rPr lang="en-US" dirty="0"/>
              <a:t>know that it’s helped him with the </a:t>
            </a:r>
            <a:r>
              <a:rPr lang="en-US" dirty="0" smtClean="0"/>
              <a:t>stroke </a:t>
            </a:r>
            <a:r>
              <a:rPr lang="en-US" dirty="0"/>
              <a:t>and the way that his brain works. I know that it’s helped him a lot to just have that time to focus, to stay positive... It just kind of re-boosts his energy</a:t>
            </a:r>
            <a:r>
              <a:rPr lang="en-US" dirty="0" smtClean="0"/>
              <a:t>.” </a:t>
            </a:r>
            <a:endParaRPr lang="en-US" dirty="0"/>
          </a:p>
          <a:p>
            <a:pPr marL="0">
              <a:spcBef>
                <a:spcPts val="0"/>
              </a:spcBef>
            </a:pPr>
            <a:endParaRPr lang="en-US" dirty="0"/>
          </a:p>
          <a:p>
            <a:pPr marL="0" indent="0">
              <a:spcBef>
                <a:spcPts val="0"/>
              </a:spcBef>
              <a:buNone/>
            </a:pPr>
            <a:r>
              <a:rPr lang="en-US" dirty="0" smtClean="0"/>
              <a:t>(</a:t>
            </a:r>
            <a:r>
              <a:rPr lang="en-US" i="1" dirty="0" smtClean="0"/>
              <a:t>about self</a:t>
            </a:r>
            <a:r>
              <a:rPr lang="en-US" dirty="0" smtClean="0"/>
              <a:t>)”...</a:t>
            </a:r>
            <a:r>
              <a:rPr lang="en-US" dirty="0"/>
              <a:t>that sets the tone for house life, family life, school life, so, with me being more centered and calm, and happy, because I’ve felt good and at peace, then I’ve been able to not get stressed and not get angry. Not saying that I never did over the last 8 weeks, but not as much. And it was easier to just overlook certain things that would normally kind of bother me... I’m like, eh, not that big of a deal, I’ve already mentally prepared for that</a:t>
            </a:r>
            <a:r>
              <a:rPr lang="en-US" dirty="0" smtClean="0"/>
              <a:t>.”</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4645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550985" y="2618163"/>
            <a:ext cx="7995138" cy="3530599"/>
          </a:xfrm>
        </p:spPr>
        <p:txBody>
          <a:bodyPr/>
          <a:lstStyle/>
          <a:p>
            <a:r>
              <a:rPr lang="en-US" dirty="0"/>
              <a:t>The PP intervention is feasible for implementation with couples coping </a:t>
            </a:r>
            <a:r>
              <a:rPr lang="en-US" dirty="0" smtClean="0"/>
              <a:t>with stroke sequelae. </a:t>
            </a:r>
          </a:p>
          <a:p>
            <a:r>
              <a:rPr lang="en-US" dirty="0" smtClean="0"/>
              <a:t>This </a:t>
            </a:r>
            <a:r>
              <a:rPr lang="en-US" dirty="0"/>
              <a:t>represents a first step in a novel dyadic approach in this population. </a:t>
            </a:r>
            <a:endParaRPr lang="en-US" dirty="0" smtClean="0"/>
          </a:p>
          <a:p>
            <a:r>
              <a:rPr lang="en-US" dirty="0" smtClean="0"/>
              <a:t>Response </a:t>
            </a:r>
            <a:r>
              <a:rPr lang="en-US" dirty="0"/>
              <a:t>rate, loss of enrollment due to eligibility, attrition, and feedback will be used to inform the planned larger pilot trial.</a:t>
            </a:r>
          </a:p>
          <a:p>
            <a:endParaRPr lang="en-US" dirty="0"/>
          </a:p>
        </p:txBody>
      </p:sp>
    </p:spTree>
    <p:extLst>
      <p:ext uri="{BB962C8B-B14F-4D97-AF65-F5344CB8AC3E}">
        <p14:creationId xmlns:p14="http://schemas.microsoft.com/office/powerpoint/2010/main" val="32940417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what’s next</a:t>
            </a:r>
            <a:endParaRPr lang="en-US" dirty="0"/>
          </a:p>
        </p:txBody>
      </p:sp>
      <p:sp>
        <p:nvSpPr>
          <p:cNvPr id="3" name="Content Placeholder 2"/>
          <p:cNvSpPr>
            <a:spLocks noGrp="1"/>
          </p:cNvSpPr>
          <p:nvPr>
            <p:ph idx="1"/>
          </p:nvPr>
        </p:nvSpPr>
        <p:spPr>
          <a:xfrm>
            <a:off x="550986" y="2489209"/>
            <a:ext cx="8053752" cy="3530599"/>
          </a:xfrm>
        </p:spPr>
        <p:txBody>
          <a:bodyPr/>
          <a:lstStyle/>
          <a:p>
            <a:r>
              <a:rPr lang="en-US" dirty="0" smtClean="0"/>
              <a:t>Larger randomized wait-list controlled pilot trial with 25 couples</a:t>
            </a:r>
          </a:p>
          <a:p>
            <a:pPr lvl="1"/>
            <a:r>
              <a:rPr lang="en-US" sz="1700" dirty="0" smtClean="0"/>
              <a:t>R03 application currently under review</a:t>
            </a:r>
          </a:p>
          <a:p>
            <a:pPr lvl="1"/>
            <a:r>
              <a:rPr lang="en-US" sz="1700" dirty="0" smtClean="0"/>
              <a:t>Effectiveness for improving mood and well-being</a:t>
            </a:r>
          </a:p>
          <a:p>
            <a:pPr lvl="1"/>
            <a:r>
              <a:rPr lang="en-US" sz="1700" dirty="0" smtClean="0"/>
              <a:t>Explore potential mechanisms</a:t>
            </a:r>
          </a:p>
          <a:p>
            <a:r>
              <a:rPr lang="en-US" dirty="0" smtClean="0"/>
              <a:t>Telehealth </a:t>
            </a:r>
          </a:p>
          <a:p>
            <a:r>
              <a:rPr lang="en-US" dirty="0" smtClean="0"/>
              <a:t>Apply to different rehab populations</a:t>
            </a:r>
          </a:p>
          <a:p>
            <a:pPr lvl="1"/>
            <a:r>
              <a:rPr lang="en-US" sz="1700" dirty="0" smtClean="0"/>
              <a:t>Proposal currently under review </a:t>
            </a:r>
          </a:p>
          <a:p>
            <a:pPr lvl="1"/>
            <a:endParaRPr lang="en-US" dirty="0"/>
          </a:p>
        </p:txBody>
      </p:sp>
      <p:sp>
        <p:nvSpPr>
          <p:cNvPr id="4" name="TextBox 3"/>
          <p:cNvSpPr txBox="1"/>
          <p:nvPr/>
        </p:nvSpPr>
        <p:spPr>
          <a:xfrm>
            <a:off x="4039073" y="6211677"/>
            <a:ext cx="4962525" cy="646331"/>
          </a:xfrm>
          <a:prstGeom prst="rect">
            <a:avLst/>
          </a:prstGeom>
          <a:noFill/>
        </p:spPr>
        <p:txBody>
          <a:bodyPr wrap="square" rtlCol="0">
            <a:spAutoFit/>
          </a:bodyPr>
          <a:lstStyle/>
          <a:p>
            <a:r>
              <a:rPr lang="en-US" dirty="0" smtClean="0">
                <a:solidFill>
                  <a:prstClr val="black"/>
                </a:solidFill>
              </a:rPr>
              <a:t>*Contact </a:t>
            </a:r>
            <a:r>
              <a:rPr lang="en-US" dirty="0">
                <a:solidFill>
                  <a:prstClr val="black"/>
                </a:solidFill>
              </a:rPr>
              <a:t>email: alex.terrill@hsc.utah.edu</a:t>
            </a:r>
          </a:p>
          <a:p>
            <a:endParaRPr lang="en-US" dirty="0">
              <a:solidFill>
                <a:prstClr val="black"/>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6768">
            <a:off x="6658712" y="3972123"/>
            <a:ext cx="1783915" cy="178391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854281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39261"/>
            <a:ext cx="9144000" cy="1852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idx="4294967295"/>
          </p:nvPr>
        </p:nvSpPr>
        <p:spPr>
          <a:xfrm>
            <a:off x="252414" y="951753"/>
            <a:ext cx="6421438" cy="1692275"/>
          </a:xfrm>
        </p:spPr>
        <p:txBody>
          <a:bodyPr/>
          <a:lstStyle/>
          <a:p>
            <a:r>
              <a:rPr lang="en-US" sz="3600" dirty="0" smtClean="0"/>
              <a:t>Thank you:     </a:t>
            </a:r>
            <a:r>
              <a:rPr lang="en-US" sz="3600" b="1" dirty="0" smtClean="0"/>
              <a:t>C-FAHR</a:t>
            </a:r>
            <a:endParaRPr lang="en-US" sz="3600" b="1" dirty="0"/>
          </a:p>
        </p:txBody>
      </p:sp>
      <p:graphicFrame>
        <p:nvGraphicFramePr>
          <p:cNvPr id="4" name="Object 5"/>
          <p:cNvGraphicFramePr>
            <a:graphicFrameLocks noChangeAspect="1"/>
          </p:cNvGraphicFramePr>
          <p:nvPr>
            <p:extLst>
              <p:ext uri="{D42A27DB-BD31-4B8C-83A1-F6EECF244321}">
                <p14:modId xmlns:p14="http://schemas.microsoft.com/office/powerpoint/2010/main" val="2803176275"/>
              </p:ext>
            </p:extLst>
          </p:nvPr>
        </p:nvGraphicFramePr>
        <p:xfrm>
          <a:off x="252413" y="2217738"/>
          <a:ext cx="8891587" cy="1636712"/>
        </p:xfrm>
        <a:graphic>
          <a:graphicData uri="http://schemas.openxmlformats.org/presentationml/2006/ole">
            <mc:AlternateContent xmlns:mc="http://schemas.openxmlformats.org/markup-compatibility/2006">
              <mc:Choice xmlns:v="urn:schemas-microsoft-com:vml" Requires="v">
                <p:oleObj spid="_x0000_s2061" name="Bitmap Image" r:id="rId4" imgW="23809524" imgH="5296639" progId="Paint.Picture">
                  <p:embed/>
                </p:oleObj>
              </mc:Choice>
              <mc:Fallback>
                <p:oleObj name="Bitmap Image" r:id="rId4" imgW="23809524" imgH="5296639" progId="Paint.Picture">
                  <p:embed/>
                  <p:pic>
                    <p:nvPicPr>
                      <p:cNvPr id="0" name=""/>
                      <p:cNvPicPr>
                        <a:picLocks noChangeAspect="1" noChangeArrowheads="1"/>
                      </p:cNvPicPr>
                      <p:nvPr/>
                    </p:nvPicPr>
                    <p:blipFill>
                      <a:blip r:embed="rId5">
                        <a:lum bright="6000"/>
                        <a:extLst>
                          <a:ext uri="{28A0092B-C50C-407E-A947-70E740481C1C}">
                            <a14:useLocalDpi xmlns:a14="http://schemas.microsoft.com/office/drawing/2010/main" val="0"/>
                          </a:ext>
                        </a:extLst>
                      </a:blip>
                      <a:srcRect t="22223" b="5983"/>
                      <a:stretch>
                        <a:fillRect/>
                      </a:stretch>
                    </p:blipFill>
                    <p:spPr bwMode="auto">
                      <a:xfrm>
                        <a:off x="252413" y="2217738"/>
                        <a:ext cx="8891587" cy="1636712"/>
                      </a:xfrm>
                      <a:prstGeom prst="rect">
                        <a:avLst/>
                      </a:prstGeom>
                      <a:noFill/>
                      <a:ln>
                        <a:noFill/>
                      </a:ln>
                      <a:effectLst/>
                    </p:spPr>
                  </p:pic>
                </p:oleObj>
              </mc:Fallback>
            </mc:AlternateContent>
          </a:graphicData>
        </a:graphic>
      </p:graphicFrame>
      <p:sp>
        <p:nvSpPr>
          <p:cNvPr id="3" name="Content Placeholder 2"/>
          <p:cNvSpPr>
            <a:spLocks noGrp="1"/>
          </p:cNvSpPr>
          <p:nvPr>
            <p:ph type="body" sz="half" idx="4294967295"/>
          </p:nvPr>
        </p:nvSpPr>
        <p:spPr>
          <a:xfrm>
            <a:off x="481808" y="3854450"/>
            <a:ext cx="4004469" cy="2827704"/>
          </a:xfrm>
        </p:spPr>
        <p:txBody>
          <a:bodyPr>
            <a:normAutofit fontScale="92500" lnSpcReduction="10000"/>
          </a:bodyPr>
          <a:lstStyle/>
          <a:p>
            <a:pPr marL="0" indent="0">
              <a:buNone/>
            </a:pPr>
            <a:endParaRPr lang="en-US" dirty="0" smtClean="0"/>
          </a:p>
          <a:p>
            <a:pPr marL="0" indent="0">
              <a:buNone/>
            </a:pPr>
            <a:r>
              <a:rPr lang="en-US" b="1" dirty="0" smtClean="0"/>
              <a:t>Collaborators: </a:t>
            </a:r>
            <a:r>
              <a:rPr lang="en-US" dirty="0" smtClean="0"/>
              <a:t>Cindy Berg, Beth Cardell, Justin </a:t>
            </a:r>
            <a:r>
              <a:rPr lang="en-US" dirty="0" err="1" smtClean="0"/>
              <a:t>MacKenzie</a:t>
            </a:r>
            <a:r>
              <a:rPr lang="en-US" dirty="0" smtClean="0"/>
              <a:t>, Jennifer Majersik, Maija Reblin, Lorie Richards</a:t>
            </a:r>
          </a:p>
          <a:p>
            <a:pPr marL="0" indent="0">
              <a:buNone/>
            </a:pPr>
            <a:endParaRPr lang="en-US" dirty="0" smtClean="0"/>
          </a:p>
          <a:p>
            <a:pPr marL="0" indent="0">
              <a:buNone/>
            </a:pPr>
            <a:r>
              <a:rPr lang="en-US" b="1" dirty="0" smtClean="0"/>
              <a:t>U of U Clinics:</a:t>
            </a:r>
          </a:p>
          <a:p>
            <a:pPr marL="0" indent="0">
              <a:spcBef>
                <a:spcPts val="0"/>
              </a:spcBef>
              <a:buNone/>
            </a:pPr>
            <a:r>
              <a:rPr lang="en-US" dirty="0" smtClean="0"/>
              <a:t>Life Skills Clinic</a:t>
            </a:r>
            <a:endParaRPr lang="en-US" dirty="0"/>
          </a:p>
          <a:p>
            <a:pPr marL="0" indent="0">
              <a:spcBef>
                <a:spcPts val="0"/>
              </a:spcBef>
              <a:buNone/>
            </a:pPr>
            <a:r>
              <a:rPr lang="en-US" dirty="0" smtClean="0"/>
              <a:t>Neurology Stroke Clinic</a:t>
            </a:r>
          </a:p>
          <a:p>
            <a:pPr marL="0" indent="0">
              <a:spcBef>
                <a:spcPts val="0"/>
              </a:spcBef>
              <a:buNone/>
            </a:pPr>
            <a:r>
              <a:rPr lang="en-US" dirty="0"/>
              <a:t>Rehabilitation &amp; Wellness Clinic</a:t>
            </a:r>
          </a:p>
          <a:p>
            <a:pPr marL="0" indent="0">
              <a:spcBef>
                <a:spcPts val="0"/>
              </a:spcBef>
              <a:buNone/>
            </a:pPr>
            <a:r>
              <a:rPr lang="en-US" dirty="0" smtClean="0"/>
              <a:t>Stroke Rehabilitation Clinic</a:t>
            </a: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sp>
        <p:nvSpPr>
          <p:cNvPr id="7" name="TextBox 6"/>
          <p:cNvSpPr txBox="1"/>
          <p:nvPr/>
        </p:nvSpPr>
        <p:spPr>
          <a:xfrm>
            <a:off x="5570660" y="4357406"/>
            <a:ext cx="3444387" cy="2185214"/>
          </a:xfrm>
          <a:prstGeom prst="rect">
            <a:avLst/>
          </a:prstGeom>
          <a:noFill/>
        </p:spPr>
        <p:txBody>
          <a:bodyPr wrap="square" rtlCol="0">
            <a:spAutoFit/>
          </a:bodyPr>
          <a:lstStyle/>
          <a:p>
            <a:r>
              <a:rPr lang="en-US" sz="1700" b="1" dirty="0">
                <a:solidFill>
                  <a:prstClr val="black"/>
                </a:solidFill>
              </a:rPr>
              <a:t>A </a:t>
            </a:r>
            <a:r>
              <a:rPr lang="en-US" sz="1700" b="1" dirty="0" smtClean="0">
                <a:solidFill>
                  <a:prstClr val="black"/>
                </a:solidFill>
              </a:rPr>
              <a:t>fantastic team </a:t>
            </a:r>
            <a:r>
              <a:rPr lang="en-US" sz="1700" b="1" dirty="0">
                <a:solidFill>
                  <a:prstClr val="black"/>
                </a:solidFill>
              </a:rPr>
              <a:t>of graduate students: </a:t>
            </a:r>
          </a:p>
          <a:p>
            <a:r>
              <a:rPr lang="en-US" sz="1700" dirty="0">
                <a:solidFill>
                  <a:prstClr val="black"/>
                </a:solidFill>
              </a:rPr>
              <a:t>Jackie </a:t>
            </a:r>
            <a:r>
              <a:rPr lang="en-US" sz="1700" dirty="0" smtClean="0">
                <a:solidFill>
                  <a:prstClr val="black"/>
                </a:solidFill>
              </a:rPr>
              <a:t>Einerson*</a:t>
            </a:r>
          </a:p>
          <a:p>
            <a:r>
              <a:rPr lang="en-US" sz="1700" dirty="0" smtClean="0">
                <a:solidFill>
                  <a:prstClr val="black"/>
                </a:solidFill>
              </a:rPr>
              <a:t>Stacey </a:t>
            </a:r>
            <a:r>
              <a:rPr lang="en-US" sz="1700" dirty="0">
                <a:solidFill>
                  <a:prstClr val="black"/>
                </a:solidFill>
              </a:rPr>
              <a:t>Bateman</a:t>
            </a:r>
          </a:p>
          <a:p>
            <a:r>
              <a:rPr lang="en-US" sz="1700" dirty="0" smtClean="0">
                <a:solidFill>
                  <a:prstClr val="black"/>
                </a:solidFill>
              </a:rPr>
              <a:t>Meghan </a:t>
            </a:r>
            <a:r>
              <a:rPr lang="en-US" sz="1700" dirty="0">
                <a:solidFill>
                  <a:prstClr val="black"/>
                </a:solidFill>
              </a:rPr>
              <a:t>Berry</a:t>
            </a:r>
          </a:p>
          <a:p>
            <a:r>
              <a:rPr lang="en-US" sz="1700" dirty="0">
                <a:solidFill>
                  <a:prstClr val="black"/>
                </a:solidFill>
              </a:rPr>
              <a:t>Robyn Carver</a:t>
            </a:r>
          </a:p>
          <a:p>
            <a:r>
              <a:rPr lang="en-US" sz="1700" dirty="0">
                <a:solidFill>
                  <a:prstClr val="black"/>
                </a:solidFill>
              </a:rPr>
              <a:t>Clint Ctibor</a:t>
            </a:r>
          </a:p>
          <a:p>
            <a:r>
              <a:rPr lang="en-US" sz="1700" dirty="0">
                <a:solidFill>
                  <a:prstClr val="black"/>
                </a:solidFill>
              </a:rPr>
              <a:t>Kaitlin Huntington</a:t>
            </a:r>
          </a:p>
        </p:txBody>
      </p:sp>
      <p:sp>
        <p:nvSpPr>
          <p:cNvPr id="8" name="Rectangle 7"/>
          <p:cNvSpPr/>
          <p:nvPr/>
        </p:nvSpPr>
        <p:spPr>
          <a:xfrm>
            <a:off x="2410038" y="2720694"/>
            <a:ext cx="6098144" cy="707886"/>
          </a:xfrm>
          <a:prstGeom prst="rect">
            <a:avLst/>
          </a:prstGeom>
          <a:noFill/>
        </p:spPr>
        <p:txBody>
          <a:bodyPr wrap="none" lIns="91440" tIns="45720" rIns="91440" bIns="45720">
            <a:spAutoFit/>
          </a:bodyPr>
          <a:lstStyle/>
          <a:p>
            <a:pPr algn="ctr"/>
            <a:r>
              <a:rPr lang="en-US" sz="4000" dirty="0" smtClean="0">
                <a:ln w="0"/>
                <a:solidFill>
                  <a:srgbClr val="B01513"/>
                </a:solidFill>
                <a:effectLst>
                  <a:outerShdw blurRad="38100" dist="25400" dir="5400000" algn="ctr" rotWithShape="0">
                    <a:srgbClr val="6E747A">
                      <a:alpha val="43000"/>
                    </a:srgbClr>
                  </a:outerShdw>
                </a:effectLst>
              </a:rPr>
              <a:t>Our participant couples</a:t>
            </a:r>
            <a:endParaRPr lang="en-US" sz="4000" dirty="0">
              <a:ln w="0"/>
              <a:solidFill>
                <a:srgbClr val="B01513"/>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1670649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504093" y="2196132"/>
            <a:ext cx="8335108" cy="4017107"/>
          </a:xfrm>
        </p:spPr>
        <p:txBody>
          <a:bodyPr>
            <a:noAutofit/>
          </a:bodyPr>
          <a:lstStyle/>
          <a:p>
            <a:pPr marL="457200" indent="-457200">
              <a:buNone/>
            </a:pPr>
            <a:r>
              <a:rPr lang="en-US" sz="1200" dirty="0" err="1"/>
              <a:t>Ayerbe</a:t>
            </a:r>
            <a:r>
              <a:rPr lang="en-US" sz="1200" dirty="0"/>
              <a:t>, L., </a:t>
            </a:r>
            <a:r>
              <a:rPr lang="en-US" sz="1200" dirty="0" err="1"/>
              <a:t>Ayis</a:t>
            </a:r>
            <a:r>
              <a:rPr lang="en-US" sz="1200" dirty="0"/>
              <a:t>, S., Wolfe, C. D., &amp; Rudd, A. G. (2013). Natural history, predictors and outcomes of depression after stroke: systematic review and meta-analysis. </a:t>
            </a:r>
            <a:r>
              <a:rPr lang="en-US" sz="1200" i="1" dirty="0"/>
              <a:t>Br J Psychiatry, 202</a:t>
            </a:r>
            <a:r>
              <a:rPr lang="en-US" sz="1200" dirty="0"/>
              <a:t>(1), 14-21. </a:t>
            </a:r>
            <a:endParaRPr lang="en-US" sz="1200" dirty="0" smtClean="0"/>
          </a:p>
          <a:p>
            <a:pPr marL="457200" indent="-457200">
              <a:buNone/>
            </a:pPr>
            <a:r>
              <a:rPr lang="en-US" sz="1200" dirty="0" err="1"/>
              <a:t>Bakas</a:t>
            </a:r>
            <a:r>
              <a:rPr lang="en-US" sz="1200" dirty="0"/>
              <a:t>, T., Clark, P. C., Kelly-Hayes, M., King, R. B., Lutz, B. J., &amp; Miller, E. L. (2014). Evidence for stroke family caregiver and dyad interventions: a statement for healthcare professionals from the American Heart Association and American Stroke Association. </a:t>
            </a:r>
            <a:r>
              <a:rPr lang="en-US" sz="1200" i="1" dirty="0"/>
              <a:t>Stroke, 45</a:t>
            </a:r>
            <a:r>
              <a:rPr lang="en-US" sz="1200" dirty="0"/>
              <a:t>(9), 2836-2852. </a:t>
            </a:r>
            <a:endParaRPr lang="en-US" sz="1200" dirty="0" smtClean="0"/>
          </a:p>
          <a:p>
            <a:pPr marL="457200" indent="-457200">
              <a:buNone/>
            </a:pPr>
            <a:r>
              <a:rPr lang="en-US" sz="1200" dirty="0" err="1" smtClean="0"/>
              <a:t>Bolier</a:t>
            </a:r>
            <a:r>
              <a:rPr lang="en-US" sz="1200" dirty="0"/>
              <a:t>, L., </a:t>
            </a:r>
            <a:r>
              <a:rPr lang="en-US" sz="1200" dirty="0" err="1"/>
              <a:t>Haverman</a:t>
            </a:r>
            <a:r>
              <a:rPr lang="en-US" sz="1200" dirty="0"/>
              <a:t>, M., </a:t>
            </a:r>
            <a:r>
              <a:rPr lang="en-US" sz="1200" dirty="0" err="1"/>
              <a:t>Westerhof</a:t>
            </a:r>
            <a:r>
              <a:rPr lang="en-US" sz="1200" dirty="0"/>
              <a:t>, G. J., Riper, H., Smit, F., &amp; </a:t>
            </a:r>
            <a:r>
              <a:rPr lang="en-US" sz="1200" dirty="0" err="1"/>
              <a:t>Bohlmeijer</a:t>
            </a:r>
            <a:r>
              <a:rPr lang="en-US" sz="1200" dirty="0"/>
              <a:t>, E. (2013). Positive psychology interventions: a meta-analysis of randomized controlled studies. </a:t>
            </a:r>
            <a:r>
              <a:rPr lang="en-US" sz="1200" i="1" dirty="0"/>
              <a:t>BMC Public Health, 13</a:t>
            </a:r>
            <a:r>
              <a:rPr lang="en-US" sz="1200" dirty="0"/>
              <a:t>, 119. </a:t>
            </a:r>
            <a:endParaRPr lang="en-US" sz="1200" dirty="0" smtClean="0"/>
          </a:p>
          <a:p>
            <a:pPr marL="457200" indent="-457200">
              <a:buNone/>
            </a:pPr>
            <a:r>
              <a:rPr lang="en-US" sz="1200" dirty="0"/>
              <a:t>Grant, J. S., Clay, O. J., </a:t>
            </a:r>
            <a:r>
              <a:rPr lang="en-US" sz="1200" dirty="0" err="1"/>
              <a:t>Keltner</a:t>
            </a:r>
            <a:r>
              <a:rPr lang="en-US" sz="1200" dirty="0"/>
              <a:t>, N. L., Haley, W. E., Wadley, V. G., Perkins, M. M., &amp; Roth, D. L. (2013). Does caregiver well-being predict stroke survivor depressive symptoms? A mediation analysis. </a:t>
            </a:r>
            <a:r>
              <a:rPr lang="en-US" sz="1200" i="1" dirty="0"/>
              <a:t>Top Stroke </a:t>
            </a:r>
            <a:r>
              <a:rPr lang="en-US" sz="1200" i="1" dirty="0" err="1"/>
              <a:t>Rehabil</a:t>
            </a:r>
            <a:r>
              <a:rPr lang="en-US" sz="1200" i="1" dirty="0"/>
              <a:t>, 20</a:t>
            </a:r>
            <a:r>
              <a:rPr lang="en-US" sz="1200" dirty="0"/>
              <a:t>(1), 44-51</a:t>
            </a:r>
            <a:r>
              <a:rPr lang="en-US" sz="1200" dirty="0" smtClean="0"/>
              <a:t>.</a:t>
            </a:r>
          </a:p>
          <a:p>
            <a:pPr marL="457200" indent="-457200">
              <a:buNone/>
            </a:pPr>
            <a:r>
              <a:rPr lang="en-US" sz="1200" dirty="0" smtClean="0"/>
              <a:t>McCarthy</a:t>
            </a:r>
            <a:r>
              <a:rPr lang="en-US" sz="1200" dirty="0"/>
              <a:t>, M. J., Lyons, K. S., &amp; Powers, L. E. (2011). Expanding </a:t>
            </a:r>
            <a:r>
              <a:rPr lang="en-US" sz="1200" dirty="0" err="1"/>
              <a:t>poststroke</a:t>
            </a:r>
            <a:r>
              <a:rPr lang="en-US" sz="1200" dirty="0"/>
              <a:t> depression research: movement toward a dyadic perspective. </a:t>
            </a:r>
            <a:r>
              <a:rPr lang="en-US" sz="1200" i="1" dirty="0"/>
              <a:t>Top Stroke </a:t>
            </a:r>
            <a:r>
              <a:rPr lang="en-US" sz="1200" i="1" dirty="0" err="1"/>
              <a:t>Rehabil</a:t>
            </a:r>
            <a:r>
              <a:rPr lang="en-US" sz="1200" i="1" dirty="0"/>
              <a:t>, 18</a:t>
            </a:r>
            <a:r>
              <a:rPr lang="en-US" sz="1200" dirty="0"/>
              <a:t>(5), 450-460. </a:t>
            </a:r>
            <a:endParaRPr lang="en-US" sz="1200" dirty="0" smtClean="0"/>
          </a:p>
          <a:p>
            <a:pPr marL="457200" indent="-457200">
              <a:buNone/>
            </a:pPr>
            <a:r>
              <a:rPr lang="en-US" sz="1200" dirty="0"/>
              <a:t>Perrin, P. B., </a:t>
            </a:r>
            <a:r>
              <a:rPr lang="en-US" sz="1200" dirty="0" err="1"/>
              <a:t>Heesacker</a:t>
            </a:r>
            <a:r>
              <a:rPr lang="en-US" sz="1200" dirty="0"/>
              <a:t>, M., </a:t>
            </a:r>
            <a:r>
              <a:rPr lang="en-US" sz="1200" dirty="0" err="1"/>
              <a:t>Stidham</a:t>
            </a:r>
            <a:r>
              <a:rPr lang="en-US" sz="1200" dirty="0"/>
              <a:t>, B. S., Rittman, M. R., &amp; Gonzalez-</a:t>
            </a:r>
            <a:r>
              <a:rPr lang="en-US" sz="1200" dirty="0" err="1"/>
              <a:t>Rothi</a:t>
            </a:r>
            <a:r>
              <a:rPr lang="en-US" sz="1200" dirty="0"/>
              <a:t>, L. J. (2008). Structural equation modeling of the relationship between caregiver psychosocial variables and functioning of individuals with stroke. </a:t>
            </a:r>
            <a:r>
              <a:rPr lang="en-US" sz="1200" i="1" dirty="0"/>
              <a:t>Rehabilitation Psychology, 53</a:t>
            </a:r>
            <a:r>
              <a:rPr lang="en-US" sz="1200" dirty="0"/>
              <a:t>(1), 54-62.</a:t>
            </a:r>
            <a:endParaRPr lang="en-US" sz="1200" dirty="0" smtClean="0"/>
          </a:p>
          <a:p>
            <a:pPr marL="457200" indent="-457200">
              <a:buNone/>
            </a:pPr>
            <a:r>
              <a:rPr lang="en-US" sz="1200" dirty="0" smtClean="0"/>
              <a:t>Sin</a:t>
            </a:r>
            <a:r>
              <a:rPr lang="en-US" sz="1200" dirty="0"/>
              <a:t>, N. L., &amp; </a:t>
            </a:r>
            <a:r>
              <a:rPr lang="en-US" sz="1200" dirty="0" err="1"/>
              <a:t>Lyubomirsky</a:t>
            </a:r>
            <a:r>
              <a:rPr lang="en-US" sz="1200" dirty="0"/>
              <a:t>, S. (2009). Enhancing well-being and alleviating depressive symptoms with positive psychology interventions: a practice-friendly meta-analysis. </a:t>
            </a:r>
            <a:r>
              <a:rPr lang="en-US" sz="1200" i="1" dirty="0"/>
              <a:t>J </a:t>
            </a:r>
            <a:r>
              <a:rPr lang="en-US" sz="1200" i="1" dirty="0" err="1"/>
              <a:t>Clin</a:t>
            </a:r>
            <a:r>
              <a:rPr lang="en-US" sz="1200" i="1" dirty="0"/>
              <a:t> </a:t>
            </a:r>
            <a:r>
              <a:rPr lang="en-US" sz="1200" i="1" dirty="0" err="1"/>
              <a:t>Psychol</a:t>
            </a:r>
            <a:r>
              <a:rPr lang="en-US" sz="1200" i="1" dirty="0"/>
              <a:t>, 65</a:t>
            </a:r>
            <a:r>
              <a:rPr lang="en-US" sz="1200" dirty="0"/>
              <a:t>(5), 467-487.</a:t>
            </a:r>
          </a:p>
        </p:txBody>
      </p:sp>
    </p:spTree>
    <p:extLst>
      <p:ext uri="{BB962C8B-B14F-4D97-AF65-F5344CB8AC3E}">
        <p14:creationId xmlns:p14="http://schemas.microsoft.com/office/powerpoint/2010/main" val="30425302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382000" cy="1219200"/>
          </a:xfrm>
        </p:spPr>
        <p:txBody>
          <a:bodyPr>
            <a:normAutofit fontScale="90000"/>
          </a:bodyPr>
          <a:lstStyle/>
          <a:p>
            <a:r>
              <a:rPr lang="en-US" sz="4000" dirty="0">
                <a:solidFill>
                  <a:srgbClr val="FFFF00"/>
                </a:solidFill>
              </a:rPr>
              <a:t/>
            </a:r>
            <a:br>
              <a:rPr lang="en-US" sz="4000" dirty="0">
                <a:solidFill>
                  <a:srgbClr val="FFFF00"/>
                </a:solidFill>
              </a:rPr>
            </a:br>
            <a:r>
              <a:rPr lang="en-US" sz="4000" dirty="0" smtClean="0">
                <a:solidFill>
                  <a:srgbClr val="FFFF00"/>
                </a:solidFill>
              </a:rPr>
              <a:t/>
            </a:r>
            <a:br>
              <a:rPr lang="en-US" sz="4000" dirty="0" smtClean="0">
                <a:solidFill>
                  <a:srgbClr val="FFFF00"/>
                </a:solidFill>
              </a:rPr>
            </a:br>
            <a:r>
              <a:rPr lang="en-US" sz="5300" dirty="0" smtClean="0">
                <a:solidFill>
                  <a:srgbClr val="FFFF00"/>
                </a:solidFill>
              </a:rPr>
              <a:t>Bruce J. Ellis, Ph.D.</a:t>
            </a:r>
            <a:r>
              <a:rPr lang="en-US" sz="2700" dirty="0" smtClean="0">
                <a:solidFill>
                  <a:srgbClr val="FFFF00"/>
                </a:solidFill>
              </a:rPr>
              <a:t/>
            </a:r>
            <a:br>
              <a:rPr lang="en-US" sz="2700" dirty="0" smtClean="0">
                <a:solidFill>
                  <a:srgbClr val="FFFF00"/>
                </a:solidFill>
              </a:rPr>
            </a:br>
            <a:r>
              <a:rPr lang="en-US" sz="2700" dirty="0" smtClean="0">
                <a:solidFill>
                  <a:srgbClr val="FFFF00"/>
                </a:solidFill>
              </a:rPr>
              <a:t>Departments of Psychology and Anthropology</a:t>
            </a:r>
            <a:br>
              <a:rPr lang="en-US" sz="2700" dirty="0" smtClean="0">
                <a:solidFill>
                  <a:srgbClr val="FFFF00"/>
                </a:solidFill>
              </a:rPr>
            </a:br>
            <a:r>
              <a:rPr lang="en-US" sz="3200" dirty="0" smtClean="0">
                <a:solidFill>
                  <a:srgbClr val="FFFF00"/>
                </a:solidFill>
              </a:rPr>
              <a:t/>
            </a:r>
            <a:br>
              <a:rPr lang="en-US" sz="3200" dirty="0" smtClean="0">
                <a:solidFill>
                  <a:srgbClr val="FFFF00"/>
                </a:solidFill>
              </a:rPr>
            </a:br>
            <a:endParaRPr lang="en-US" sz="3200" dirty="0">
              <a:solidFill>
                <a:srgbClr val="FFFF00"/>
              </a:solidFill>
            </a:endParaRPr>
          </a:p>
        </p:txBody>
      </p:sp>
      <p:sp>
        <p:nvSpPr>
          <p:cNvPr id="3" name="TextBox 2"/>
          <p:cNvSpPr txBox="1"/>
          <p:nvPr/>
        </p:nvSpPr>
        <p:spPr>
          <a:xfrm>
            <a:off x="739422" y="1600204"/>
            <a:ext cx="8001000" cy="4893647"/>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solidFill>
                  <a:srgbClr val="FFFFFF"/>
                </a:solidFill>
              </a:rPr>
              <a:t>Cross-disciplinary focus</a:t>
            </a:r>
          </a:p>
          <a:p>
            <a:pPr marL="800100" lvl="1" indent="-342900">
              <a:buFont typeface="Arial" panose="020B0604020202020204" pitchFamily="34" charset="0"/>
              <a:buChar char="•"/>
            </a:pPr>
            <a:r>
              <a:rPr lang="en-US" sz="2400" b="1" dirty="0" smtClean="0">
                <a:solidFill>
                  <a:srgbClr val="FFFFFF"/>
                </a:solidFill>
              </a:rPr>
              <a:t>Developmental psychology</a:t>
            </a:r>
          </a:p>
          <a:p>
            <a:pPr marL="800100" lvl="1" indent="-342900">
              <a:buFont typeface="Arial" panose="020B0604020202020204" pitchFamily="34" charset="0"/>
              <a:buChar char="•"/>
            </a:pPr>
            <a:r>
              <a:rPr lang="en-US" sz="2400" b="1" dirty="0" smtClean="0">
                <a:solidFill>
                  <a:srgbClr val="FFFFFF"/>
                </a:solidFill>
              </a:rPr>
              <a:t>Biological Anthropology</a:t>
            </a:r>
          </a:p>
          <a:p>
            <a:pPr marL="342900" indent="-342900">
              <a:buFont typeface="Arial" panose="020B0604020202020204" pitchFamily="34" charset="0"/>
              <a:buChar char="•"/>
            </a:pPr>
            <a:r>
              <a:rPr lang="en-US" sz="2400" b="1" dirty="0" smtClean="0">
                <a:solidFill>
                  <a:srgbClr val="FFFFFF"/>
                </a:solidFill>
              </a:rPr>
              <a:t>I seek </a:t>
            </a:r>
            <a:r>
              <a:rPr lang="en-US" sz="2400" b="1" dirty="0">
                <a:solidFill>
                  <a:srgbClr val="FFFFFF"/>
                </a:solidFill>
              </a:rPr>
              <a:t>to leverage knowledge from both evolutionary biology and developmental science </a:t>
            </a:r>
            <a:endParaRPr lang="en-US" sz="2400" b="1" dirty="0" smtClean="0">
              <a:solidFill>
                <a:srgbClr val="FFFFFF"/>
              </a:solidFill>
            </a:endParaRPr>
          </a:p>
          <a:p>
            <a:pPr marL="800100" lvl="1" indent="-342900">
              <a:buFont typeface="Arial" panose="020B0604020202020204" pitchFamily="34" charset="0"/>
              <a:buChar char="•"/>
            </a:pPr>
            <a:r>
              <a:rPr lang="en-US" sz="2400" b="1" dirty="0" smtClean="0">
                <a:solidFill>
                  <a:srgbClr val="FFFFFF"/>
                </a:solidFill>
              </a:rPr>
              <a:t>address issues </a:t>
            </a:r>
            <a:r>
              <a:rPr lang="en-US" sz="2400" b="1" dirty="0">
                <a:solidFill>
                  <a:srgbClr val="FFFFFF"/>
                </a:solidFill>
              </a:rPr>
              <a:t>in developmental </a:t>
            </a:r>
            <a:r>
              <a:rPr lang="en-US" sz="2400" b="1" dirty="0" smtClean="0">
                <a:solidFill>
                  <a:srgbClr val="FFFFFF"/>
                </a:solidFill>
              </a:rPr>
              <a:t>psychopathology</a:t>
            </a:r>
          </a:p>
          <a:p>
            <a:pPr marL="800100" lvl="1" indent="-342900">
              <a:buFont typeface="Arial" panose="020B0604020202020204" pitchFamily="34" charset="0"/>
              <a:buChar char="•"/>
            </a:pPr>
            <a:r>
              <a:rPr lang="en-US" sz="2400" b="1" dirty="0" smtClean="0">
                <a:solidFill>
                  <a:srgbClr val="FFFFFF"/>
                </a:solidFill>
              </a:rPr>
              <a:t> </a:t>
            </a:r>
            <a:r>
              <a:rPr lang="en-US" sz="2400" b="1" dirty="0">
                <a:solidFill>
                  <a:srgbClr val="FFFFFF"/>
                </a:solidFill>
              </a:rPr>
              <a:t>especially in relation to child and adolescent </a:t>
            </a:r>
            <a:r>
              <a:rPr lang="en-US" sz="2400" b="1" dirty="0" smtClean="0">
                <a:solidFill>
                  <a:srgbClr val="FFFFFF"/>
                </a:solidFill>
              </a:rPr>
              <a:t>health</a:t>
            </a:r>
          </a:p>
          <a:p>
            <a:pPr marL="342900" indent="-342900">
              <a:buFont typeface="Arial" panose="020B0604020202020204" pitchFamily="34" charset="0"/>
              <a:buChar char="•"/>
            </a:pPr>
            <a:r>
              <a:rPr lang="en-US" sz="2400" b="1" dirty="0" smtClean="0">
                <a:solidFill>
                  <a:srgbClr val="FFFFFF"/>
                </a:solidFill>
              </a:rPr>
              <a:t>Empirical </a:t>
            </a:r>
            <a:r>
              <a:rPr lang="en-US" sz="2400" b="1" dirty="0">
                <a:solidFill>
                  <a:srgbClr val="FFFFFF"/>
                </a:solidFill>
              </a:rPr>
              <a:t>work examines the impact of fathers, family relationships, and socioecological conditions </a:t>
            </a:r>
          </a:p>
          <a:p>
            <a:pPr marL="800100" lvl="1" indent="-342900">
              <a:buFont typeface="Arial" panose="020B0604020202020204" pitchFamily="34" charset="0"/>
              <a:buChar char="•"/>
            </a:pPr>
            <a:r>
              <a:rPr lang="en-US" sz="2400" b="1" dirty="0" smtClean="0">
                <a:solidFill>
                  <a:srgbClr val="FFFFFF"/>
                </a:solidFill>
              </a:rPr>
              <a:t>children’s </a:t>
            </a:r>
            <a:r>
              <a:rPr lang="en-US" sz="2400" b="1" dirty="0">
                <a:solidFill>
                  <a:srgbClr val="FFFFFF"/>
                </a:solidFill>
              </a:rPr>
              <a:t>biological stress </a:t>
            </a:r>
            <a:r>
              <a:rPr lang="en-US" sz="2400" b="1" dirty="0" smtClean="0">
                <a:solidFill>
                  <a:srgbClr val="FFFFFF"/>
                </a:solidFill>
              </a:rPr>
              <a:t>responses</a:t>
            </a:r>
          </a:p>
          <a:p>
            <a:pPr marL="800100" lvl="1" indent="-342900">
              <a:buFont typeface="Arial" panose="020B0604020202020204" pitchFamily="34" charset="0"/>
              <a:buChar char="•"/>
            </a:pPr>
            <a:r>
              <a:rPr lang="en-US" sz="2400" b="1" dirty="0" smtClean="0">
                <a:solidFill>
                  <a:srgbClr val="FFFFFF"/>
                </a:solidFill>
              </a:rPr>
              <a:t>timing </a:t>
            </a:r>
            <a:r>
              <a:rPr lang="en-US" sz="2400" b="1" dirty="0">
                <a:solidFill>
                  <a:srgbClr val="FFFFFF"/>
                </a:solidFill>
              </a:rPr>
              <a:t>of pubertal </a:t>
            </a:r>
            <a:r>
              <a:rPr lang="en-US" sz="2400" b="1" dirty="0" smtClean="0">
                <a:solidFill>
                  <a:srgbClr val="FFFFFF"/>
                </a:solidFill>
              </a:rPr>
              <a:t>development</a:t>
            </a:r>
          </a:p>
          <a:p>
            <a:pPr marL="800100" lvl="1" indent="-342900">
              <a:buFont typeface="Arial" panose="020B0604020202020204" pitchFamily="34" charset="0"/>
              <a:buChar char="•"/>
            </a:pPr>
            <a:r>
              <a:rPr lang="en-US" sz="2400" b="1" dirty="0" smtClean="0">
                <a:solidFill>
                  <a:srgbClr val="FFFFFF"/>
                </a:solidFill>
              </a:rPr>
              <a:t>risky </a:t>
            </a:r>
            <a:r>
              <a:rPr lang="en-US" sz="2400" b="1" dirty="0">
                <a:solidFill>
                  <a:srgbClr val="FFFFFF"/>
                </a:solidFill>
              </a:rPr>
              <a:t>adolescent behavior and </a:t>
            </a:r>
            <a:r>
              <a:rPr lang="en-US" sz="2400" b="1" dirty="0" smtClean="0">
                <a:solidFill>
                  <a:srgbClr val="FFFFFF"/>
                </a:solidFill>
              </a:rPr>
              <a:t>cognition</a:t>
            </a:r>
          </a:p>
          <a:p>
            <a:pPr marL="800100" lvl="1" indent="-342900">
              <a:buFont typeface="Arial" panose="020B0604020202020204" pitchFamily="34" charset="0"/>
              <a:buChar char="•"/>
            </a:pPr>
            <a:r>
              <a:rPr lang="en-US" sz="2400" b="1" dirty="0" smtClean="0">
                <a:solidFill>
                  <a:srgbClr val="FFFFFF"/>
                </a:solidFill>
              </a:rPr>
              <a:t>related </a:t>
            </a:r>
            <a:r>
              <a:rPr lang="en-US" sz="2400" b="1" dirty="0">
                <a:solidFill>
                  <a:srgbClr val="FFFFFF"/>
                </a:solidFill>
              </a:rPr>
              <a:t>health outcomes. </a:t>
            </a:r>
          </a:p>
        </p:txBody>
      </p:sp>
    </p:spTree>
    <p:extLst>
      <p:ext uri="{BB962C8B-B14F-4D97-AF65-F5344CB8AC3E}">
        <p14:creationId xmlns:p14="http://schemas.microsoft.com/office/powerpoint/2010/main" val="379500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utah.edu/faculty/c-fahr/grant-winners-20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152400"/>
            <a:ext cx="4800812" cy="655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553200" y="609608"/>
            <a:ext cx="2362200" cy="830997"/>
          </a:xfrm>
          <a:prstGeom prst="rect">
            <a:avLst/>
          </a:prstGeom>
          <a:noFill/>
        </p:spPr>
        <p:txBody>
          <a:bodyPr wrap="square" rtlCol="0">
            <a:spAutoFit/>
          </a:bodyPr>
          <a:lstStyle/>
          <a:p>
            <a:r>
              <a:rPr lang="en-US" sz="2400" b="1" dirty="0" smtClean="0">
                <a:solidFill>
                  <a:srgbClr val="C00000"/>
                </a:solidFill>
              </a:rPr>
              <a:t>Research Presentation</a:t>
            </a:r>
            <a:endParaRPr lang="en-US" sz="2400" b="1" dirty="0">
              <a:solidFill>
                <a:srgbClr val="C00000"/>
              </a:solidFill>
            </a:endParaRPr>
          </a:p>
        </p:txBody>
      </p:sp>
      <p:sp>
        <p:nvSpPr>
          <p:cNvPr id="2" name="Oval 1"/>
          <p:cNvSpPr/>
          <p:nvPr/>
        </p:nvSpPr>
        <p:spPr>
          <a:xfrm>
            <a:off x="0" y="5181600"/>
            <a:ext cx="55626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81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4897" y="2404534"/>
            <a:ext cx="6520605" cy="1646302"/>
          </a:xfrm>
        </p:spPr>
        <p:txBody>
          <a:bodyPr/>
          <a:lstStyle/>
          <a:p>
            <a:r>
              <a:rPr lang="en-US" dirty="0" smtClean="0">
                <a:ln>
                  <a:solidFill>
                    <a:schemeClr val="accent2">
                      <a:lumMod val="50000"/>
                    </a:schemeClr>
                  </a:solidFill>
                </a:ln>
                <a:latin typeface="Baskerville Old Face" panose="02020602080505020303" pitchFamily="18" charset="0"/>
              </a:rPr>
              <a:t>Does Family Caregiving Inflate the Gender and Immigrant Health Gaps?</a:t>
            </a:r>
            <a:endParaRPr lang="en-US" dirty="0">
              <a:ln>
                <a:solidFill>
                  <a:schemeClr val="accent2">
                    <a:lumMod val="50000"/>
                  </a:schemeClr>
                </a:solidFill>
              </a:ln>
              <a:latin typeface="Baskerville Old Face" panose="02020602080505020303" pitchFamily="18" charset="0"/>
            </a:endParaRPr>
          </a:p>
        </p:txBody>
      </p:sp>
      <p:sp>
        <p:nvSpPr>
          <p:cNvPr id="3" name="Subtitle 2"/>
          <p:cNvSpPr>
            <a:spLocks noGrp="1"/>
          </p:cNvSpPr>
          <p:nvPr>
            <p:ph type="subTitle" idx="1"/>
          </p:nvPr>
        </p:nvSpPr>
        <p:spPr>
          <a:xfrm>
            <a:off x="1130300" y="4485741"/>
            <a:ext cx="5825202" cy="1096899"/>
          </a:xfrm>
        </p:spPr>
        <p:txBody>
          <a:bodyPr>
            <a:normAutofit fontScale="92500" lnSpcReduction="20000"/>
          </a:bodyPr>
          <a:lstStyle/>
          <a:p>
            <a:r>
              <a:rPr lang="en-US" dirty="0" smtClean="0"/>
              <a:t>			</a:t>
            </a:r>
            <a:r>
              <a:rPr lang="en-US" dirty="0"/>
              <a:t>	</a:t>
            </a:r>
            <a:r>
              <a:rPr lang="en-US" sz="2500" dirty="0">
                <a:solidFill>
                  <a:schemeClr val="tx1"/>
                </a:solidFill>
              </a:rPr>
              <a:t> </a:t>
            </a:r>
            <a:r>
              <a:rPr lang="en-US" sz="2500" dirty="0">
                <a:solidFill>
                  <a:schemeClr val="tx1"/>
                </a:solidFill>
                <a:latin typeface="Baskerville Old Face" panose="02020602080505020303" pitchFamily="18" charset="0"/>
              </a:rPr>
              <a:t>Megan M. Reynolds &amp; Norman </a:t>
            </a:r>
            <a:r>
              <a:rPr lang="en-US" sz="2500" dirty="0" smtClean="0">
                <a:solidFill>
                  <a:schemeClr val="tx1"/>
                </a:solidFill>
                <a:latin typeface="Baskerville Old Face" panose="02020602080505020303" pitchFamily="18" charset="0"/>
              </a:rPr>
              <a:t>J. Waitzman </a:t>
            </a:r>
          </a:p>
          <a:p>
            <a:r>
              <a:rPr lang="en-US" sz="2500" dirty="0" smtClean="0">
                <a:solidFill>
                  <a:schemeClr val="tx1"/>
                </a:solidFill>
                <a:latin typeface="Baskerville Old Face" panose="02020602080505020303" pitchFamily="18" charset="0"/>
              </a:rPr>
              <a:t>September 12, 2016</a:t>
            </a:r>
            <a:endParaRPr lang="en-US" sz="25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18785354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500" dirty="0" smtClean="0">
                <a:latin typeface="Baskerville Old Face" panose="02020602080505020303" pitchFamily="18" charset="0"/>
              </a:rPr>
              <a:t>Background</a:t>
            </a:r>
            <a:endParaRPr lang="en-US" sz="4500" dirty="0">
              <a:latin typeface="Baskerville Old Face" panose="02020602080505020303" pitchFamily="18" charset="0"/>
            </a:endParaRPr>
          </a:p>
        </p:txBody>
      </p:sp>
      <p:sp>
        <p:nvSpPr>
          <p:cNvPr id="3" name="Content Placeholder 2"/>
          <p:cNvSpPr>
            <a:spLocks noGrp="1"/>
          </p:cNvSpPr>
          <p:nvPr>
            <p:ph idx="1"/>
          </p:nvPr>
        </p:nvSpPr>
        <p:spPr/>
        <p:txBody>
          <a:bodyPr>
            <a:normAutofit fontScale="92500"/>
          </a:bodyPr>
          <a:lstStyle/>
          <a:p>
            <a:r>
              <a:rPr lang="en-US" dirty="0" smtClean="0">
                <a:latin typeface="Baskerville Old Face" panose="02020602080505020303" pitchFamily="18" charset="0"/>
              </a:rPr>
              <a:t>Popularity of “healthy migrant” hypothesis</a:t>
            </a:r>
          </a:p>
          <a:p>
            <a:r>
              <a:rPr lang="en-US" dirty="0" smtClean="0">
                <a:latin typeface="Baskerville Old Face" panose="02020602080505020303" pitchFamily="18" charset="0"/>
              </a:rPr>
              <a:t>Exploration of </a:t>
            </a:r>
            <a:r>
              <a:rPr lang="en-US" dirty="0">
                <a:latin typeface="Baskerville Old Face" panose="02020602080505020303" pitchFamily="18" charset="0"/>
              </a:rPr>
              <a:t>hypothesis </a:t>
            </a:r>
            <a:r>
              <a:rPr lang="en-US" dirty="0" smtClean="0">
                <a:latin typeface="Baskerville Old Face" panose="02020602080505020303" pitchFamily="18" charset="0"/>
              </a:rPr>
              <a:t>generalizability vis-à-vis ethnic origin and gender</a:t>
            </a:r>
          </a:p>
          <a:p>
            <a:r>
              <a:rPr lang="en-US" dirty="0" smtClean="0">
                <a:latin typeface="Baskerville Old Face" panose="02020602080505020303" pitchFamily="18" charset="0"/>
              </a:rPr>
              <a:t>Findings on gender health gap </a:t>
            </a:r>
            <a:r>
              <a:rPr lang="en-US" i="1" dirty="0" smtClean="0">
                <a:latin typeface="Baskerville Old Face" panose="02020602080505020303" pitchFamily="18" charset="0"/>
              </a:rPr>
              <a:t>within</a:t>
            </a:r>
            <a:r>
              <a:rPr lang="en-US" dirty="0" smtClean="0">
                <a:latin typeface="Baskerville Old Face" panose="02020602080505020303" pitchFamily="18" charset="0"/>
              </a:rPr>
              <a:t> foreign- and native-born (FB, NB) populations (JHSB, 2012)</a:t>
            </a:r>
          </a:p>
          <a:p>
            <a:r>
              <a:rPr lang="en-US" dirty="0" smtClean="0">
                <a:latin typeface="Baskerville Old Face" panose="02020602080505020303" pitchFamily="18" charset="0"/>
              </a:rPr>
              <a:t>Mediating role of contact with healthcare system</a:t>
            </a:r>
          </a:p>
          <a:p>
            <a:r>
              <a:rPr lang="en-US" dirty="0" smtClean="0">
                <a:latin typeface="Baskerville Old Face" panose="02020602080505020303" pitchFamily="18" charset="0"/>
              </a:rPr>
              <a:t>Candidate explanation for healthcare contact differential: family care responsibilities (FCR)</a:t>
            </a:r>
          </a:p>
          <a:p>
            <a:endParaRPr lang="en-US" dirty="0"/>
          </a:p>
        </p:txBody>
      </p:sp>
    </p:spTree>
    <p:extLst>
      <p:ext uri="{BB962C8B-B14F-4D97-AF65-F5344CB8AC3E}">
        <p14:creationId xmlns:p14="http://schemas.microsoft.com/office/powerpoint/2010/main" val="28795187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500" dirty="0" smtClean="0">
                <a:latin typeface="Baskerville Old Face" panose="02020602080505020303" pitchFamily="18" charset="0"/>
              </a:rPr>
              <a:t>C-FAHR Proposal</a:t>
            </a:r>
            <a:endParaRPr lang="en-US" sz="4500" dirty="0">
              <a:latin typeface="Baskerville Old Face" panose="02020602080505020303" pitchFamily="18" charset="0"/>
            </a:endParaRPr>
          </a:p>
        </p:txBody>
      </p:sp>
      <p:sp>
        <p:nvSpPr>
          <p:cNvPr id="3" name="Content Placeholder 2"/>
          <p:cNvSpPr>
            <a:spLocks noGrp="1"/>
          </p:cNvSpPr>
          <p:nvPr>
            <p:ph idx="1"/>
          </p:nvPr>
        </p:nvSpPr>
        <p:spPr>
          <a:xfrm>
            <a:off x="508001" y="1930401"/>
            <a:ext cx="6447501" cy="4110962"/>
          </a:xfrm>
        </p:spPr>
        <p:txBody>
          <a:bodyPr/>
          <a:lstStyle/>
          <a:p>
            <a:r>
              <a:rPr lang="en-US" dirty="0" smtClean="0">
                <a:latin typeface="Baskerville Old Face" panose="02020602080505020303" pitchFamily="18" charset="0"/>
              </a:rPr>
              <a:t>Focus on health at </a:t>
            </a:r>
            <a:r>
              <a:rPr lang="en-US" u="sng" dirty="0" smtClean="0">
                <a:latin typeface="Baskerville Old Face" panose="02020602080505020303" pitchFamily="18" charset="0"/>
              </a:rPr>
              <a:t>family</a:t>
            </a:r>
            <a:r>
              <a:rPr lang="en-US" dirty="0">
                <a:latin typeface="Baskerville Old Face" panose="02020602080505020303" pitchFamily="18" charset="0"/>
              </a:rPr>
              <a:t> </a:t>
            </a:r>
            <a:r>
              <a:rPr lang="en-US" dirty="0" smtClean="0">
                <a:latin typeface="Baskerville Old Face" panose="02020602080505020303" pitchFamily="18" charset="0"/>
              </a:rPr>
              <a:t>level</a:t>
            </a:r>
          </a:p>
          <a:p>
            <a:r>
              <a:rPr lang="en-US" dirty="0" smtClean="0">
                <a:latin typeface="Baskerville Old Face" panose="02020602080505020303" pitchFamily="18" charset="0"/>
              </a:rPr>
              <a:t>NHIS-MEPS advantages for causal inference</a:t>
            </a:r>
          </a:p>
          <a:p>
            <a:r>
              <a:rPr lang="en-US" dirty="0" smtClean="0">
                <a:latin typeface="Baskerville Old Face" panose="02020602080505020303" pitchFamily="18" charset="0"/>
              </a:rPr>
              <a:t>Research assistance with NHIS-MEPS</a:t>
            </a:r>
          </a:p>
          <a:p>
            <a:r>
              <a:rPr lang="en-US" dirty="0" smtClean="0">
                <a:latin typeface="Baskerville Old Face" panose="02020602080505020303" pitchFamily="18" charset="0"/>
              </a:rPr>
              <a:t>Data access issues</a:t>
            </a:r>
          </a:p>
          <a:p>
            <a:r>
              <a:rPr lang="en-US" dirty="0" smtClean="0">
                <a:latin typeface="Baskerville Old Face" panose="02020602080505020303" pitchFamily="18" charset="0"/>
              </a:rPr>
              <a:t>Exploiting existing NHIS strengths</a:t>
            </a:r>
            <a:endParaRPr lang="en-US" dirty="0">
              <a:latin typeface="Baskerville Old Face" panose="02020602080505020303" pitchFamily="18" charset="0"/>
            </a:endParaRPr>
          </a:p>
        </p:txBody>
      </p:sp>
    </p:spTree>
    <p:extLst>
      <p:ext uri="{BB962C8B-B14F-4D97-AF65-F5344CB8AC3E}">
        <p14:creationId xmlns:p14="http://schemas.microsoft.com/office/powerpoint/2010/main" val="10449006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397727"/>
            <a:ext cx="6447501" cy="1320800"/>
          </a:xfrm>
        </p:spPr>
        <p:txBody>
          <a:bodyPr>
            <a:normAutofit/>
          </a:bodyPr>
          <a:lstStyle/>
          <a:p>
            <a:r>
              <a:rPr lang="en-US" sz="4500" dirty="0" smtClean="0">
                <a:latin typeface="Baskerville Old Face" panose="02020602080505020303" pitchFamily="18" charset="0"/>
              </a:rPr>
              <a:t>Methods</a:t>
            </a:r>
            <a:endParaRPr lang="en-US" sz="4500" dirty="0">
              <a:latin typeface="Baskerville Old Face" panose="02020602080505020303" pitchFamily="18" charset="0"/>
            </a:endParaRPr>
          </a:p>
        </p:txBody>
      </p:sp>
      <p:sp>
        <p:nvSpPr>
          <p:cNvPr id="3" name="Content Placeholder 2"/>
          <p:cNvSpPr>
            <a:spLocks noGrp="1"/>
          </p:cNvSpPr>
          <p:nvPr>
            <p:ph idx="1"/>
          </p:nvPr>
        </p:nvSpPr>
        <p:spPr>
          <a:xfrm>
            <a:off x="282192" y="1236558"/>
            <a:ext cx="6575813" cy="3880773"/>
          </a:xfrm>
        </p:spPr>
        <p:txBody>
          <a:bodyPr>
            <a:noAutofit/>
          </a:bodyPr>
          <a:lstStyle/>
          <a:p>
            <a:r>
              <a:rPr lang="en-US" dirty="0" smtClean="0">
                <a:latin typeface="Baskerville Old Face" panose="02020602080505020303" pitchFamily="18" charset="0"/>
              </a:rPr>
              <a:t>Merging &amp; appending household</a:t>
            </a:r>
            <a:r>
              <a:rPr lang="en-US" dirty="0">
                <a:latin typeface="Baskerville Old Face" panose="02020602080505020303" pitchFamily="18" charset="0"/>
              </a:rPr>
              <a:t>, family, person and sample adult files</a:t>
            </a:r>
          </a:p>
          <a:p>
            <a:pPr>
              <a:spcBef>
                <a:spcPts val="0"/>
              </a:spcBef>
            </a:pPr>
            <a:r>
              <a:rPr lang="en-US" dirty="0" smtClean="0">
                <a:latin typeface="Baskerville Old Face" panose="02020602080505020303" pitchFamily="18" charset="0"/>
              </a:rPr>
              <a:t>Conceptualization &amp; operationalization of FCR</a:t>
            </a:r>
          </a:p>
          <a:p>
            <a:pPr lvl="1">
              <a:spcBef>
                <a:spcPts val="0"/>
              </a:spcBef>
            </a:pPr>
            <a:r>
              <a:rPr lang="en-US" sz="2500" dirty="0" smtClean="0">
                <a:latin typeface="Baskerville Old Face" panose="02020602080505020303" pitchFamily="18" charset="0"/>
              </a:rPr>
              <a:t>child, play limitations, special education, elder, activity limitation, poor health, care visits 10+</a:t>
            </a:r>
          </a:p>
          <a:p>
            <a:pPr>
              <a:spcBef>
                <a:spcPts val="0"/>
              </a:spcBef>
            </a:pPr>
            <a:r>
              <a:rPr lang="en-US" dirty="0">
                <a:latin typeface="Baskerville Old Face" panose="02020602080505020303" pitchFamily="18" charset="0"/>
              </a:rPr>
              <a:t>Conceptualization &amp; </a:t>
            </a:r>
            <a:r>
              <a:rPr lang="en-US" dirty="0" smtClean="0">
                <a:latin typeface="Baskerville Old Face" panose="02020602080505020303" pitchFamily="18" charset="0"/>
              </a:rPr>
              <a:t>operationalization of healthcare contact</a:t>
            </a:r>
          </a:p>
          <a:p>
            <a:pPr lvl="1">
              <a:spcBef>
                <a:spcPts val="0"/>
              </a:spcBef>
            </a:pPr>
            <a:r>
              <a:rPr lang="en-US" sz="2500" dirty="0" smtClean="0">
                <a:latin typeface="Baskerville Old Face" panose="02020602080505020303" pitchFamily="18" charset="0"/>
              </a:rPr>
              <a:t>pap, cholesterol, </a:t>
            </a:r>
            <a:r>
              <a:rPr lang="en-US" sz="2500" dirty="0">
                <a:latin typeface="Baskerville Old Face" panose="02020602080505020303" pitchFamily="18" charset="0"/>
              </a:rPr>
              <a:t>blood sugar, </a:t>
            </a:r>
            <a:r>
              <a:rPr lang="en-US" sz="2500" dirty="0" smtClean="0">
                <a:latin typeface="Baskerville Old Face" panose="02020602080505020303" pitchFamily="18" charset="0"/>
              </a:rPr>
              <a:t>blood pressure</a:t>
            </a:r>
          </a:p>
          <a:p>
            <a:r>
              <a:rPr lang="en-US" dirty="0" smtClean="0">
                <a:latin typeface="Baskerville Old Face" panose="02020602080505020303" pitchFamily="18" charset="0"/>
              </a:rPr>
              <a:t> Hypothesizing mechanisms</a:t>
            </a:r>
          </a:p>
          <a:p>
            <a:pPr lvl="1">
              <a:spcBef>
                <a:spcPts val="0"/>
              </a:spcBef>
            </a:pPr>
            <a:r>
              <a:rPr lang="en-US" sz="2500" dirty="0" smtClean="0">
                <a:latin typeface="Baskerville Old Face" panose="02020602080505020303" pitchFamily="18" charset="0"/>
              </a:rPr>
              <a:t>H1a,b: exposure to FCR will be greater for women and NB</a:t>
            </a:r>
          </a:p>
          <a:p>
            <a:pPr lvl="1">
              <a:spcBef>
                <a:spcPts val="0"/>
              </a:spcBef>
            </a:pPr>
            <a:r>
              <a:rPr lang="en-US" sz="2500" dirty="0" smtClean="0">
                <a:latin typeface="Baskerville Old Face" panose="02020602080505020303" pitchFamily="18" charset="0"/>
              </a:rPr>
              <a:t>H2a,b: vulnerability to FCR will be greater for women and NB</a:t>
            </a:r>
          </a:p>
          <a:p>
            <a:pPr>
              <a:spcBef>
                <a:spcPts val="0"/>
              </a:spcBef>
            </a:pPr>
            <a:r>
              <a:rPr lang="en-US" dirty="0" smtClean="0">
                <a:latin typeface="Baskerville Old Face" panose="02020602080505020303" pitchFamily="18" charset="0"/>
              </a:rPr>
              <a:t>Testing differences</a:t>
            </a:r>
          </a:p>
          <a:p>
            <a:pPr lvl="1">
              <a:spcBef>
                <a:spcPts val="0"/>
              </a:spcBef>
            </a:pPr>
            <a:r>
              <a:rPr lang="en-US" sz="2500" dirty="0" smtClean="0">
                <a:latin typeface="Baskerville Old Face" panose="02020602080505020303" pitchFamily="18" charset="0"/>
              </a:rPr>
              <a:t>summary statistics, cross-tabulation, multivariate logistic regression, marginal effects contrasts</a:t>
            </a:r>
          </a:p>
        </p:txBody>
      </p:sp>
    </p:spTree>
    <p:extLst>
      <p:ext uri="{BB962C8B-B14F-4D97-AF65-F5344CB8AC3E}">
        <p14:creationId xmlns:p14="http://schemas.microsoft.com/office/powerpoint/2010/main" val="5078677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500" dirty="0" smtClean="0">
                <a:latin typeface="Baskerville Old Face" panose="02020602080505020303" pitchFamily="18" charset="0"/>
              </a:rPr>
              <a:t>Testing Assumptions</a:t>
            </a:r>
            <a:endParaRPr lang="en-US" sz="4500" dirty="0">
              <a:latin typeface="Baskerville Old Face" panose="02020602080505020303" pitchFamily="18" charset="0"/>
            </a:endParaRPr>
          </a:p>
        </p:txBody>
      </p:sp>
      <p:sp>
        <p:nvSpPr>
          <p:cNvPr id="3" name="Content Placeholder 2"/>
          <p:cNvSpPr>
            <a:spLocks noGrp="1"/>
          </p:cNvSpPr>
          <p:nvPr>
            <p:ph idx="1"/>
          </p:nvPr>
        </p:nvSpPr>
        <p:spPr/>
        <p:txBody>
          <a:bodyPr>
            <a:normAutofit fontScale="92500" lnSpcReduction="10000"/>
          </a:bodyPr>
          <a:lstStyle/>
          <a:p>
            <a:r>
              <a:rPr lang="en-US" sz="3500" dirty="0" smtClean="0">
                <a:latin typeface="Baskerville Old Face" panose="02020602080505020303" pitchFamily="18" charset="0"/>
              </a:rPr>
              <a:t>Is FCR associated with healthcare contact?</a:t>
            </a:r>
          </a:p>
          <a:p>
            <a:r>
              <a:rPr lang="en-US" sz="3500" dirty="0" smtClean="0">
                <a:latin typeface="Baskerville Old Face" panose="02020602080505020303" pitchFamily="18" charset="0"/>
              </a:rPr>
              <a:t>Cholesterol as outcome</a:t>
            </a:r>
          </a:p>
          <a:p>
            <a:r>
              <a:rPr lang="en-US" sz="3500" dirty="0" smtClean="0">
                <a:latin typeface="Baskerville Old Face" panose="02020602080505020303" pitchFamily="18" charset="0"/>
              </a:rPr>
              <a:t>Support from bivariate analysis (6 of 7 FCR measures)</a:t>
            </a:r>
          </a:p>
          <a:p>
            <a:r>
              <a:rPr lang="en-US" sz="3500" dirty="0" smtClean="0">
                <a:latin typeface="Baskerville Old Face" panose="02020602080505020303" pitchFamily="18" charset="0"/>
              </a:rPr>
              <a:t>Additional support from multivariate analysis (7 </a:t>
            </a:r>
            <a:r>
              <a:rPr lang="en-US" sz="3500" dirty="0">
                <a:latin typeface="Baskerville Old Face" panose="02020602080505020303" pitchFamily="18" charset="0"/>
              </a:rPr>
              <a:t>of 7 FCR measures)</a:t>
            </a:r>
          </a:p>
          <a:p>
            <a:endParaRPr lang="en-US" dirty="0"/>
          </a:p>
        </p:txBody>
      </p:sp>
    </p:spTree>
    <p:extLst>
      <p:ext uri="{BB962C8B-B14F-4D97-AF65-F5344CB8AC3E}">
        <p14:creationId xmlns:p14="http://schemas.microsoft.com/office/powerpoint/2010/main" val="29636308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500" dirty="0" smtClean="0">
                <a:latin typeface="Baskerville Old Face" panose="02020602080505020303" pitchFamily="18" charset="0"/>
              </a:rPr>
              <a:t>Testing H1a</a:t>
            </a:r>
            <a:endParaRPr lang="en-US" sz="4500" dirty="0">
              <a:latin typeface="Baskerville Old Face" panose="02020602080505020303" pitchFamily="18" charset="0"/>
            </a:endParaRPr>
          </a:p>
        </p:txBody>
      </p:sp>
      <p:sp>
        <p:nvSpPr>
          <p:cNvPr id="3" name="Content Placeholder 2"/>
          <p:cNvSpPr>
            <a:spLocks noGrp="1"/>
          </p:cNvSpPr>
          <p:nvPr>
            <p:ph idx="1"/>
          </p:nvPr>
        </p:nvSpPr>
        <p:spPr/>
        <p:txBody>
          <a:bodyPr>
            <a:normAutofit lnSpcReduction="10000"/>
          </a:bodyPr>
          <a:lstStyle/>
          <a:p>
            <a:r>
              <a:rPr lang="en-US" sz="3500" dirty="0" smtClean="0">
                <a:latin typeface="Baskerville Old Face" panose="02020602080505020303" pitchFamily="18" charset="0"/>
              </a:rPr>
              <a:t>Hypothesis: exposure </a:t>
            </a:r>
            <a:r>
              <a:rPr lang="en-US" sz="3500" dirty="0">
                <a:latin typeface="Baskerville Old Face" panose="02020602080505020303" pitchFamily="18" charset="0"/>
              </a:rPr>
              <a:t>to FCR will be </a:t>
            </a:r>
            <a:r>
              <a:rPr lang="en-US" sz="3500" dirty="0" smtClean="0">
                <a:latin typeface="Baskerville Old Face" panose="02020602080505020303" pitchFamily="18" charset="0"/>
              </a:rPr>
              <a:t>greater </a:t>
            </a:r>
            <a:r>
              <a:rPr lang="en-US" sz="3500" dirty="0">
                <a:latin typeface="Baskerville Old Face" panose="02020602080505020303" pitchFamily="18" charset="0"/>
              </a:rPr>
              <a:t>for women </a:t>
            </a:r>
            <a:endParaRPr lang="en-US" sz="3500" dirty="0" smtClean="0">
              <a:latin typeface="Baskerville Old Face" panose="02020602080505020303" pitchFamily="18" charset="0"/>
            </a:endParaRPr>
          </a:p>
          <a:p>
            <a:r>
              <a:rPr lang="en-US" sz="3500" dirty="0" smtClean="0">
                <a:latin typeface="Baskerville Old Face" panose="02020602080505020303" pitchFamily="18" charset="0"/>
              </a:rPr>
              <a:t>Test: comparison of male and female proportions for seven FCR variables</a:t>
            </a:r>
          </a:p>
          <a:p>
            <a:r>
              <a:rPr lang="en-US" sz="3500" dirty="0" smtClean="0">
                <a:latin typeface="Baskerville Old Face" panose="02020602080505020303" pitchFamily="18" charset="0"/>
              </a:rPr>
              <a:t>Results: 7 </a:t>
            </a:r>
            <a:r>
              <a:rPr lang="en-US" sz="3500" dirty="0">
                <a:latin typeface="Baskerville Old Face" panose="02020602080505020303" pitchFamily="18" charset="0"/>
              </a:rPr>
              <a:t>of </a:t>
            </a:r>
            <a:r>
              <a:rPr lang="en-US" sz="3500" dirty="0" smtClean="0">
                <a:latin typeface="Baskerville Old Face" panose="02020602080505020303" pitchFamily="18" charset="0"/>
              </a:rPr>
              <a:t>7 greater for women; supportive of hypothesis</a:t>
            </a:r>
          </a:p>
          <a:p>
            <a:endParaRPr lang="en-US" dirty="0"/>
          </a:p>
        </p:txBody>
      </p:sp>
    </p:spTree>
    <p:extLst>
      <p:ext uri="{BB962C8B-B14F-4D97-AF65-F5344CB8AC3E}">
        <p14:creationId xmlns:p14="http://schemas.microsoft.com/office/powerpoint/2010/main" val="3201654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500" dirty="0" smtClean="0">
                <a:latin typeface="Baskerville Old Face" panose="02020602080505020303" pitchFamily="18" charset="0"/>
              </a:rPr>
              <a:t>Testing H1b</a:t>
            </a:r>
            <a:endParaRPr lang="en-US" sz="4500" dirty="0">
              <a:latin typeface="Baskerville Old Face" panose="02020602080505020303" pitchFamily="18" charset="0"/>
            </a:endParaRPr>
          </a:p>
        </p:txBody>
      </p:sp>
      <p:sp>
        <p:nvSpPr>
          <p:cNvPr id="3" name="Content Placeholder 2"/>
          <p:cNvSpPr>
            <a:spLocks noGrp="1"/>
          </p:cNvSpPr>
          <p:nvPr>
            <p:ph idx="1"/>
          </p:nvPr>
        </p:nvSpPr>
        <p:spPr/>
        <p:txBody>
          <a:bodyPr>
            <a:normAutofit fontScale="92500"/>
          </a:bodyPr>
          <a:lstStyle/>
          <a:p>
            <a:r>
              <a:rPr lang="en-US" sz="3500" dirty="0">
                <a:latin typeface="Baskerville Old Face" panose="02020602080505020303" pitchFamily="18" charset="0"/>
              </a:rPr>
              <a:t>Hypothesis: exposure to FCR will be </a:t>
            </a:r>
            <a:r>
              <a:rPr lang="en-US" sz="3500" dirty="0" smtClean="0">
                <a:latin typeface="Baskerville Old Face" panose="02020602080505020303" pitchFamily="18" charset="0"/>
              </a:rPr>
              <a:t>greater </a:t>
            </a:r>
            <a:r>
              <a:rPr lang="en-US" sz="3500" dirty="0">
                <a:latin typeface="Baskerville Old Face" panose="02020602080505020303" pitchFamily="18" charset="0"/>
              </a:rPr>
              <a:t>for </a:t>
            </a:r>
            <a:r>
              <a:rPr lang="en-US" sz="3500" dirty="0" smtClean="0">
                <a:latin typeface="Baskerville Old Face" panose="02020602080505020303" pitchFamily="18" charset="0"/>
              </a:rPr>
              <a:t>NB</a:t>
            </a:r>
            <a:endParaRPr lang="en-US" sz="3500" dirty="0">
              <a:latin typeface="Baskerville Old Face" panose="02020602080505020303" pitchFamily="18" charset="0"/>
            </a:endParaRPr>
          </a:p>
          <a:p>
            <a:r>
              <a:rPr lang="en-US" sz="3500" dirty="0" smtClean="0">
                <a:latin typeface="Baskerville Old Face" panose="02020602080505020303" pitchFamily="18" charset="0"/>
              </a:rPr>
              <a:t>Test: comparison </a:t>
            </a:r>
            <a:r>
              <a:rPr lang="en-US" sz="3500" dirty="0">
                <a:latin typeface="Baskerville Old Face" panose="02020602080505020303" pitchFamily="18" charset="0"/>
              </a:rPr>
              <a:t>of </a:t>
            </a:r>
            <a:r>
              <a:rPr lang="en-US" sz="3500" dirty="0" smtClean="0">
                <a:latin typeface="Baskerville Old Face" panose="02020602080505020303" pitchFamily="18" charset="0"/>
              </a:rPr>
              <a:t>native-and foreign-born </a:t>
            </a:r>
            <a:r>
              <a:rPr lang="en-US" sz="3500" dirty="0">
                <a:latin typeface="Baskerville Old Face" panose="02020602080505020303" pitchFamily="18" charset="0"/>
              </a:rPr>
              <a:t>proportions for </a:t>
            </a:r>
            <a:r>
              <a:rPr lang="en-US" sz="3500" dirty="0" smtClean="0">
                <a:latin typeface="Baskerville Old Face" panose="02020602080505020303" pitchFamily="18" charset="0"/>
              </a:rPr>
              <a:t>seven </a:t>
            </a:r>
            <a:r>
              <a:rPr lang="en-US" sz="3500" dirty="0">
                <a:latin typeface="Baskerville Old Face" panose="02020602080505020303" pitchFamily="18" charset="0"/>
              </a:rPr>
              <a:t>FCR variables</a:t>
            </a:r>
          </a:p>
          <a:p>
            <a:r>
              <a:rPr lang="en-US" sz="3500" dirty="0" smtClean="0">
                <a:latin typeface="Baskerville Old Face" panose="02020602080505020303" pitchFamily="18" charset="0"/>
              </a:rPr>
              <a:t>Results</a:t>
            </a:r>
            <a:r>
              <a:rPr lang="en-US" sz="3500" dirty="0">
                <a:latin typeface="Baskerville Old Face" panose="02020602080505020303" pitchFamily="18" charset="0"/>
              </a:rPr>
              <a:t>: </a:t>
            </a:r>
            <a:r>
              <a:rPr lang="en-US" sz="3500" dirty="0" smtClean="0">
                <a:latin typeface="Baskerville Old Face" panose="02020602080505020303" pitchFamily="18" charset="0"/>
              </a:rPr>
              <a:t>6 </a:t>
            </a:r>
            <a:r>
              <a:rPr lang="en-US" sz="3500" dirty="0">
                <a:latin typeface="Baskerville Old Face" panose="02020602080505020303" pitchFamily="18" charset="0"/>
              </a:rPr>
              <a:t>of 7 greater for </a:t>
            </a:r>
            <a:r>
              <a:rPr lang="en-US" sz="3500" dirty="0" smtClean="0">
                <a:latin typeface="Baskerville Old Face" panose="02020602080505020303" pitchFamily="18" charset="0"/>
              </a:rPr>
              <a:t>NB (not children); supportive </a:t>
            </a:r>
            <a:r>
              <a:rPr lang="en-US" sz="3500" dirty="0">
                <a:latin typeface="Baskerville Old Face" panose="02020602080505020303" pitchFamily="18" charset="0"/>
              </a:rPr>
              <a:t>of </a:t>
            </a:r>
            <a:r>
              <a:rPr lang="en-US" sz="3500" dirty="0" smtClean="0">
                <a:latin typeface="Baskerville Old Face" panose="02020602080505020303" pitchFamily="18" charset="0"/>
              </a:rPr>
              <a:t>hypothesis</a:t>
            </a:r>
            <a:endParaRPr lang="en-US" dirty="0"/>
          </a:p>
        </p:txBody>
      </p:sp>
    </p:spTree>
    <p:extLst>
      <p:ext uri="{BB962C8B-B14F-4D97-AF65-F5344CB8AC3E}">
        <p14:creationId xmlns:p14="http://schemas.microsoft.com/office/powerpoint/2010/main" val="35071478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531541"/>
            <a:ext cx="6447501" cy="1320800"/>
          </a:xfrm>
        </p:spPr>
        <p:txBody>
          <a:bodyPr>
            <a:normAutofit/>
          </a:bodyPr>
          <a:lstStyle/>
          <a:p>
            <a:r>
              <a:rPr lang="en-US" sz="4500" dirty="0" smtClean="0">
                <a:latin typeface="Baskerville Old Face" panose="02020602080505020303" pitchFamily="18" charset="0"/>
              </a:rPr>
              <a:t>Testing H2a</a:t>
            </a:r>
            <a:endParaRPr lang="en-US" sz="4500" dirty="0">
              <a:latin typeface="Baskerville Old Face" panose="02020602080505020303" pitchFamily="18" charset="0"/>
            </a:endParaRPr>
          </a:p>
        </p:txBody>
      </p:sp>
      <p:sp>
        <p:nvSpPr>
          <p:cNvPr id="3" name="Content Placeholder 2"/>
          <p:cNvSpPr>
            <a:spLocks noGrp="1"/>
          </p:cNvSpPr>
          <p:nvPr>
            <p:ph idx="1"/>
          </p:nvPr>
        </p:nvSpPr>
        <p:spPr>
          <a:xfrm>
            <a:off x="508001" y="1740840"/>
            <a:ext cx="7144524" cy="4961053"/>
          </a:xfrm>
        </p:spPr>
        <p:txBody>
          <a:bodyPr>
            <a:normAutofit fontScale="92500" lnSpcReduction="10000"/>
          </a:bodyPr>
          <a:lstStyle/>
          <a:p>
            <a:r>
              <a:rPr lang="en-US" sz="3000" dirty="0">
                <a:latin typeface="Baskerville Old Face" panose="02020602080505020303" pitchFamily="18" charset="0"/>
              </a:rPr>
              <a:t>Hypothesis: </a:t>
            </a:r>
            <a:r>
              <a:rPr lang="en-US" sz="3000" dirty="0" smtClean="0">
                <a:latin typeface="Baskerville Old Face" panose="02020602080505020303" pitchFamily="18" charset="0"/>
              </a:rPr>
              <a:t>vulnerability </a:t>
            </a:r>
            <a:r>
              <a:rPr lang="en-US" sz="3000" dirty="0">
                <a:latin typeface="Baskerville Old Face" panose="02020602080505020303" pitchFamily="18" charset="0"/>
              </a:rPr>
              <a:t>to FCR will be </a:t>
            </a:r>
            <a:r>
              <a:rPr lang="en-US" sz="3000" dirty="0" smtClean="0">
                <a:latin typeface="Baskerville Old Face" panose="02020602080505020303" pitchFamily="18" charset="0"/>
              </a:rPr>
              <a:t>greater </a:t>
            </a:r>
            <a:r>
              <a:rPr lang="en-US" sz="3000" dirty="0">
                <a:latin typeface="Baskerville Old Face" panose="02020602080505020303" pitchFamily="18" charset="0"/>
              </a:rPr>
              <a:t>for women </a:t>
            </a:r>
          </a:p>
          <a:p>
            <a:r>
              <a:rPr lang="en-US" sz="3000" dirty="0" smtClean="0">
                <a:latin typeface="Baskerville Old Face" panose="02020602080505020303" pitchFamily="18" charset="0"/>
              </a:rPr>
              <a:t>Test: cross-tabulation of seven FCR variables by gender, logistic regression of cholesterol check on interaction of gender*FCR and confounders, test of significant difference between men and women in the marginal effect of seven FCR variables on probability of </a:t>
            </a:r>
            <a:r>
              <a:rPr lang="en-US" sz="3000" dirty="0">
                <a:latin typeface="Baskerville Old Face" panose="02020602080505020303" pitchFamily="18" charset="0"/>
              </a:rPr>
              <a:t>cholesterol check </a:t>
            </a:r>
          </a:p>
          <a:p>
            <a:r>
              <a:rPr lang="en-US" sz="3000" dirty="0">
                <a:latin typeface="Baskerville Old Face" panose="02020602080505020303" pitchFamily="18" charset="0"/>
              </a:rPr>
              <a:t>Results: </a:t>
            </a:r>
            <a:r>
              <a:rPr lang="en-US" sz="3000" dirty="0" smtClean="0">
                <a:latin typeface="Baskerville Old Face" panose="02020602080505020303" pitchFamily="18" charset="0"/>
              </a:rPr>
              <a:t>3 </a:t>
            </a:r>
            <a:r>
              <a:rPr lang="en-US" sz="3000" dirty="0">
                <a:latin typeface="Baskerville Old Face" panose="02020602080505020303" pitchFamily="18" charset="0"/>
              </a:rPr>
              <a:t>of 7 </a:t>
            </a:r>
            <a:r>
              <a:rPr lang="en-US" sz="3000" dirty="0" smtClean="0">
                <a:latin typeface="Baskerville Old Face" panose="02020602080505020303" pitchFamily="18" charset="0"/>
              </a:rPr>
              <a:t>greater vulnerability for </a:t>
            </a:r>
            <a:r>
              <a:rPr lang="en-US" sz="3000" i="1" dirty="0" smtClean="0">
                <a:latin typeface="Baskerville Old Face" panose="02020602080505020303" pitchFamily="18" charset="0"/>
              </a:rPr>
              <a:t>men </a:t>
            </a:r>
            <a:r>
              <a:rPr lang="en-US" sz="3000" dirty="0">
                <a:latin typeface="Baskerville Old Face" panose="02020602080505020303" pitchFamily="18" charset="0"/>
              </a:rPr>
              <a:t>(elder, poor health, care visits 10+)</a:t>
            </a:r>
            <a:r>
              <a:rPr lang="en-US" sz="3000" i="1" dirty="0" smtClean="0">
                <a:latin typeface="Baskerville Old Face" panose="02020602080505020303" pitchFamily="18" charset="0"/>
              </a:rPr>
              <a:t>, </a:t>
            </a:r>
            <a:r>
              <a:rPr lang="en-US" sz="3000" dirty="0" smtClean="0">
                <a:latin typeface="Baskerville Old Face" panose="02020602080505020303" pitchFamily="18" charset="0"/>
              </a:rPr>
              <a:t>rest NS; not supportive </a:t>
            </a:r>
            <a:r>
              <a:rPr lang="en-US" sz="3000" dirty="0">
                <a:latin typeface="Baskerville Old Face" panose="02020602080505020303" pitchFamily="18" charset="0"/>
              </a:rPr>
              <a:t>of </a:t>
            </a:r>
            <a:r>
              <a:rPr lang="en-US" sz="3000" dirty="0" smtClean="0">
                <a:latin typeface="Baskerville Old Face" panose="02020602080505020303" pitchFamily="18" charset="0"/>
              </a:rPr>
              <a:t>hypothesis</a:t>
            </a:r>
            <a:endParaRPr lang="en-US" sz="3000" dirty="0"/>
          </a:p>
        </p:txBody>
      </p:sp>
    </p:spTree>
    <p:extLst>
      <p:ext uri="{BB962C8B-B14F-4D97-AF65-F5344CB8AC3E}">
        <p14:creationId xmlns:p14="http://schemas.microsoft.com/office/powerpoint/2010/main" val="26645774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729" y="564996"/>
            <a:ext cx="6447501" cy="1320800"/>
          </a:xfrm>
        </p:spPr>
        <p:txBody>
          <a:bodyPr>
            <a:normAutofit/>
          </a:bodyPr>
          <a:lstStyle/>
          <a:p>
            <a:r>
              <a:rPr lang="en-US" sz="4500" dirty="0" smtClean="0">
                <a:latin typeface="Baskerville Old Face" panose="02020602080505020303" pitchFamily="18" charset="0"/>
              </a:rPr>
              <a:t>Testing H2b</a:t>
            </a:r>
            <a:endParaRPr lang="en-US" sz="4500" dirty="0">
              <a:latin typeface="Baskerville Old Face" panose="02020602080505020303" pitchFamily="18" charset="0"/>
            </a:endParaRPr>
          </a:p>
        </p:txBody>
      </p:sp>
      <p:sp>
        <p:nvSpPr>
          <p:cNvPr id="3" name="Content Placeholder 2"/>
          <p:cNvSpPr>
            <a:spLocks noGrp="1"/>
          </p:cNvSpPr>
          <p:nvPr>
            <p:ph idx="1"/>
          </p:nvPr>
        </p:nvSpPr>
        <p:spPr>
          <a:xfrm>
            <a:off x="524732" y="1761903"/>
            <a:ext cx="6941635" cy="4895385"/>
          </a:xfrm>
        </p:spPr>
        <p:txBody>
          <a:bodyPr>
            <a:normAutofit fontScale="92500" lnSpcReduction="20000"/>
          </a:bodyPr>
          <a:lstStyle/>
          <a:p>
            <a:r>
              <a:rPr lang="en-US" sz="3000" dirty="0">
                <a:latin typeface="Baskerville Old Face" panose="02020602080505020303" pitchFamily="18" charset="0"/>
              </a:rPr>
              <a:t>Hypothesis: </a:t>
            </a:r>
            <a:r>
              <a:rPr lang="en-US" sz="3000" dirty="0" smtClean="0">
                <a:latin typeface="Baskerville Old Face" panose="02020602080505020303" pitchFamily="18" charset="0"/>
              </a:rPr>
              <a:t>vulnerability </a:t>
            </a:r>
            <a:r>
              <a:rPr lang="en-US" sz="3000" dirty="0">
                <a:latin typeface="Baskerville Old Face" panose="02020602080505020303" pitchFamily="18" charset="0"/>
              </a:rPr>
              <a:t>to FCR will be </a:t>
            </a:r>
            <a:r>
              <a:rPr lang="en-US" sz="3000" dirty="0" smtClean="0">
                <a:latin typeface="Baskerville Old Face" panose="02020602080505020303" pitchFamily="18" charset="0"/>
              </a:rPr>
              <a:t>greater </a:t>
            </a:r>
            <a:r>
              <a:rPr lang="en-US" sz="3000" dirty="0">
                <a:latin typeface="Baskerville Old Face" panose="02020602080505020303" pitchFamily="18" charset="0"/>
              </a:rPr>
              <a:t>for </a:t>
            </a:r>
            <a:r>
              <a:rPr lang="en-US" sz="3000" dirty="0" smtClean="0">
                <a:latin typeface="Baskerville Old Face" panose="02020602080505020303" pitchFamily="18" charset="0"/>
              </a:rPr>
              <a:t>NB</a:t>
            </a:r>
            <a:endParaRPr lang="en-US" sz="3000" dirty="0">
              <a:latin typeface="Baskerville Old Face" panose="02020602080505020303" pitchFamily="18" charset="0"/>
            </a:endParaRPr>
          </a:p>
          <a:p>
            <a:r>
              <a:rPr lang="en-US" sz="3000" dirty="0" smtClean="0">
                <a:latin typeface="Baskerville Old Face" panose="02020602080505020303" pitchFamily="18" charset="0"/>
              </a:rPr>
              <a:t>Test: </a:t>
            </a:r>
            <a:r>
              <a:rPr lang="en-US" sz="3000" dirty="0">
                <a:latin typeface="Baskerville Old Face" panose="02020602080505020303" pitchFamily="18" charset="0"/>
              </a:rPr>
              <a:t>cross-tabulation of seven FCR variables by </a:t>
            </a:r>
            <a:r>
              <a:rPr lang="en-US" sz="3000" dirty="0" smtClean="0">
                <a:latin typeface="Baskerville Old Face" panose="02020602080505020303" pitchFamily="18" charset="0"/>
              </a:rPr>
              <a:t>nativity, </a:t>
            </a:r>
            <a:r>
              <a:rPr lang="en-US" sz="3000" dirty="0">
                <a:latin typeface="Baskerville Old Face" panose="02020602080505020303" pitchFamily="18" charset="0"/>
              </a:rPr>
              <a:t>logistic regression of cholesterol </a:t>
            </a:r>
            <a:r>
              <a:rPr lang="en-US" sz="3000" dirty="0" smtClean="0">
                <a:latin typeface="Baskerville Old Face" panose="02020602080505020303" pitchFamily="18" charset="0"/>
              </a:rPr>
              <a:t>check </a:t>
            </a:r>
            <a:r>
              <a:rPr lang="en-US" sz="3000" dirty="0">
                <a:latin typeface="Baskerville Old Face" panose="02020602080505020303" pitchFamily="18" charset="0"/>
              </a:rPr>
              <a:t>on interaction of </a:t>
            </a:r>
            <a:r>
              <a:rPr lang="en-US" sz="3000" dirty="0" smtClean="0">
                <a:latin typeface="Baskerville Old Face" panose="02020602080505020303" pitchFamily="18" charset="0"/>
              </a:rPr>
              <a:t>nativity*FCR </a:t>
            </a:r>
            <a:r>
              <a:rPr lang="en-US" sz="3000" dirty="0">
                <a:latin typeface="Baskerville Old Face" panose="02020602080505020303" pitchFamily="18" charset="0"/>
              </a:rPr>
              <a:t>and confounders, test of significant difference between </a:t>
            </a:r>
            <a:r>
              <a:rPr lang="en-US" sz="3000" dirty="0" smtClean="0">
                <a:latin typeface="Baskerville Old Face" panose="02020602080505020303" pitchFamily="18" charset="0"/>
              </a:rPr>
              <a:t>native- and foreign-born in </a:t>
            </a:r>
            <a:r>
              <a:rPr lang="en-US" sz="3000" dirty="0">
                <a:latin typeface="Baskerville Old Face" panose="02020602080505020303" pitchFamily="18" charset="0"/>
              </a:rPr>
              <a:t>the marginal effect of seven FCR </a:t>
            </a:r>
            <a:r>
              <a:rPr lang="en-US" sz="3000" dirty="0" smtClean="0">
                <a:latin typeface="Baskerville Old Face" panose="02020602080505020303" pitchFamily="18" charset="0"/>
              </a:rPr>
              <a:t>variables </a:t>
            </a:r>
            <a:r>
              <a:rPr lang="en-US" sz="3000" dirty="0">
                <a:latin typeface="Baskerville Old Face" panose="02020602080505020303" pitchFamily="18" charset="0"/>
              </a:rPr>
              <a:t>on probability of cholesterol check </a:t>
            </a:r>
          </a:p>
          <a:p>
            <a:r>
              <a:rPr lang="en-US" sz="3000" dirty="0" smtClean="0">
                <a:latin typeface="Baskerville Old Face" panose="02020602080505020303" pitchFamily="18" charset="0"/>
              </a:rPr>
              <a:t>Results</a:t>
            </a:r>
            <a:r>
              <a:rPr lang="en-US" sz="3000" dirty="0">
                <a:latin typeface="Baskerville Old Face" panose="02020602080505020303" pitchFamily="18" charset="0"/>
              </a:rPr>
              <a:t>: 3 of 7 greater vulnerability </a:t>
            </a:r>
            <a:r>
              <a:rPr lang="en-US" sz="3000" dirty="0" smtClean="0">
                <a:latin typeface="Baskerville Old Face" panose="02020602080505020303" pitchFamily="18" charset="0"/>
              </a:rPr>
              <a:t>for </a:t>
            </a:r>
            <a:r>
              <a:rPr lang="en-US" sz="3000" i="1" dirty="0" smtClean="0">
                <a:latin typeface="Baskerville Old Face" panose="02020602080505020303" pitchFamily="18" charset="0"/>
              </a:rPr>
              <a:t>FB </a:t>
            </a:r>
            <a:r>
              <a:rPr lang="en-US" sz="3000" dirty="0">
                <a:latin typeface="Baskerville Old Face" panose="02020602080505020303" pitchFamily="18" charset="0"/>
              </a:rPr>
              <a:t>(special </a:t>
            </a:r>
            <a:r>
              <a:rPr lang="en-US" sz="3000" dirty="0" err="1">
                <a:latin typeface="Baskerville Old Face" panose="02020602080505020303" pitchFamily="18" charset="0"/>
              </a:rPr>
              <a:t>ed</a:t>
            </a:r>
            <a:r>
              <a:rPr lang="en-US" sz="3000" dirty="0">
                <a:latin typeface="Baskerville Old Face" panose="02020602080505020303" pitchFamily="18" charset="0"/>
              </a:rPr>
              <a:t>, activity limitation, elder)</a:t>
            </a:r>
            <a:r>
              <a:rPr lang="en-US" sz="3000" i="1" dirty="0" smtClean="0">
                <a:latin typeface="Baskerville Old Face" panose="02020602080505020303" pitchFamily="18" charset="0"/>
              </a:rPr>
              <a:t>, </a:t>
            </a:r>
            <a:r>
              <a:rPr lang="en-US" sz="3000" dirty="0">
                <a:latin typeface="Baskerville Old Face" panose="02020602080505020303" pitchFamily="18" charset="0"/>
              </a:rPr>
              <a:t>rest </a:t>
            </a:r>
            <a:r>
              <a:rPr lang="en-US" sz="3000" dirty="0" smtClean="0">
                <a:latin typeface="Baskerville Old Face" panose="02020602080505020303" pitchFamily="18" charset="0"/>
              </a:rPr>
              <a:t>NS; </a:t>
            </a:r>
            <a:r>
              <a:rPr lang="en-US" sz="3000" dirty="0">
                <a:latin typeface="Baskerville Old Face" panose="02020602080505020303" pitchFamily="18" charset="0"/>
              </a:rPr>
              <a:t>not supportive of </a:t>
            </a:r>
            <a:r>
              <a:rPr lang="en-US" sz="3000" dirty="0" smtClean="0">
                <a:latin typeface="Baskerville Old Face" panose="02020602080505020303" pitchFamily="18" charset="0"/>
              </a:rPr>
              <a:t>hypothesis</a:t>
            </a:r>
            <a:endParaRPr lang="en-US" sz="3000" dirty="0">
              <a:latin typeface="Baskerville Old Face" panose="02020602080505020303" pitchFamily="18" charset="0"/>
            </a:endParaRPr>
          </a:p>
        </p:txBody>
      </p:sp>
    </p:spTree>
    <p:extLst>
      <p:ext uri="{BB962C8B-B14F-4D97-AF65-F5344CB8AC3E}">
        <p14:creationId xmlns:p14="http://schemas.microsoft.com/office/powerpoint/2010/main" val="13282460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444652"/>
            <a:ext cx="8001000" cy="830997"/>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solidFill>
                  <a:srgbClr val="FFFFFF"/>
                </a:solidFill>
              </a:rPr>
              <a:t>Research Network on Adaptations to Childhood Stress</a:t>
            </a:r>
          </a:p>
          <a:p>
            <a:pPr marL="800100" lvl="1" indent="-342900">
              <a:buFont typeface="Arial" panose="020B0604020202020204" pitchFamily="34" charset="0"/>
              <a:buChar char="•"/>
            </a:pPr>
            <a:r>
              <a:rPr lang="en-US" sz="2400" b="1" dirty="0" smtClean="0">
                <a:solidFill>
                  <a:srgbClr val="FFFFFF"/>
                </a:solidFill>
              </a:rPr>
              <a:t>(Robert Wood Johnson Foundation)</a:t>
            </a:r>
            <a:endParaRPr lang="en-US" sz="2400" b="1" dirty="0">
              <a:solidFill>
                <a:srgbClr val="FFFFFF"/>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950" y="1600200"/>
            <a:ext cx="65151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49283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70" y="531541"/>
            <a:ext cx="6447501" cy="1320800"/>
          </a:xfrm>
        </p:spPr>
        <p:txBody>
          <a:bodyPr>
            <a:normAutofit/>
          </a:bodyPr>
          <a:lstStyle/>
          <a:p>
            <a:r>
              <a:rPr lang="en-US" sz="4500" dirty="0" smtClean="0">
                <a:latin typeface="Baskerville Old Face" panose="02020602080505020303" pitchFamily="18" charset="0"/>
              </a:rPr>
              <a:t>Conclusions</a:t>
            </a:r>
            <a:endParaRPr lang="en-US" sz="4500" dirty="0">
              <a:latin typeface="Baskerville Old Face" panose="02020602080505020303" pitchFamily="18" charset="0"/>
            </a:endParaRPr>
          </a:p>
        </p:txBody>
      </p:sp>
      <p:sp>
        <p:nvSpPr>
          <p:cNvPr id="3" name="Content Placeholder 2"/>
          <p:cNvSpPr>
            <a:spLocks noGrp="1"/>
          </p:cNvSpPr>
          <p:nvPr>
            <p:ph idx="1"/>
          </p:nvPr>
        </p:nvSpPr>
        <p:spPr>
          <a:xfrm>
            <a:off x="510169" y="1584712"/>
            <a:ext cx="6696236" cy="4547098"/>
          </a:xfrm>
        </p:spPr>
        <p:txBody>
          <a:bodyPr>
            <a:noAutofit/>
          </a:bodyPr>
          <a:lstStyle/>
          <a:p>
            <a:r>
              <a:rPr lang="en-US" dirty="0" smtClean="0">
                <a:latin typeface="Baskerville Old Face" panose="02020602080505020303" pitchFamily="18" charset="0"/>
              </a:rPr>
              <a:t>Findings supportive of exposure hypotheses</a:t>
            </a:r>
          </a:p>
          <a:p>
            <a:r>
              <a:rPr lang="en-US" dirty="0" smtClean="0">
                <a:latin typeface="Baskerville Old Face" panose="02020602080505020303" pitchFamily="18" charset="0"/>
              </a:rPr>
              <a:t>Findings contrary to vulnerability hypotheses</a:t>
            </a:r>
          </a:p>
          <a:p>
            <a:r>
              <a:rPr lang="en-US" dirty="0">
                <a:latin typeface="Baskerville Old Face" panose="02020602080505020303" pitchFamily="18" charset="0"/>
              </a:rPr>
              <a:t>Points to exposure as driver of observed link between FCR and healthcare contact</a:t>
            </a:r>
          </a:p>
          <a:p>
            <a:pPr>
              <a:spcBef>
                <a:spcPts val="0"/>
              </a:spcBef>
            </a:pPr>
            <a:r>
              <a:rPr lang="en-US" dirty="0" smtClean="0">
                <a:latin typeface="Baskerville Old Face" panose="02020602080505020303" pitchFamily="18" charset="0"/>
              </a:rPr>
              <a:t>Vulnerability findings potential explanations</a:t>
            </a:r>
          </a:p>
          <a:p>
            <a:pPr lvl="1">
              <a:spcBef>
                <a:spcPts val="0"/>
              </a:spcBef>
            </a:pPr>
            <a:r>
              <a:rPr lang="en-US" sz="2500" dirty="0" smtClean="0">
                <a:latin typeface="Baskerville Old Face" panose="02020602080505020303" pitchFamily="18" charset="0"/>
              </a:rPr>
              <a:t>strong gender norms around health-seeking behaviors for women render FCR less meaningful for healthcare contact</a:t>
            </a:r>
          </a:p>
          <a:p>
            <a:pPr lvl="1">
              <a:spcBef>
                <a:spcPts val="0"/>
              </a:spcBef>
            </a:pPr>
            <a:r>
              <a:rPr lang="en-US" sz="2500" dirty="0" smtClean="0">
                <a:latin typeface="Baskerville Old Face" panose="02020602080505020303" pitchFamily="18" charset="0"/>
              </a:rPr>
              <a:t>societal barriers around healthcare access for FB render FCR more meaningful for healthcare contact</a:t>
            </a:r>
          </a:p>
          <a:p>
            <a:r>
              <a:rPr lang="en-US" dirty="0" smtClean="0">
                <a:latin typeface="Baskerville Old Face" panose="02020602080505020303" pitchFamily="18" charset="0"/>
              </a:rPr>
              <a:t>Confidence afforded by cholesterol as healthcare contact measure</a:t>
            </a:r>
            <a:endParaRPr lang="en-US" dirty="0">
              <a:latin typeface="Baskerville Old Face" panose="02020602080505020303" pitchFamily="18" charset="0"/>
            </a:endParaRPr>
          </a:p>
        </p:txBody>
      </p:sp>
    </p:spTree>
    <p:extLst>
      <p:ext uri="{BB962C8B-B14F-4D97-AF65-F5344CB8AC3E}">
        <p14:creationId xmlns:p14="http://schemas.microsoft.com/office/powerpoint/2010/main" val="30943555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500" dirty="0" smtClean="0">
                <a:latin typeface="Baskerville Old Face" panose="02020602080505020303" pitchFamily="18" charset="0"/>
              </a:rPr>
              <a:t>Future Directions</a:t>
            </a:r>
            <a:endParaRPr lang="en-US" sz="4500" dirty="0">
              <a:latin typeface="Baskerville Old Face" panose="02020602080505020303" pitchFamily="18" charset="0"/>
            </a:endParaRPr>
          </a:p>
        </p:txBody>
      </p:sp>
      <p:sp>
        <p:nvSpPr>
          <p:cNvPr id="3" name="Content Placeholder 2"/>
          <p:cNvSpPr>
            <a:spLocks noGrp="1"/>
          </p:cNvSpPr>
          <p:nvPr>
            <p:ph idx="1"/>
          </p:nvPr>
        </p:nvSpPr>
        <p:spPr>
          <a:xfrm>
            <a:off x="508000" y="1580726"/>
            <a:ext cx="6935438" cy="4942737"/>
          </a:xfrm>
        </p:spPr>
        <p:txBody>
          <a:bodyPr>
            <a:normAutofit fontScale="70000" lnSpcReduction="20000"/>
          </a:bodyPr>
          <a:lstStyle/>
          <a:p>
            <a:r>
              <a:rPr lang="en-US" sz="3900" dirty="0" smtClean="0">
                <a:latin typeface="Baskerville Old Face" panose="02020602080505020303" pitchFamily="18" charset="0"/>
              </a:rPr>
              <a:t>Research</a:t>
            </a:r>
          </a:p>
          <a:p>
            <a:pPr lvl="1"/>
            <a:r>
              <a:rPr lang="en-US" sz="3900" dirty="0" smtClean="0">
                <a:latin typeface="Baskerville Old Face" panose="02020602080505020303" pitchFamily="18" charset="0"/>
              </a:rPr>
              <a:t>More direct measures of FCR</a:t>
            </a:r>
          </a:p>
          <a:p>
            <a:pPr lvl="1"/>
            <a:r>
              <a:rPr lang="en-US" sz="3900" dirty="0" smtClean="0">
                <a:latin typeface="Baskerville Old Face" panose="02020602080505020303" pitchFamily="18" charset="0"/>
              </a:rPr>
              <a:t>Alternative measures of healthcare contact</a:t>
            </a:r>
          </a:p>
          <a:p>
            <a:pPr lvl="1"/>
            <a:r>
              <a:rPr lang="en-US" sz="3900" dirty="0" smtClean="0">
                <a:latin typeface="Baskerville Old Face" panose="02020602080505020303" pitchFamily="18" charset="0"/>
              </a:rPr>
              <a:t>Relationship to diagnoses </a:t>
            </a:r>
          </a:p>
          <a:p>
            <a:pPr lvl="1"/>
            <a:r>
              <a:rPr lang="en-US" sz="3900" dirty="0" smtClean="0">
                <a:latin typeface="Baskerville Old Face" panose="02020602080505020303" pitchFamily="18" charset="0"/>
              </a:rPr>
              <a:t>Role of individual healthcare coverage</a:t>
            </a:r>
          </a:p>
          <a:p>
            <a:pPr lvl="1"/>
            <a:r>
              <a:rPr lang="en-US" sz="3900" dirty="0" smtClean="0">
                <a:latin typeface="Baskerville Old Face" panose="02020602080505020303" pitchFamily="18" charset="0"/>
              </a:rPr>
              <a:t>Role of state-level healthcare policy </a:t>
            </a:r>
          </a:p>
          <a:p>
            <a:pPr lvl="1"/>
            <a:r>
              <a:rPr lang="en-US" sz="3900" dirty="0" smtClean="0">
                <a:latin typeface="Baskerville Old Face" panose="02020602080505020303" pitchFamily="18" charset="0"/>
              </a:rPr>
              <a:t>Sensitivity to age, SES, race</a:t>
            </a:r>
          </a:p>
          <a:p>
            <a:r>
              <a:rPr lang="en-US" sz="3900" dirty="0" smtClean="0">
                <a:latin typeface="Baskerville Old Face" panose="02020602080505020303" pitchFamily="18" charset="0"/>
              </a:rPr>
              <a:t>Funding</a:t>
            </a:r>
          </a:p>
          <a:p>
            <a:pPr lvl="1"/>
            <a:r>
              <a:rPr lang="en-US" sz="3900" dirty="0" smtClean="0">
                <a:latin typeface="Baskerville Old Face" panose="02020602080505020303" pitchFamily="18" charset="0"/>
              </a:rPr>
              <a:t>Agency for Healthcare Research and Quality (R03, Fall)</a:t>
            </a:r>
          </a:p>
          <a:p>
            <a:pPr lvl="1"/>
            <a:endParaRPr lang="en-US" sz="3000" dirty="0">
              <a:latin typeface="Baskerville Old Face" panose="02020602080505020303" pitchFamily="18" charset="0"/>
            </a:endParaRPr>
          </a:p>
        </p:txBody>
      </p:sp>
    </p:spTree>
    <p:extLst>
      <p:ext uri="{BB962C8B-B14F-4D97-AF65-F5344CB8AC3E}">
        <p14:creationId xmlns:p14="http://schemas.microsoft.com/office/powerpoint/2010/main" val="27350051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5400" b="1" dirty="0" smtClean="0"/>
              <a:t>New Website</a:t>
            </a:r>
            <a:endParaRPr lang="en-US" sz="5400" b="1" dirty="0"/>
          </a:p>
        </p:txBody>
      </p:sp>
      <p:sp>
        <p:nvSpPr>
          <p:cNvPr id="3" name="Content Placeholder 2"/>
          <p:cNvSpPr>
            <a:spLocks noGrp="1"/>
          </p:cNvSpPr>
          <p:nvPr>
            <p:ph idx="1"/>
          </p:nvPr>
        </p:nvSpPr>
        <p:spPr>
          <a:xfrm>
            <a:off x="406550" y="2438400"/>
            <a:ext cx="4199367" cy="3956756"/>
          </a:xfrm>
          <a:solidFill>
            <a:schemeClr val="bg1">
              <a:lumMod val="85000"/>
            </a:schemeClr>
          </a:solidFill>
        </p:spPr>
        <p:txBody>
          <a:bodyPr>
            <a:normAutofit fontScale="62500" lnSpcReduction="20000"/>
          </a:bodyPr>
          <a:lstStyle/>
          <a:p>
            <a:r>
              <a:rPr lang="en-US" dirty="0"/>
              <a:t>Refer to our website for a list of our monthly events:</a:t>
            </a:r>
          </a:p>
          <a:p>
            <a:pPr marL="800100" lvl="2" indent="0">
              <a:buNone/>
            </a:pPr>
            <a:r>
              <a:rPr lang="en-US" sz="2000" dirty="0" smtClean="0">
                <a:solidFill>
                  <a:schemeClr val="bg1">
                    <a:lumMod val="50000"/>
                  </a:schemeClr>
                </a:solidFill>
                <a:hlinkClick r:id="rId2"/>
              </a:rPr>
              <a:t>http</a:t>
            </a:r>
            <a:r>
              <a:rPr lang="en-US" sz="2000" dirty="0">
                <a:solidFill>
                  <a:schemeClr val="bg1">
                    <a:lumMod val="50000"/>
                  </a:schemeClr>
                </a:solidFill>
                <a:hlinkClick r:id="rId2"/>
              </a:rPr>
              <a:t>://c-fahr.blogspot.com/2016/08/2016-2017-events.html</a:t>
            </a:r>
            <a:endParaRPr lang="en-US" sz="2000" dirty="0">
              <a:solidFill>
                <a:schemeClr val="bg1">
                  <a:lumMod val="50000"/>
                </a:schemeClr>
              </a:solidFill>
            </a:endParaRPr>
          </a:p>
          <a:p>
            <a:endParaRPr lang="en-US" sz="1400" dirty="0"/>
          </a:p>
          <a:p>
            <a:endParaRPr lang="en-US" sz="1400" dirty="0"/>
          </a:p>
          <a:p>
            <a:r>
              <a:rPr lang="en-US" dirty="0"/>
              <a:t>Encourage your colleagues to become members:</a:t>
            </a:r>
          </a:p>
          <a:p>
            <a:pPr marL="800100" lvl="2" indent="0">
              <a:buNone/>
            </a:pPr>
            <a:r>
              <a:rPr lang="en-US" sz="2000" dirty="0">
                <a:hlinkClick r:id="rId3"/>
              </a:rPr>
              <a:t>http://www.utah.edu/faculty/c-fahr/membership/index.php</a:t>
            </a:r>
            <a:r>
              <a:rPr lang="en-US" sz="2000" dirty="0"/>
              <a:t> </a:t>
            </a:r>
          </a:p>
          <a:p>
            <a:endParaRPr lang="en-US" sz="1400" dirty="0"/>
          </a:p>
          <a:p>
            <a:endParaRPr lang="en-US" sz="1400" dirty="0"/>
          </a:p>
          <a:p>
            <a:r>
              <a:rPr lang="en-US" dirty="0" smtClean="0"/>
              <a:t>Coming soon!  An intranet for members-only resources.</a:t>
            </a:r>
          </a:p>
          <a:p>
            <a:endParaRPr lang="en-US" sz="2300" dirty="0" smtClean="0"/>
          </a:p>
          <a:p>
            <a:r>
              <a:rPr lang="en-US" dirty="0" smtClean="0"/>
              <a:t>Reach </a:t>
            </a:r>
            <a:r>
              <a:rPr lang="en-US" dirty="0"/>
              <a:t>out to us with ideas, suggestions, </a:t>
            </a:r>
            <a:r>
              <a:rPr lang="en-US" dirty="0" smtClean="0"/>
              <a:t>interests:</a:t>
            </a:r>
          </a:p>
          <a:p>
            <a:pPr marL="800100" lvl="2" indent="0">
              <a:buNone/>
            </a:pPr>
            <a:r>
              <a:rPr lang="en-US" sz="2000" dirty="0" smtClean="0">
                <a:hlinkClick r:id="rId4"/>
              </a:rPr>
              <a:t>C-fahr-info@utah.edu</a:t>
            </a:r>
            <a:r>
              <a:rPr lang="en-US" sz="2000" dirty="0" smtClean="0"/>
              <a:t> </a:t>
            </a:r>
            <a:endParaRPr lang="en-US" sz="2000" dirty="0"/>
          </a:p>
          <a:p>
            <a:pPr marL="0" indent="0">
              <a:buNone/>
            </a:pPr>
            <a:endParaRPr lang="en-US" dirty="0"/>
          </a:p>
        </p:txBody>
      </p:sp>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4507" t="6040" r="35678" b="10827"/>
          <a:stretch/>
        </p:blipFill>
        <p:spPr bwMode="auto">
          <a:xfrm>
            <a:off x="4800603" y="457200"/>
            <a:ext cx="4082861" cy="6166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682981" y="1447800"/>
            <a:ext cx="3646511" cy="369332"/>
          </a:xfrm>
          <a:prstGeom prst="rect">
            <a:avLst/>
          </a:prstGeom>
        </p:spPr>
        <p:txBody>
          <a:bodyPr wrap="none">
            <a:spAutoFit/>
          </a:bodyPr>
          <a:lstStyle/>
          <a:p>
            <a:r>
              <a:rPr lang="en-US" dirty="0"/>
              <a:t>http://www.utah.edu/faculty/c-fahr/</a:t>
            </a:r>
          </a:p>
        </p:txBody>
      </p:sp>
    </p:spTree>
    <p:extLst>
      <p:ext uri="{BB962C8B-B14F-4D97-AF65-F5344CB8AC3E}">
        <p14:creationId xmlns:p14="http://schemas.microsoft.com/office/powerpoint/2010/main" val="34660079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sortium banner"/>
          <p:cNvPicPr>
            <a:picLocks noChangeAspect="1" noChangeArrowheads="1"/>
          </p:cNvPicPr>
          <p:nvPr/>
        </p:nvPicPr>
        <p:blipFill>
          <a:blip r:embed="rId3" cstate="print"/>
          <a:srcRect/>
          <a:stretch>
            <a:fillRect/>
          </a:stretch>
        </p:blipFill>
        <p:spPr bwMode="auto">
          <a:xfrm>
            <a:off x="138148" y="1371600"/>
            <a:ext cx="8858250" cy="2286000"/>
          </a:xfrm>
          <a:prstGeom prst="rect">
            <a:avLst/>
          </a:prstGeom>
          <a:noFill/>
          <a:ln w="38100">
            <a:solidFill>
              <a:schemeClr val="tx1"/>
            </a:solidFill>
          </a:ln>
        </p:spPr>
      </p:pic>
      <p:pic>
        <p:nvPicPr>
          <p:cNvPr id="2" name="Picture 1"/>
          <p:cNvPicPr>
            <a:picLocks noChangeAspect="1"/>
          </p:cNvPicPr>
          <p:nvPr/>
        </p:nvPicPr>
        <p:blipFill>
          <a:blip r:embed="rId4"/>
          <a:stretch>
            <a:fillRect/>
          </a:stretch>
        </p:blipFill>
        <p:spPr>
          <a:xfrm>
            <a:off x="7311531" y="5029200"/>
            <a:ext cx="1676400" cy="1676400"/>
          </a:xfrm>
          <a:prstGeom prst="rect">
            <a:avLst/>
          </a:prstGeom>
        </p:spPr>
      </p:pic>
      <p:sp>
        <p:nvSpPr>
          <p:cNvPr id="5" name="TextBox 4"/>
          <p:cNvSpPr txBox="1"/>
          <p:nvPr/>
        </p:nvSpPr>
        <p:spPr>
          <a:xfrm>
            <a:off x="1981201" y="4038600"/>
            <a:ext cx="6273800" cy="1415772"/>
          </a:xfrm>
          <a:prstGeom prst="rect">
            <a:avLst/>
          </a:prstGeom>
          <a:noFill/>
        </p:spPr>
        <p:txBody>
          <a:bodyPr wrap="square" rtlCol="0">
            <a:spAutoFit/>
          </a:bodyPr>
          <a:lstStyle/>
          <a:p>
            <a:r>
              <a:rPr lang="en-US" sz="3200" b="1" dirty="0" smtClean="0">
                <a:latin typeface="Cooper Black" panose="0208090404030B020404" pitchFamily="18" charset="0"/>
              </a:rPr>
              <a:t>Mix, Mingle.</a:t>
            </a:r>
          </a:p>
          <a:p>
            <a:r>
              <a:rPr lang="en-US" i="1" dirty="0" smtClean="0"/>
              <a:t>We challenge you to meet one new person before leaving!</a:t>
            </a:r>
          </a:p>
          <a:p>
            <a:endParaRPr lang="en-US" dirty="0"/>
          </a:p>
          <a:p>
            <a:endParaRPr lang="en-US" dirty="0"/>
          </a:p>
        </p:txBody>
      </p:sp>
    </p:spTree>
    <p:extLst>
      <p:ext uri="{BB962C8B-B14F-4D97-AF65-F5344CB8AC3E}">
        <p14:creationId xmlns:p14="http://schemas.microsoft.com/office/powerpoint/2010/main" val="8056871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794" y="381000"/>
            <a:ext cx="8001000" cy="2677656"/>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solidFill>
                  <a:srgbClr val="FFFFFF"/>
                </a:solidFill>
              </a:rPr>
              <a:t>Developmental Programming</a:t>
            </a:r>
          </a:p>
          <a:p>
            <a:pPr marL="800100" lvl="1" indent="-342900">
              <a:buFont typeface="Arial" panose="020B0604020202020204" pitchFamily="34" charset="0"/>
              <a:buChar char="•"/>
            </a:pPr>
            <a:r>
              <a:rPr lang="en-US" sz="2400" b="1" dirty="0" smtClean="0">
                <a:solidFill>
                  <a:srgbClr val="FFFFFF"/>
                </a:solidFill>
              </a:rPr>
              <a:t>Developmental </a:t>
            </a:r>
            <a:r>
              <a:rPr lang="en-US" sz="2400" b="1" dirty="0">
                <a:solidFill>
                  <a:srgbClr val="FFFFFF"/>
                </a:solidFill>
              </a:rPr>
              <a:t>programming of sexual and reproductive </a:t>
            </a:r>
            <a:r>
              <a:rPr lang="en-US" sz="2400" b="1" dirty="0" smtClean="0">
                <a:solidFill>
                  <a:srgbClr val="FFFFFF"/>
                </a:solidFill>
              </a:rPr>
              <a:t>strategies </a:t>
            </a:r>
            <a:endParaRPr lang="en-US" sz="2400" b="1" dirty="0">
              <a:solidFill>
                <a:srgbClr val="FFFFFF"/>
              </a:solidFill>
            </a:endParaRPr>
          </a:p>
          <a:p>
            <a:pPr marL="800100" lvl="1" indent="-342900">
              <a:buFont typeface="Arial" panose="020B0604020202020204" pitchFamily="34" charset="0"/>
              <a:buChar char="•"/>
            </a:pPr>
            <a:r>
              <a:rPr lang="en-US" sz="2400" b="1" dirty="0" smtClean="0">
                <a:solidFill>
                  <a:srgbClr val="FFFFFF"/>
                </a:solidFill>
              </a:rPr>
              <a:t>Special influence of fathers on daughters</a:t>
            </a:r>
          </a:p>
          <a:p>
            <a:pPr marL="342900" indent="-342900">
              <a:buFont typeface="Arial" panose="020B0604020202020204" pitchFamily="34" charset="0"/>
              <a:buChar char="•"/>
            </a:pPr>
            <a:r>
              <a:rPr lang="en-US" sz="2400" b="1" dirty="0" smtClean="0">
                <a:solidFill>
                  <a:srgbClr val="FFFFFF"/>
                </a:solidFill>
              </a:rPr>
              <a:t>Biological sensitivity to context</a:t>
            </a:r>
          </a:p>
          <a:p>
            <a:pPr marL="800100" lvl="1" indent="-342900">
              <a:buFont typeface="Arial" panose="020B0604020202020204" pitchFamily="34" charset="0"/>
              <a:buChar char="•"/>
            </a:pPr>
            <a:r>
              <a:rPr lang="en-US" sz="2400" b="1" dirty="0">
                <a:solidFill>
                  <a:srgbClr val="FFFFFF"/>
                </a:solidFill>
              </a:rPr>
              <a:t>An exaggerated susceptibility to </a:t>
            </a:r>
            <a:r>
              <a:rPr lang="en-US" sz="2400" b="1" i="1" dirty="0">
                <a:solidFill>
                  <a:srgbClr val="FFFFFF"/>
                </a:solidFill>
              </a:rPr>
              <a:t>both</a:t>
            </a:r>
            <a:r>
              <a:rPr lang="en-US" sz="2400" b="1" dirty="0">
                <a:solidFill>
                  <a:srgbClr val="FFFFFF"/>
                </a:solidFill>
              </a:rPr>
              <a:t> protective and harmful aspects of social environments</a:t>
            </a:r>
          </a:p>
        </p:txBody>
      </p:sp>
      <p:grpSp>
        <p:nvGrpSpPr>
          <p:cNvPr id="4" name="Group 13"/>
          <p:cNvGrpSpPr>
            <a:grpSpLocks/>
          </p:cNvGrpSpPr>
          <p:nvPr/>
        </p:nvGrpSpPr>
        <p:grpSpPr bwMode="auto">
          <a:xfrm>
            <a:off x="762004" y="3432183"/>
            <a:ext cx="7432675" cy="1597025"/>
            <a:chOff x="706" y="1014"/>
            <a:chExt cx="4530" cy="1006"/>
          </a:xfrm>
        </p:grpSpPr>
        <p:sp>
          <p:nvSpPr>
            <p:cNvPr id="5" name="Text Box 6"/>
            <p:cNvSpPr txBox="1">
              <a:spLocks noChangeArrowheads="1"/>
            </p:cNvSpPr>
            <p:nvPr/>
          </p:nvSpPr>
          <p:spPr bwMode="auto">
            <a:xfrm>
              <a:off x="2207" y="1206"/>
              <a:ext cx="302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i="1" dirty="0" err="1">
                  <a:solidFill>
                    <a:srgbClr val="FFFF00"/>
                  </a:solidFill>
                  <a:latin typeface="Arial" charset="0"/>
                </a:rPr>
                <a:t>Maskrosbarn</a:t>
              </a:r>
              <a:r>
                <a:rPr lang="en-US" altLang="en-US" i="1" dirty="0">
                  <a:solidFill>
                    <a:srgbClr val="FFFF00"/>
                  </a:solidFill>
                  <a:latin typeface="Arial" charset="0"/>
                </a:rPr>
                <a:t> (</a:t>
              </a:r>
              <a:r>
                <a:rPr lang="en-US" altLang="en-US" i="1" dirty="0" err="1">
                  <a:solidFill>
                    <a:srgbClr val="FFFF00"/>
                  </a:solidFill>
                  <a:latin typeface="Arial" charset="0"/>
                </a:rPr>
                <a:t>Sw</a:t>
              </a:r>
              <a:r>
                <a:rPr lang="en-US" altLang="en-US" i="1" dirty="0">
                  <a:solidFill>
                    <a:srgbClr val="FFFF00"/>
                  </a:solidFill>
                  <a:latin typeface="Arial" charset="0"/>
                </a:rPr>
                <a:t>): </a:t>
              </a:r>
              <a:r>
                <a:rPr lang="en-US" altLang="en-US" dirty="0">
                  <a:solidFill>
                    <a:srgbClr val="FFFF00"/>
                  </a:solidFill>
                  <a:latin typeface="Arial" charset="0"/>
                </a:rPr>
                <a:t>dandelion child</a:t>
              </a:r>
              <a:endParaRPr lang="en-US" altLang="en-US" i="1" dirty="0">
                <a:solidFill>
                  <a:srgbClr val="FFFF00"/>
                </a:solidFill>
                <a:latin typeface="Arial" charset="0"/>
              </a:endParaRPr>
            </a:p>
          </p:txBody>
        </p:sp>
        <p:pic>
          <p:nvPicPr>
            <p:cNvPr id="6" name="Picture 12" descr="Toothless gir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 y="1014"/>
              <a:ext cx="1341" cy="10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11"/>
          <p:cNvGrpSpPr>
            <a:grpSpLocks/>
          </p:cNvGrpSpPr>
          <p:nvPr/>
        </p:nvGrpSpPr>
        <p:grpSpPr bwMode="auto">
          <a:xfrm>
            <a:off x="3868739" y="4343400"/>
            <a:ext cx="6799263" cy="2203450"/>
            <a:chOff x="694" y="2273"/>
            <a:chExt cx="4283" cy="1388"/>
          </a:xfrm>
        </p:grpSpPr>
        <p:pic>
          <p:nvPicPr>
            <p:cNvPr id="8" name="Picture 8" descr="Doubletake bo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 y="2273"/>
              <a:ext cx="1086" cy="13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9"/>
            <p:cNvSpPr txBox="1">
              <a:spLocks noChangeArrowheads="1"/>
            </p:cNvSpPr>
            <p:nvPr/>
          </p:nvSpPr>
          <p:spPr bwMode="auto">
            <a:xfrm>
              <a:off x="1948" y="2909"/>
              <a:ext cx="302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i="1" dirty="0" err="1">
                  <a:solidFill>
                    <a:srgbClr val="FFFF00"/>
                  </a:solidFill>
                  <a:latin typeface="Arial" charset="0"/>
                </a:rPr>
                <a:t>Orkidebarn</a:t>
              </a:r>
              <a:r>
                <a:rPr lang="en-US" altLang="en-US" i="1" dirty="0">
                  <a:solidFill>
                    <a:srgbClr val="FFFF00"/>
                  </a:solidFill>
                  <a:latin typeface="Arial" charset="0"/>
                </a:rPr>
                <a:t>: </a:t>
              </a:r>
              <a:r>
                <a:rPr lang="en-US" altLang="en-US" dirty="0">
                  <a:solidFill>
                    <a:srgbClr val="FFFF00"/>
                  </a:solidFill>
                  <a:latin typeface="Arial" charset="0"/>
                </a:rPr>
                <a:t>orchid child</a:t>
              </a:r>
              <a:endParaRPr lang="en-US" altLang="en-US" i="1" dirty="0">
                <a:solidFill>
                  <a:srgbClr val="FFFF00"/>
                </a:solidFill>
                <a:latin typeface="Arial" charset="0"/>
              </a:endParaRPr>
            </a:p>
          </p:txBody>
        </p:sp>
      </p:grpSp>
    </p:spTree>
    <p:extLst>
      <p:ext uri="{BB962C8B-B14F-4D97-AF65-F5344CB8AC3E}">
        <p14:creationId xmlns:p14="http://schemas.microsoft.com/office/powerpoint/2010/main" val="65408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762000"/>
            <a:ext cx="6858000" cy="2362200"/>
          </a:xfrm>
          <a:solidFill>
            <a:schemeClr val="accent6"/>
          </a:solidFill>
          <a:ln w="38100">
            <a:solidFill>
              <a:schemeClr val="tx1"/>
            </a:solidFill>
          </a:ln>
        </p:spPr>
        <p:txBody>
          <a:bodyPr>
            <a:normAutofit fontScale="90000"/>
          </a:bodyPr>
          <a:lstStyle/>
          <a:p>
            <a:r>
              <a:rPr lang="en-US" dirty="0" smtClean="0"/>
              <a:t/>
            </a:r>
            <a:br>
              <a:rPr lang="en-US" dirty="0" smtClean="0"/>
            </a:br>
            <a:r>
              <a:rPr lang="en-US" dirty="0"/>
              <a:t/>
            </a:r>
            <a:br>
              <a:rPr lang="en-US" dirty="0"/>
            </a:br>
            <a:r>
              <a:rPr lang="en-US" dirty="0" smtClean="0"/>
              <a:t>Daniel E. Adkins, PhD</a:t>
            </a:r>
            <a:br>
              <a:rPr lang="en-US" dirty="0" smtClean="0"/>
            </a:br>
            <a:endParaRPr lang="en-US" dirty="0"/>
          </a:p>
        </p:txBody>
      </p:sp>
      <p:sp>
        <p:nvSpPr>
          <p:cNvPr id="3" name="Subtitle 2"/>
          <p:cNvSpPr>
            <a:spLocks noGrp="1"/>
          </p:cNvSpPr>
          <p:nvPr>
            <p:ph type="subTitle" idx="1"/>
          </p:nvPr>
        </p:nvSpPr>
        <p:spPr/>
        <p:txBody>
          <a:bodyPr>
            <a:normAutofit fontScale="70000" lnSpcReduction="20000"/>
          </a:bodyPr>
          <a:lstStyle/>
          <a:p>
            <a:r>
              <a:rPr lang="en-US" sz="3100" dirty="0" smtClean="0"/>
              <a:t>Department of Sociology, </a:t>
            </a:r>
          </a:p>
          <a:p>
            <a:r>
              <a:rPr lang="en-US" dirty="0" smtClean="0"/>
              <a:t>College of Social and Behavioral Science</a:t>
            </a:r>
          </a:p>
          <a:p>
            <a:endParaRPr lang="en-US" dirty="0" smtClean="0"/>
          </a:p>
          <a:p>
            <a:r>
              <a:rPr lang="en-US" dirty="0" smtClean="0"/>
              <a:t>Department of Psychiatry, </a:t>
            </a:r>
          </a:p>
          <a:p>
            <a:r>
              <a:rPr lang="en-US" dirty="0" smtClean="0"/>
              <a:t>School of Medicine</a:t>
            </a:r>
          </a:p>
        </p:txBody>
      </p:sp>
    </p:spTree>
    <p:extLst>
      <p:ext uri="{BB962C8B-B14F-4D97-AF65-F5344CB8AC3E}">
        <p14:creationId xmlns:p14="http://schemas.microsoft.com/office/powerpoint/2010/main" val="4068145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2832"/>
            <a:ext cx="7886700" cy="1158874"/>
          </a:xfrm>
        </p:spPr>
        <p:txBody>
          <a:bodyPr/>
          <a:lstStyle/>
          <a:p>
            <a:pPr algn="ctr"/>
            <a:r>
              <a:rPr lang="en-US" dirty="0" smtClean="0"/>
              <a:t>Intellectual Trajectory</a:t>
            </a:r>
            <a:endParaRPr lang="en-US" dirty="0"/>
          </a:p>
        </p:txBody>
      </p:sp>
      <p:sp>
        <p:nvSpPr>
          <p:cNvPr id="3" name="Content Placeholder 2"/>
          <p:cNvSpPr>
            <a:spLocks noGrp="1"/>
          </p:cNvSpPr>
          <p:nvPr>
            <p:ph idx="1"/>
          </p:nvPr>
        </p:nvSpPr>
        <p:spPr>
          <a:xfrm>
            <a:off x="433141" y="1323475"/>
            <a:ext cx="8277727" cy="5478378"/>
          </a:xfrm>
        </p:spPr>
        <p:txBody>
          <a:bodyPr>
            <a:normAutofit fontScale="92500" lnSpcReduction="20000"/>
          </a:bodyPr>
          <a:lstStyle/>
          <a:p>
            <a:r>
              <a:rPr lang="en-US" dirty="0" smtClean="0">
                <a:latin typeface="+mj-lt"/>
              </a:rPr>
              <a:t>PhD Sociology, UNC-Chapel Hill </a:t>
            </a:r>
          </a:p>
          <a:p>
            <a:pPr lvl="1"/>
            <a:r>
              <a:rPr lang="en-US" sz="2200" dirty="0" smtClean="0">
                <a:latin typeface="+mj-lt"/>
              </a:rPr>
              <a:t>Studied Statistics (particularly SEM and longitudinal modeling), Inequality, and Demography; NIMH F31 training in </a:t>
            </a:r>
            <a:r>
              <a:rPr lang="en-US" sz="2200" dirty="0" err="1" smtClean="0">
                <a:latin typeface="+mj-lt"/>
              </a:rPr>
              <a:t>GxE</a:t>
            </a:r>
            <a:r>
              <a:rPr lang="en-US" sz="2200" dirty="0" smtClean="0">
                <a:latin typeface="+mj-lt"/>
              </a:rPr>
              <a:t> at the Carolina Population Center </a:t>
            </a:r>
          </a:p>
          <a:p>
            <a:r>
              <a:rPr lang="en-US" sz="2600" dirty="0" smtClean="0">
                <a:latin typeface="+mj-lt"/>
              </a:rPr>
              <a:t>Assistant Professor, VCU Center for Biomarker Research and Precision Medicine</a:t>
            </a:r>
          </a:p>
          <a:p>
            <a:pPr lvl="1"/>
            <a:r>
              <a:rPr lang="en-US" sz="2200" dirty="0" smtClean="0">
                <a:latin typeface="+mj-lt"/>
              </a:rPr>
              <a:t>NIMH K01 training in Statistical Genetics and Bioinformatics; Conducted research in Psychiatric genomics and </a:t>
            </a:r>
            <a:r>
              <a:rPr lang="en-US" sz="2200" dirty="0" err="1" smtClean="0">
                <a:latin typeface="+mj-lt"/>
              </a:rPr>
              <a:t>Epigenomics</a:t>
            </a:r>
            <a:endParaRPr lang="en-US" sz="2200" dirty="0" smtClean="0">
              <a:latin typeface="+mj-lt"/>
            </a:endParaRPr>
          </a:p>
          <a:p>
            <a:endParaRPr lang="en-US" baseline="-25000" dirty="0">
              <a:latin typeface="Times New Roman" panose="02020603050405020304" pitchFamily="18" charset="0"/>
            </a:endParaRPr>
          </a:p>
          <a:p>
            <a:pPr marL="457200" lvl="1" indent="0">
              <a:buNone/>
            </a:pPr>
            <a:endParaRPr lang="en-US" sz="2200" dirty="0" smtClean="0">
              <a:latin typeface="+mj-lt"/>
            </a:endParaRPr>
          </a:p>
          <a:p>
            <a:pPr lvl="1"/>
            <a:endParaRPr lang="en-US" sz="2200" dirty="0" smtClean="0">
              <a:latin typeface="+mj-lt"/>
            </a:endParaRPr>
          </a:p>
          <a:p>
            <a:pPr lvl="1"/>
            <a:endParaRPr lang="en-US" sz="2200" dirty="0">
              <a:latin typeface="+mj-lt"/>
            </a:endParaRPr>
          </a:p>
          <a:p>
            <a:pPr lvl="1"/>
            <a:endParaRPr lang="en-US" sz="2200" dirty="0" smtClean="0">
              <a:latin typeface="+mj-lt"/>
            </a:endParaRPr>
          </a:p>
          <a:p>
            <a:pPr lvl="1"/>
            <a:endParaRPr lang="en-US" sz="2200" dirty="0">
              <a:latin typeface="+mj-lt"/>
            </a:endParaRPr>
          </a:p>
          <a:p>
            <a:pPr lvl="1"/>
            <a:endParaRPr lang="en-US" sz="2200" dirty="0" smtClean="0">
              <a:latin typeface="+mj-lt"/>
            </a:endParaRPr>
          </a:p>
          <a:p>
            <a:pPr lvl="1"/>
            <a:endParaRPr lang="en-US" sz="2200" dirty="0">
              <a:latin typeface="+mj-lt"/>
            </a:endParaRPr>
          </a:p>
          <a:p>
            <a:pPr lvl="1"/>
            <a:endParaRPr lang="en-US" sz="2200" dirty="0" smtClean="0">
              <a:latin typeface="+mj-lt"/>
            </a:endParaRPr>
          </a:p>
          <a:p>
            <a:pPr marL="457200" lvl="1" indent="0">
              <a:buNone/>
            </a:pPr>
            <a:r>
              <a:rPr lang="en-US" sz="1200" dirty="0" smtClean="0">
                <a:latin typeface="+mj-lt"/>
              </a:rPr>
              <a:t>                      -Adkins et al., Social Forces, 2009					-Adkins et al., TRHG, 2015</a:t>
            </a:r>
            <a:endParaRPr lang="en-US" sz="1200" dirty="0">
              <a:latin typeface="+mj-lt"/>
            </a:endParaRPr>
          </a:p>
          <a:p>
            <a:pPr marL="457200" lvl="1" indent="0">
              <a:buNone/>
            </a:pPr>
            <a:endParaRPr lang="en-US" dirty="0" smtClean="0">
              <a:latin typeface="+mj-lt"/>
            </a:endParaRPr>
          </a:p>
        </p:txBody>
      </p:sp>
      <p:sp>
        <p:nvSpPr>
          <p:cNvPr id="6" name="Rectangle 4"/>
          <p:cNvSpPr>
            <a:spLocks noChangeArrowheads="1"/>
          </p:cNvSpPr>
          <p:nvPr/>
        </p:nvSpPr>
        <p:spPr bwMode="auto">
          <a:xfrm>
            <a:off x="4"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055695824"/>
              </p:ext>
            </p:extLst>
          </p:nvPr>
        </p:nvGraphicFramePr>
        <p:xfrm>
          <a:off x="4" y="4008278"/>
          <a:ext cx="2219627" cy="2225080"/>
        </p:xfrm>
        <a:graphic>
          <a:graphicData uri="http://schemas.openxmlformats.org/presentationml/2006/ole">
            <mc:AlternateContent xmlns:mc="http://schemas.openxmlformats.org/markup-compatibility/2006">
              <mc:Choice xmlns:v="urn:schemas-microsoft-com:vml" Requires="v">
                <p:oleObj spid="_x0000_s6154" name="Slide" r:id="rId3" imgW="4535575" imgH="3401630" progId="PowerPoint.Slide.8">
                  <p:embed/>
                </p:oleObj>
              </mc:Choice>
              <mc:Fallback>
                <p:oleObj name="Slide" r:id="rId3" imgW="4535575" imgH="340163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 y="4008278"/>
                        <a:ext cx="2219627" cy="2225080"/>
                      </a:xfrm>
                      <a:prstGeom prst="rect">
                        <a:avLst/>
                      </a:prstGeom>
                      <a:noFill/>
                    </p:spPr>
                  </p:pic>
                </p:oleObj>
              </mc:Fallback>
            </mc:AlternateContent>
          </a:graphicData>
        </a:graphic>
      </p:graphicFrame>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9468" y="4015328"/>
            <a:ext cx="2271021" cy="221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stretch>
            <a:fillRect/>
          </a:stretch>
        </p:blipFill>
        <p:spPr>
          <a:xfrm>
            <a:off x="6612043" y="3963896"/>
            <a:ext cx="2371649" cy="2313844"/>
          </a:xfrm>
          <a:prstGeom prst="rect">
            <a:avLst/>
          </a:prstGeom>
        </p:spPr>
      </p:pic>
      <p:pic>
        <p:nvPicPr>
          <p:cNvPr id="10" name="Picture 9"/>
          <p:cNvPicPr>
            <a:picLocks noChangeAspect="1"/>
          </p:cNvPicPr>
          <p:nvPr/>
        </p:nvPicPr>
        <p:blipFill>
          <a:blip r:embed="rId7"/>
          <a:stretch>
            <a:fillRect/>
          </a:stretch>
        </p:blipFill>
        <p:spPr>
          <a:xfrm>
            <a:off x="4673318" y="3963905"/>
            <a:ext cx="1829755" cy="2404889"/>
          </a:xfrm>
          <a:prstGeom prst="rect">
            <a:avLst/>
          </a:prstGeom>
        </p:spPr>
      </p:pic>
    </p:spTree>
    <p:extLst>
      <p:ext uri="{BB962C8B-B14F-4D97-AF65-F5344CB8AC3E}">
        <p14:creationId xmlns:p14="http://schemas.microsoft.com/office/powerpoint/2010/main" val="42311367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1325563"/>
          </a:xfrm>
        </p:spPr>
        <p:txBody>
          <a:bodyPr/>
          <a:lstStyle/>
          <a:p>
            <a:pPr algn="ctr"/>
            <a:r>
              <a:rPr lang="en-US" dirty="0" smtClean="0"/>
              <a:t>Current Research Interests</a:t>
            </a:r>
            <a:endParaRPr lang="en-US" dirty="0"/>
          </a:p>
        </p:txBody>
      </p:sp>
      <p:sp>
        <p:nvSpPr>
          <p:cNvPr id="3" name="Content Placeholder 2"/>
          <p:cNvSpPr>
            <a:spLocks noGrp="1"/>
          </p:cNvSpPr>
          <p:nvPr>
            <p:ph idx="1"/>
          </p:nvPr>
        </p:nvSpPr>
        <p:spPr>
          <a:xfrm>
            <a:off x="495374" y="1015586"/>
            <a:ext cx="7886700" cy="3934037"/>
          </a:xfrm>
        </p:spPr>
        <p:txBody>
          <a:bodyPr/>
          <a:lstStyle/>
          <a:p>
            <a:r>
              <a:rPr lang="en-US" dirty="0" smtClean="0">
                <a:latin typeface="+mj-lt"/>
              </a:rPr>
              <a:t>Integrating social inequality perspectives on stress with genomic big data to map how social disadvantage becomes epigenetically encoded, thus influencing downstream gene expression, health and behavior.</a:t>
            </a:r>
            <a:endParaRPr lang="en-US" dirty="0">
              <a:latin typeface="+mj-lt"/>
            </a:endParaRPr>
          </a:p>
        </p:txBody>
      </p:sp>
      <p:pic>
        <p:nvPicPr>
          <p:cNvPr id="4" name="Picture 3"/>
          <p:cNvPicPr>
            <a:picLocks noChangeAspect="1" noChangeArrowheads="1"/>
          </p:cNvPicPr>
          <p:nvPr/>
        </p:nvPicPr>
        <p:blipFill>
          <a:blip r:embed="rId2"/>
          <a:srcRect/>
          <a:stretch>
            <a:fillRect/>
          </a:stretch>
        </p:blipFill>
        <p:spPr bwMode="auto">
          <a:xfrm>
            <a:off x="481263" y="3183032"/>
            <a:ext cx="3032754" cy="3427748"/>
          </a:xfrm>
          <a:prstGeom prst="rect">
            <a:avLst/>
          </a:prstGeom>
          <a:noFill/>
          <a:ln w="9525">
            <a:noFill/>
            <a:round/>
            <a:headEnd/>
            <a:tailEnd/>
          </a:ln>
          <a:effectLst/>
        </p:spPr>
      </p:pic>
      <p:pic>
        <p:nvPicPr>
          <p:cNvPr id="28" name="Picture 27"/>
          <p:cNvPicPr>
            <a:picLocks noChangeAspect="1"/>
          </p:cNvPicPr>
          <p:nvPr/>
        </p:nvPicPr>
        <p:blipFill>
          <a:blip r:embed="rId3"/>
          <a:stretch>
            <a:fillRect/>
          </a:stretch>
        </p:blipFill>
        <p:spPr>
          <a:xfrm>
            <a:off x="3772298" y="2719654"/>
            <a:ext cx="2984853" cy="1563989"/>
          </a:xfrm>
          <a:prstGeom prst="rect">
            <a:avLst/>
          </a:prstGeom>
        </p:spPr>
      </p:pic>
      <p:pic>
        <p:nvPicPr>
          <p:cNvPr id="30" name="Picture 6"/>
          <p:cNvPicPr>
            <a:picLocks noChangeAspect="1" noChangeArrowheads="1"/>
          </p:cNvPicPr>
          <p:nvPr/>
        </p:nvPicPr>
        <p:blipFill>
          <a:blip r:embed="rId4"/>
          <a:srcRect/>
          <a:stretch>
            <a:fillRect/>
          </a:stretch>
        </p:blipFill>
        <p:spPr bwMode="auto">
          <a:xfrm>
            <a:off x="6833735" y="3723207"/>
            <a:ext cx="2168026" cy="2887579"/>
          </a:xfrm>
          <a:prstGeom prst="rect">
            <a:avLst/>
          </a:prstGeom>
          <a:noFill/>
          <a:ln w="9525">
            <a:noFill/>
            <a:miter lim="800000"/>
            <a:headEnd/>
            <a:tailEnd/>
          </a:ln>
        </p:spPr>
      </p:pic>
      <p:pic>
        <p:nvPicPr>
          <p:cNvPr id="31" name="Picture 30"/>
          <p:cNvPicPr>
            <a:picLocks noChangeAspect="1"/>
          </p:cNvPicPr>
          <p:nvPr/>
        </p:nvPicPr>
        <p:blipFill>
          <a:blip r:embed="rId5"/>
          <a:stretch>
            <a:fillRect/>
          </a:stretch>
        </p:blipFill>
        <p:spPr>
          <a:xfrm>
            <a:off x="4072690" y="4419606"/>
            <a:ext cx="2384070" cy="2327137"/>
          </a:xfrm>
          <a:prstGeom prst="rect">
            <a:avLst/>
          </a:prstGeom>
        </p:spPr>
      </p:pic>
    </p:spTree>
    <p:extLst>
      <p:ext uri="{BB962C8B-B14F-4D97-AF65-F5344CB8AC3E}">
        <p14:creationId xmlns:p14="http://schemas.microsoft.com/office/powerpoint/2010/main" val="410730028"/>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Boardroom" id="{FC33163D-4339-46B1-8EED-24C834239D99}" vid="{EC7F02AD-9687-440F-A9DF-FAA6F22270D7}"/>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4.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NZ"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NZ" sz="2400" b="1" i="0" u="none" strike="noStrike" cap="none" normalizeH="0" baseline="0" smtClean="0">
            <a:ln>
              <a:noFill/>
            </a:ln>
            <a:solidFill>
              <a:schemeClr val="tx1"/>
            </a:solidFill>
            <a:effectLst/>
            <a:latin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1186</TotalTime>
  <Words>2724</Words>
  <Application>Microsoft Office PowerPoint</Application>
  <PresentationFormat>On-screen Show (4:3)</PresentationFormat>
  <Paragraphs>365</Paragraphs>
  <Slides>53</Slides>
  <Notes>14</Notes>
  <HiddenSlides>0</HiddenSlides>
  <MMClips>0</MMClips>
  <ScaleCrop>false</ScaleCrop>
  <HeadingPairs>
    <vt:vector size="6" baseType="variant">
      <vt:variant>
        <vt:lpstr>Theme</vt:lpstr>
      </vt:variant>
      <vt:variant>
        <vt:i4>8</vt:i4>
      </vt:variant>
      <vt:variant>
        <vt:lpstr>Embedded OLE Servers</vt:lpstr>
      </vt:variant>
      <vt:variant>
        <vt:i4>2</vt:i4>
      </vt:variant>
      <vt:variant>
        <vt:lpstr>Slide Titles</vt:lpstr>
      </vt:variant>
      <vt:variant>
        <vt:i4>53</vt:i4>
      </vt:variant>
    </vt:vector>
  </HeadingPairs>
  <TitlesOfParts>
    <vt:vector size="63" baseType="lpstr">
      <vt:lpstr>Office Theme</vt:lpstr>
      <vt:lpstr>Ion Boardroom</vt:lpstr>
      <vt:lpstr>Facet</vt:lpstr>
      <vt:lpstr>Stream</vt:lpstr>
      <vt:lpstr>1_Office Theme</vt:lpstr>
      <vt:lpstr>2_Office Theme</vt:lpstr>
      <vt:lpstr>3_Office Theme</vt:lpstr>
      <vt:lpstr>4_Office Theme</vt:lpstr>
      <vt:lpstr>Slide</vt:lpstr>
      <vt:lpstr>Bitmap Image</vt:lpstr>
      <vt:lpstr>PowerPoint Presentation</vt:lpstr>
      <vt:lpstr>PowerPoint Presentation</vt:lpstr>
      <vt:lpstr>Kim Kaphingst</vt:lpstr>
      <vt:lpstr>  Bruce J. Ellis, Ph.D. Departments of Psychology and Anthropology  </vt:lpstr>
      <vt:lpstr>PowerPoint Presentation</vt:lpstr>
      <vt:lpstr>PowerPoint Presentation</vt:lpstr>
      <vt:lpstr>  Daniel E. Adkins, PhD </vt:lpstr>
      <vt:lpstr>Intellectual Trajectory</vt:lpstr>
      <vt:lpstr>Current Research Interests</vt:lpstr>
      <vt:lpstr>Pascal R. Deboeck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Statistical Consultation</vt:lpstr>
      <vt:lpstr>PowerPoint Presentation</vt:lpstr>
      <vt:lpstr>PowerPoint Presentation</vt:lpstr>
      <vt:lpstr>PowerPoint Presentation</vt:lpstr>
      <vt:lpstr>Promoting Resilience after Stroke in the survivor/caregiver Dyad (ReStoreD):  Developing an intervention</vt:lpstr>
      <vt:lpstr>Introduction</vt:lpstr>
      <vt:lpstr>Objective</vt:lpstr>
      <vt:lpstr>Why Positive Psychology Intervention (PPI)?</vt:lpstr>
      <vt:lpstr>Methods: Development (Aim1)</vt:lpstr>
      <vt:lpstr>Methods: Feasibility (aim 2)</vt:lpstr>
      <vt:lpstr>Results</vt:lpstr>
      <vt:lpstr>PowerPoint Presentation</vt:lpstr>
      <vt:lpstr>Participant characteristics</vt:lpstr>
      <vt:lpstr>Results: Adherence and Acceptability</vt:lpstr>
      <vt:lpstr>Feedback (stroke survivor) </vt:lpstr>
      <vt:lpstr>Feedback (caregiver)</vt:lpstr>
      <vt:lpstr>Conclusions...</vt:lpstr>
      <vt:lpstr>...and what’s next</vt:lpstr>
      <vt:lpstr>Thank you:     C-FAHR</vt:lpstr>
      <vt:lpstr>References</vt:lpstr>
      <vt:lpstr>PowerPoint Presentation</vt:lpstr>
      <vt:lpstr>Does Family Caregiving Inflate the Gender and Immigrant Health Gaps?</vt:lpstr>
      <vt:lpstr>Background</vt:lpstr>
      <vt:lpstr>C-FAHR Proposal</vt:lpstr>
      <vt:lpstr>Methods</vt:lpstr>
      <vt:lpstr>Testing Assumptions</vt:lpstr>
      <vt:lpstr>Testing H1a</vt:lpstr>
      <vt:lpstr>Testing H1b</vt:lpstr>
      <vt:lpstr>Testing H2a</vt:lpstr>
      <vt:lpstr>Testing H2b</vt:lpstr>
      <vt:lpstr>Conclusions</vt:lpstr>
      <vt:lpstr>Future Directions</vt:lpstr>
      <vt:lpstr>New Website</vt:lpstr>
      <vt:lpstr>PowerPoint Presentation</vt:lpstr>
    </vt:vector>
  </TitlesOfParts>
  <Company>University Health Care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Kick-Off Conversation better title? September 8, 2013  C-FAHR Colloquium Series</dc:title>
  <dc:creator>Rebecca Utz</dc:creator>
  <cp:lastModifiedBy>test</cp:lastModifiedBy>
  <cp:revision>79</cp:revision>
  <dcterms:created xsi:type="dcterms:W3CDTF">2014-08-13T06:05:28Z</dcterms:created>
  <dcterms:modified xsi:type="dcterms:W3CDTF">2016-09-12T21:15:48Z</dcterms:modified>
</cp:coreProperties>
</file>