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42"/>
  </p:notesMasterIdLst>
  <p:sldIdLst>
    <p:sldId id="336" r:id="rId4"/>
    <p:sldId id="333"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37" r:id="rId36"/>
    <p:sldId id="331" r:id="rId37"/>
    <p:sldId id="339" r:id="rId38"/>
    <p:sldId id="341" r:id="rId39"/>
    <p:sldId id="338" r:id="rId40"/>
    <p:sldId id="33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Berg" initials="c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861" autoAdjust="0"/>
  </p:normalViewPr>
  <p:slideViewPr>
    <p:cSldViewPr>
      <p:cViewPr>
        <p:scale>
          <a:sx n="84" d="100"/>
          <a:sy n="84" d="100"/>
        </p:scale>
        <p:origin x="-2394" y="-510"/>
      </p:cViewPr>
      <p:guideLst>
        <p:guide orient="horz" pos="2160"/>
        <p:guide pos="2880"/>
      </p:guideLst>
    </p:cSldViewPr>
  </p:slideViewPr>
  <p:notesTextViewPr>
    <p:cViewPr>
      <p:scale>
        <a:sx n="100" d="100"/>
        <a:sy n="100" d="100"/>
      </p:scale>
      <p:origin x="0" y="0"/>
    </p:cViewPr>
  </p:notesTextViewPr>
  <p:sorterViewPr>
    <p:cViewPr>
      <p:scale>
        <a:sx n="84" d="100"/>
        <a:sy n="8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4676F-52C6-4572-9929-7A3848BFD1D0}"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7747DB93-24EC-4E2E-9AF4-A9E6E22FEDFA}">
      <dgm:prSet phldrT="[Text]"/>
      <dgm:spPr/>
      <dgm:t>
        <a:bodyPr/>
        <a:lstStyle/>
        <a:p>
          <a:r>
            <a:rPr lang="en-US" dirty="0" smtClean="0"/>
            <a:t>Spring 2014</a:t>
          </a:r>
          <a:endParaRPr lang="en-US" dirty="0"/>
        </a:p>
      </dgm:t>
    </dgm:pt>
    <dgm:pt modelId="{EF37C301-E044-433E-BEC1-FBB6332864E0}" type="parTrans" cxnId="{3B30B155-DA2A-46F4-8035-F4E6B9578A7F}">
      <dgm:prSet/>
      <dgm:spPr/>
      <dgm:t>
        <a:bodyPr/>
        <a:lstStyle/>
        <a:p>
          <a:endParaRPr lang="en-US"/>
        </a:p>
      </dgm:t>
    </dgm:pt>
    <dgm:pt modelId="{B6160960-1B7F-483A-803F-55F0BDFA5231}" type="sibTrans" cxnId="{3B30B155-DA2A-46F4-8035-F4E6B9578A7F}">
      <dgm:prSet/>
      <dgm:spPr/>
      <dgm:t>
        <a:bodyPr/>
        <a:lstStyle/>
        <a:p>
          <a:endParaRPr lang="en-US"/>
        </a:p>
      </dgm:t>
    </dgm:pt>
    <dgm:pt modelId="{344E58E2-0258-4989-A37A-D3342B7776C7}">
      <dgm:prSet phldrT="[Text]"/>
      <dgm:spPr/>
      <dgm:t>
        <a:bodyPr/>
        <a:lstStyle/>
        <a:p>
          <a:r>
            <a:rPr lang="en-US" dirty="0" smtClean="0"/>
            <a:t>Idea &amp; Funding</a:t>
          </a:r>
          <a:endParaRPr lang="en-US" dirty="0"/>
        </a:p>
      </dgm:t>
    </dgm:pt>
    <dgm:pt modelId="{DBB33C1C-77A7-4021-B98B-E1D8462B6C72}" type="parTrans" cxnId="{453C1888-0599-44B4-9AD2-F66CC10755A7}">
      <dgm:prSet/>
      <dgm:spPr/>
      <dgm:t>
        <a:bodyPr/>
        <a:lstStyle/>
        <a:p>
          <a:endParaRPr lang="en-US"/>
        </a:p>
      </dgm:t>
    </dgm:pt>
    <dgm:pt modelId="{803D2FB6-85EB-4EE0-BFFA-5F1D70B454C3}" type="sibTrans" cxnId="{453C1888-0599-44B4-9AD2-F66CC10755A7}">
      <dgm:prSet/>
      <dgm:spPr/>
      <dgm:t>
        <a:bodyPr/>
        <a:lstStyle/>
        <a:p>
          <a:endParaRPr lang="en-US"/>
        </a:p>
      </dgm:t>
    </dgm:pt>
    <dgm:pt modelId="{E9786BC1-B6C0-4280-A69F-A0702EB13872}">
      <dgm:prSet phldrT="[Text]"/>
      <dgm:spPr/>
      <dgm:t>
        <a:bodyPr/>
        <a:lstStyle/>
        <a:p>
          <a:r>
            <a:rPr lang="en-US" dirty="0" smtClean="0"/>
            <a:t>Summer 2014</a:t>
          </a:r>
          <a:endParaRPr lang="en-US" dirty="0"/>
        </a:p>
      </dgm:t>
    </dgm:pt>
    <dgm:pt modelId="{863368FD-3E01-4D3A-B527-D2AB37C8B7B2}" type="parTrans" cxnId="{FAF7BBBB-7C25-4792-9D46-6A5E47880651}">
      <dgm:prSet/>
      <dgm:spPr/>
      <dgm:t>
        <a:bodyPr/>
        <a:lstStyle/>
        <a:p>
          <a:endParaRPr lang="en-US"/>
        </a:p>
      </dgm:t>
    </dgm:pt>
    <dgm:pt modelId="{6275D8DF-DE27-4D4F-8227-CDD0910F5E54}" type="sibTrans" cxnId="{FAF7BBBB-7C25-4792-9D46-6A5E47880651}">
      <dgm:prSet/>
      <dgm:spPr/>
      <dgm:t>
        <a:bodyPr/>
        <a:lstStyle/>
        <a:p>
          <a:endParaRPr lang="en-US"/>
        </a:p>
      </dgm:t>
    </dgm:pt>
    <dgm:pt modelId="{05900419-1099-41CE-AC93-EE6B3782B53A}">
      <dgm:prSet phldrT="[Text]"/>
      <dgm:spPr/>
      <dgm:t>
        <a:bodyPr/>
        <a:lstStyle/>
        <a:p>
          <a:r>
            <a:rPr lang="en-US" dirty="0" smtClean="0"/>
            <a:t>Executive Committee</a:t>
          </a:r>
          <a:endParaRPr lang="en-US" dirty="0"/>
        </a:p>
      </dgm:t>
    </dgm:pt>
    <dgm:pt modelId="{46583CEF-A9C9-43D2-8B22-B06EFEABD66E}" type="parTrans" cxnId="{C66E24A2-18BC-4061-B7E8-E30CB70B334E}">
      <dgm:prSet/>
      <dgm:spPr/>
      <dgm:t>
        <a:bodyPr/>
        <a:lstStyle/>
        <a:p>
          <a:endParaRPr lang="en-US"/>
        </a:p>
      </dgm:t>
    </dgm:pt>
    <dgm:pt modelId="{120CFE75-4530-455C-856F-F50D53764602}" type="sibTrans" cxnId="{C66E24A2-18BC-4061-B7E8-E30CB70B334E}">
      <dgm:prSet/>
      <dgm:spPr/>
      <dgm:t>
        <a:bodyPr/>
        <a:lstStyle/>
        <a:p>
          <a:endParaRPr lang="en-US"/>
        </a:p>
      </dgm:t>
    </dgm:pt>
    <dgm:pt modelId="{997EB1A2-B5C7-4E18-A2A6-E70C6F23BE46}">
      <dgm:prSet phldrT="[Text]"/>
      <dgm:spPr/>
      <dgm:t>
        <a:bodyPr/>
        <a:lstStyle/>
        <a:p>
          <a:r>
            <a:rPr lang="en-US" dirty="0" smtClean="0"/>
            <a:t>Fall 2014</a:t>
          </a:r>
          <a:endParaRPr lang="en-US" dirty="0"/>
        </a:p>
      </dgm:t>
    </dgm:pt>
    <dgm:pt modelId="{3A2D1590-7283-415B-AAA3-91BC76D4596D}" type="parTrans" cxnId="{13936E5C-3577-47CF-94B3-864BA37AE734}">
      <dgm:prSet/>
      <dgm:spPr/>
      <dgm:t>
        <a:bodyPr/>
        <a:lstStyle/>
        <a:p>
          <a:endParaRPr lang="en-US"/>
        </a:p>
      </dgm:t>
    </dgm:pt>
    <dgm:pt modelId="{A84191A9-36E5-49AC-A1FB-CA7E3C338FE3}" type="sibTrans" cxnId="{13936E5C-3577-47CF-94B3-864BA37AE734}">
      <dgm:prSet/>
      <dgm:spPr/>
      <dgm:t>
        <a:bodyPr/>
        <a:lstStyle/>
        <a:p>
          <a:endParaRPr lang="en-US"/>
        </a:p>
      </dgm:t>
    </dgm:pt>
    <dgm:pt modelId="{C8C7B1B0-162E-49D8-998C-6162D2A9B08C}">
      <dgm:prSet phldrT="[Text]"/>
      <dgm:spPr/>
      <dgm:t>
        <a:bodyPr/>
        <a:lstStyle/>
        <a:p>
          <a:r>
            <a:rPr lang="en-US" dirty="0" smtClean="0"/>
            <a:t>Kick-Off Meeting</a:t>
          </a:r>
          <a:endParaRPr lang="en-US" dirty="0"/>
        </a:p>
      </dgm:t>
    </dgm:pt>
    <dgm:pt modelId="{4747E849-65A9-4095-A3AC-09B4C3933BCD}" type="parTrans" cxnId="{9BDCF420-AC2B-49B8-A539-EBC2DADCFCDD}">
      <dgm:prSet/>
      <dgm:spPr/>
      <dgm:t>
        <a:bodyPr/>
        <a:lstStyle/>
        <a:p>
          <a:endParaRPr lang="en-US"/>
        </a:p>
      </dgm:t>
    </dgm:pt>
    <dgm:pt modelId="{AF979099-D433-40AC-9819-1EA850DB414D}" type="sibTrans" cxnId="{9BDCF420-AC2B-49B8-A539-EBC2DADCFCDD}">
      <dgm:prSet/>
      <dgm:spPr/>
      <dgm:t>
        <a:bodyPr/>
        <a:lstStyle/>
        <a:p>
          <a:endParaRPr lang="en-US"/>
        </a:p>
      </dgm:t>
    </dgm:pt>
    <dgm:pt modelId="{0969698A-E5CF-4AA3-8ED2-387FF432B129}">
      <dgm:prSet phldrT="[Text]"/>
      <dgm:spPr/>
      <dgm:t>
        <a:bodyPr/>
        <a:lstStyle/>
        <a:p>
          <a:r>
            <a:rPr lang="en-US" dirty="0" smtClean="0"/>
            <a:t>Symposium &amp; Research Mixer</a:t>
          </a:r>
          <a:endParaRPr lang="en-US" dirty="0"/>
        </a:p>
      </dgm:t>
    </dgm:pt>
    <dgm:pt modelId="{368FE96F-CDF2-4712-8BD0-9702EFA5257F}" type="parTrans" cxnId="{0B1DE890-BE07-4888-AE1E-1DAF48FAD036}">
      <dgm:prSet/>
      <dgm:spPr/>
      <dgm:t>
        <a:bodyPr/>
        <a:lstStyle/>
        <a:p>
          <a:endParaRPr lang="en-US"/>
        </a:p>
      </dgm:t>
    </dgm:pt>
    <dgm:pt modelId="{9D422333-A90F-40AD-A30B-E9AB3CFB3A68}" type="sibTrans" cxnId="{0B1DE890-BE07-4888-AE1E-1DAF48FAD036}">
      <dgm:prSet/>
      <dgm:spPr/>
      <dgm:t>
        <a:bodyPr/>
        <a:lstStyle/>
        <a:p>
          <a:endParaRPr lang="en-US"/>
        </a:p>
      </dgm:t>
    </dgm:pt>
    <dgm:pt modelId="{A56AB566-3C32-47AE-B6B2-62C8D158BD24}">
      <dgm:prSet phldrT="[Text]"/>
      <dgm:spPr/>
      <dgm:t>
        <a:bodyPr/>
        <a:lstStyle/>
        <a:p>
          <a:r>
            <a:rPr lang="en-US" dirty="0" smtClean="0"/>
            <a:t>Winter 2015</a:t>
          </a:r>
          <a:endParaRPr lang="en-US" dirty="0"/>
        </a:p>
      </dgm:t>
    </dgm:pt>
    <dgm:pt modelId="{E92FFE0E-AD13-491A-9C86-66C05A650E2F}" type="parTrans" cxnId="{26DBB86D-14C1-4C8F-B8C5-AAC86C46A955}">
      <dgm:prSet/>
      <dgm:spPr/>
      <dgm:t>
        <a:bodyPr/>
        <a:lstStyle/>
        <a:p>
          <a:endParaRPr lang="en-US"/>
        </a:p>
      </dgm:t>
    </dgm:pt>
    <dgm:pt modelId="{3FCE8A0E-65B1-40E9-9673-24D3806A7708}" type="sibTrans" cxnId="{26DBB86D-14C1-4C8F-B8C5-AAC86C46A955}">
      <dgm:prSet/>
      <dgm:spPr/>
      <dgm:t>
        <a:bodyPr/>
        <a:lstStyle/>
        <a:p>
          <a:endParaRPr lang="en-US"/>
        </a:p>
      </dgm:t>
    </dgm:pt>
    <dgm:pt modelId="{151EEFC6-1064-4907-883C-2F4EDCA051DA}">
      <dgm:prSet phldrT="[Text]"/>
      <dgm:spPr/>
      <dgm:t>
        <a:bodyPr/>
        <a:lstStyle/>
        <a:p>
          <a:r>
            <a:rPr lang="en-US" dirty="0" smtClean="0"/>
            <a:t>Student Interest Groups</a:t>
          </a:r>
          <a:endParaRPr lang="en-US" dirty="0"/>
        </a:p>
      </dgm:t>
    </dgm:pt>
    <dgm:pt modelId="{BEA73A3B-3202-4F40-A6A1-0ECE0CC76642}" type="parTrans" cxnId="{AB26A285-ECB8-4C5F-A117-225847EA2793}">
      <dgm:prSet/>
      <dgm:spPr/>
      <dgm:t>
        <a:bodyPr/>
        <a:lstStyle/>
        <a:p>
          <a:endParaRPr lang="en-US"/>
        </a:p>
      </dgm:t>
    </dgm:pt>
    <dgm:pt modelId="{C2EECBA8-6838-49AF-ACF9-C5305D9A0B40}" type="sibTrans" cxnId="{AB26A285-ECB8-4C5F-A117-225847EA2793}">
      <dgm:prSet/>
      <dgm:spPr/>
      <dgm:t>
        <a:bodyPr/>
        <a:lstStyle/>
        <a:p>
          <a:endParaRPr lang="en-US"/>
        </a:p>
      </dgm:t>
    </dgm:pt>
    <dgm:pt modelId="{F024FD14-F43B-4661-85F3-150998F4870E}">
      <dgm:prSet phldrT="[Text]"/>
      <dgm:spPr/>
      <dgm:t>
        <a:bodyPr/>
        <a:lstStyle/>
        <a:p>
          <a:r>
            <a:rPr lang="en-US" dirty="0" smtClean="0"/>
            <a:t>Pilot Grant Program</a:t>
          </a:r>
          <a:endParaRPr lang="en-US" dirty="0"/>
        </a:p>
      </dgm:t>
    </dgm:pt>
    <dgm:pt modelId="{F66A491B-F373-4E0F-929E-F54A2C264733}" type="parTrans" cxnId="{E3970E7C-8CCF-4063-896A-2F2CFD0A4504}">
      <dgm:prSet/>
      <dgm:spPr/>
      <dgm:t>
        <a:bodyPr/>
        <a:lstStyle/>
        <a:p>
          <a:endParaRPr lang="en-US"/>
        </a:p>
      </dgm:t>
    </dgm:pt>
    <dgm:pt modelId="{1B3F203E-A67E-42DA-A2C6-048BC2F0EA71}" type="sibTrans" cxnId="{E3970E7C-8CCF-4063-896A-2F2CFD0A4504}">
      <dgm:prSet/>
      <dgm:spPr/>
      <dgm:t>
        <a:bodyPr/>
        <a:lstStyle/>
        <a:p>
          <a:endParaRPr lang="en-US"/>
        </a:p>
      </dgm:t>
    </dgm:pt>
    <dgm:pt modelId="{295C01AC-7902-47B7-ACF4-762FCD140957}">
      <dgm:prSet phldrT="[Text]"/>
      <dgm:spPr/>
      <dgm:t>
        <a:bodyPr/>
        <a:lstStyle/>
        <a:p>
          <a:r>
            <a:rPr lang="en-US" dirty="0" smtClean="0"/>
            <a:t>2015-2016</a:t>
          </a:r>
          <a:endParaRPr lang="en-US" dirty="0"/>
        </a:p>
      </dgm:t>
    </dgm:pt>
    <dgm:pt modelId="{B8F93EE2-2504-4F51-AD92-DF9B217F8570}" type="parTrans" cxnId="{08ED514A-8229-41F8-80D4-F80F09672B7B}">
      <dgm:prSet/>
      <dgm:spPr/>
      <dgm:t>
        <a:bodyPr/>
        <a:lstStyle/>
        <a:p>
          <a:endParaRPr lang="en-US"/>
        </a:p>
      </dgm:t>
    </dgm:pt>
    <dgm:pt modelId="{F3A184C4-162F-48D7-B1FA-596CE8AF3906}" type="sibTrans" cxnId="{08ED514A-8229-41F8-80D4-F80F09672B7B}">
      <dgm:prSet/>
      <dgm:spPr/>
      <dgm:t>
        <a:bodyPr/>
        <a:lstStyle/>
        <a:p>
          <a:endParaRPr lang="en-US"/>
        </a:p>
      </dgm:t>
    </dgm:pt>
    <dgm:pt modelId="{E788A49E-3CD0-40E6-9834-58D4F3B3E0A9}">
      <dgm:prSet phldrT="[Text]"/>
      <dgm:spPr/>
      <dgm:t>
        <a:bodyPr/>
        <a:lstStyle/>
        <a:p>
          <a:r>
            <a:rPr lang="en-US" dirty="0" smtClean="0"/>
            <a:t>Cluster Hiring</a:t>
          </a:r>
          <a:endParaRPr lang="en-US" dirty="0"/>
        </a:p>
      </dgm:t>
    </dgm:pt>
    <dgm:pt modelId="{E14BF4F7-96BF-4C08-B50A-6B274A6491F4}" type="parTrans" cxnId="{DF29FC0F-E2A1-49A0-92AF-ACD818A1F73B}">
      <dgm:prSet/>
      <dgm:spPr/>
      <dgm:t>
        <a:bodyPr/>
        <a:lstStyle/>
        <a:p>
          <a:endParaRPr lang="en-US"/>
        </a:p>
      </dgm:t>
    </dgm:pt>
    <dgm:pt modelId="{1B2C69D0-0C75-4D56-9FD7-38B3638F8195}" type="sibTrans" cxnId="{DF29FC0F-E2A1-49A0-92AF-ACD818A1F73B}">
      <dgm:prSet/>
      <dgm:spPr/>
      <dgm:t>
        <a:bodyPr/>
        <a:lstStyle/>
        <a:p>
          <a:endParaRPr lang="en-US"/>
        </a:p>
      </dgm:t>
    </dgm:pt>
    <dgm:pt modelId="{2E27EA44-DE7F-4796-9BD5-1C60209B741C}">
      <dgm:prSet phldrT="[Text]"/>
      <dgm:spPr/>
      <dgm:t>
        <a:bodyPr/>
        <a:lstStyle/>
        <a:p>
          <a:r>
            <a:rPr lang="en-US" dirty="0" smtClean="0"/>
            <a:t>Membership Recruitment</a:t>
          </a:r>
          <a:endParaRPr lang="en-US" dirty="0"/>
        </a:p>
      </dgm:t>
    </dgm:pt>
    <dgm:pt modelId="{07E37DF9-90E5-4F8A-8A4E-BE35D9D78E77}" type="parTrans" cxnId="{60698451-263A-4069-BCAB-FD100590551C}">
      <dgm:prSet/>
      <dgm:spPr/>
      <dgm:t>
        <a:bodyPr/>
        <a:lstStyle/>
        <a:p>
          <a:endParaRPr lang="en-US"/>
        </a:p>
      </dgm:t>
    </dgm:pt>
    <dgm:pt modelId="{3C476F59-C177-4529-A3D7-B5F1B64F65C4}" type="sibTrans" cxnId="{60698451-263A-4069-BCAB-FD100590551C}">
      <dgm:prSet/>
      <dgm:spPr/>
      <dgm:t>
        <a:bodyPr/>
        <a:lstStyle/>
        <a:p>
          <a:endParaRPr lang="en-US"/>
        </a:p>
      </dgm:t>
    </dgm:pt>
    <dgm:pt modelId="{60F93ECF-98CE-4696-BC38-C1CB36E94AE4}" type="pres">
      <dgm:prSet presAssocID="{6EE4676F-52C6-4572-9929-7A3848BFD1D0}" presName="Name0" presStyleCnt="0">
        <dgm:presLayoutVars>
          <dgm:chPref val="3"/>
          <dgm:dir/>
          <dgm:animLvl val="lvl"/>
          <dgm:resizeHandles/>
        </dgm:presLayoutVars>
      </dgm:prSet>
      <dgm:spPr/>
      <dgm:t>
        <a:bodyPr/>
        <a:lstStyle/>
        <a:p>
          <a:endParaRPr lang="en-US"/>
        </a:p>
      </dgm:t>
    </dgm:pt>
    <dgm:pt modelId="{534E1D74-763B-4F57-A482-C1BA0CADC0D1}" type="pres">
      <dgm:prSet presAssocID="{7747DB93-24EC-4E2E-9AF4-A9E6E22FEDFA}" presName="horFlow" presStyleCnt="0"/>
      <dgm:spPr/>
    </dgm:pt>
    <dgm:pt modelId="{69144079-A049-4DCB-B2FA-6F9BFBFD3F0E}" type="pres">
      <dgm:prSet presAssocID="{7747DB93-24EC-4E2E-9AF4-A9E6E22FEDFA}" presName="bigChev" presStyleLbl="node1" presStyleIdx="0" presStyleCnt="5"/>
      <dgm:spPr/>
      <dgm:t>
        <a:bodyPr/>
        <a:lstStyle/>
        <a:p>
          <a:endParaRPr lang="en-US"/>
        </a:p>
      </dgm:t>
    </dgm:pt>
    <dgm:pt modelId="{EC4FA377-0336-47BC-8FEC-017911021467}" type="pres">
      <dgm:prSet presAssocID="{DBB33C1C-77A7-4021-B98B-E1D8462B6C72}" presName="parTrans" presStyleCnt="0"/>
      <dgm:spPr/>
    </dgm:pt>
    <dgm:pt modelId="{76238263-0BF8-4650-9216-9D74DEFECDBD}" type="pres">
      <dgm:prSet presAssocID="{344E58E2-0258-4989-A37A-D3342B7776C7}" presName="node" presStyleLbl="alignAccFollowNode1" presStyleIdx="0" presStyleCnt="8">
        <dgm:presLayoutVars>
          <dgm:bulletEnabled val="1"/>
        </dgm:presLayoutVars>
      </dgm:prSet>
      <dgm:spPr/>
      <dgm:t>
        <a:bodyPr/>
        <a:lstStyle/>
        <a:p>
          <a:endParaRPr lang="en-US"/>
        </a:p>
      </dgm:t>
    </dgm:pt>
    <dgm:pt modelId="{650BFB94-3468-4561-A135-BB395206A9AC}" type="pres">
      <dgm:prSet presAssocID="{7747DB93-24EC-4E2E-9AF4-A9E6E22FEDFA}" presName="vSp" presStyleCnt="0"/>
      <dgm:spPr/>
    </dgm:pt>
    <dgm:pt modelId="{431F3756-BEC5-44F6-9AE9-1A966FBAB289}" type="pres">
      <dgm:prSet presAssocID="{E9786BC1-B6C0-4280-A69F-A0702EB13872}" presName="horFlow" presStyleCnt="0"/>
      <dgm:spPr/>
    </dgm:pt>
    <dgm:pt modelId="{D5B9CC70-CBF8-4F45-8F43-52D9EDC7690D}" type="pres">
      <dgm:prSet presAssocID="{E9786BC1-B6C0-4280-A69F-A0702EB13872}" presName="bigChev" presStyleLbl="node1" presStyleIdx="1" presStyleCnt="5"/>
      <dgm:spPr/>
      <dgm:t>
        <a:bodyPr/>
        <a:lstStyle/>
        <a:p>
          <a:endParaRPr lang="en-US"/>
        </a:p>
      </dgm:t>
    </dgm:pt>
    <dgm:pt modelId="{0137A433-4F93-4620-A5F6-762AF77085A5}" type="pres">
      <dgm:prSet presAssocID="{46583CEF-A9C9-43D2-8B22-B06EFEABD66E}" presName="parTrans" presStyleCnt="0"/>
      <dgm:spPr/>
    </dgm:pt>
    <dgm:pt modelId="{ECC972AE-F6FE-4819-A787-0DE15D6E596E}" type="pres">
      <dgm:prSet presAssocID="{05900419-1099-41CE-AC93-EE6B3782B53A}" presName="node" presStyleLbl="alignAccFollowNode1" presStyleIdx="1" presStyleCnt="8">
        <dgm:presLayoutVars>
          <dgm:bulletEnabled val="1"/>
        </dgm:presLayoutVars>
      </dgm:prSet>
      <dgm:spPr/>
      <dgm:t>
        <a:bodyPr/>
        <a:lstStyle/>
        <a:p>
          <a:endParaRPr lang="en-US"/>
        </a:p>
      </dgm:t>
    </dgm:pt>
    <dgm:pt modelId="{F6E87A7B-76DC-4F31-BFD8-E6BB085DC900}" type="pres">
      <dgm:prSet presAssocID="{E9786BC1-B6C0-4280-A69F-A0702EB13872}" presName="vSp" presStyleCnt="0"/>
      <dgm:spPr/>
    </dgm:pt>
    <dgm:pt modelId="{CE8F76D7-BDBF-401C-856A-B8FABDB44B56}" type="pres">
      <dgm:prSet presAssocID="{997EB1A2-B5C7-4E18-A2A6-E70C6F23BE46}" presName="horFlow" presStyleCnt="0"/>
      <dgm:spPr/>
    </dgm:pt>
    <dgm:pt modelId="{5E146A0E-369C-49B4-B393-EC2BDF22625A}" type="pres">
      <dgm:prSet presAssocID="{997EB1A2-B5C7-4E18-A2A6-E70C6F23BE46}" presName="bigChev" presStyleLbl="node1" presStyleIdx="2" presStyleCnt="5"/>
      <dgm:spPr/>
      <dgm:t>
        <a:bodyPr/>
        <a:lstStyle/>
        <a:p>
          <a:endParaRPr lang="en-US"/>
        </a:p>
      </dgm:t>
    </dgm:pt>
    <dgm:pt modelId="{9C10D1A7-01F7-4672-B450-5553031FF091}" type="pres">
      <dgm:prSet presAssocID="{4747E849-65A9-4095-A3AC-09B4C3933BCD}" presName="parTrans" presStyleCnt="0"/>
      <dgm:spPr/>
    </dgm:pt>
    <dgm:pt modelId="{0E6D3A6D-DF4B-4D5D-BEFF-20CDC2F900B2}" type="pres">
      <dgm:prSet presAssocID="{C8C7B1B0-162E-49D8-998C-6162D2A9B08C}" presName="node" presStyleLbl="alignAccFollowNode1" presStyleIdx="2" presStyleCnt="8">
        <dgm:presLayoutVars>
          <dgm:bulletEnabled val="1"/>
        </dgm:presLayoutVars>
      </dgm:prSet>
      <dgm:spPr/>
      <dgm:t>
        <a:bodyPr/>
        <a:lstStyle/>
        <a:p>
          <a:endParaRPr lang="en-US"/>
        </a:p>
      </dgm:t>
    </dgm:pt>
    <dgm:pt modelId="{67A2FBA4-2096-49C7-B172-3D05332527AC}" type="pres">
      <dgm:prSet presAssocID="{AF979099-D433-40AC-9819-1EA850DB414D}" presName="sibTrans" presStyleCnt="0"/>
      <dgm:spPr/>
    </dgm:pt>
    <dgm:pt modelId="{31CD6511-47C0-49C4-8B14-D45BBC6BF2A1}" type="pres">
      <dgm:prSet presAssocID="{0969698A-E5CF-4AA3-8ED2-387FF432B129}" presName="node" presStyleLbl="alignAccFollowNode1" presStyleIdx="3" presStyleCnt="8" custScaleX="116116">
        <dgm:presLayoutVars>
          <dgm:bulletEnabled val="1"/>
        </dgm:presLayoutVars>
      </dgm:prSet>
      <dgm:spPr/>
      <dgm:t>
        <a:bodyPr/>
        <a:lstStyle/>
        <a:p>
          <a:endParaRPr lang="en-US"/>
        </a:p>
      </dgm:t>
    </dgm:pt>
    <dgm:pt modelId="{AAD26D14-9EB6-49DA-9AB1-E403A024E2D0}" type="pres">
      <dgm:prSet presAssocID="{9D422333-A90F-40AD-A30B-E9AB3CFB3A68}" presName="sibTrans" presStyleCnt="0"/>
      <dgm:spPr/>
    </dgm:pt>
    <dgm:pt modelId="{7EC59B98-C540-40A3-9DEA-B5697A62C6BC}" type="pres">
      <dgm:prSet presAssocID="{2E27EA44-DE7F-4796-9BD5-1C60209B741C}" presName="node" presStyleLbl="alignAccFollowNode1" presStyleIdx="4" presStyleCnt="8">
        <dgm:presLayoutVars>
          <dgm:bulletEnabled val="1"/>
        </dgm:presLayoutVars>
      </dgm:prSet>
      <dgm:spPr/>
      <dgm:t>
        <a:bodyPr/>
        <a:lstStyle/>
        <a:p>
          <a:endParaRPr lang="en-US"/>
        </a:p>
      </dgm:t>
    </dgm:pt>
    <dgm:pt modelId="{0186A5DC-9F8D-43E2-BF48-97ABDA7446B5}" type="pres">
      <dgm:prSet presAssocID="{997EB1A2-B5C7-4E18-A2A6-E70C6F23BE46}" presName="vSp" presStyleCnt="0"/>
      <dgm:spPr/>
    </dgm:pt>
    <dgm:pt modelId="{F791D351-4786-4530-B68D-D802EF5B85D6}" type="pres">
      <dgm:prSet presAssocID="{A56AB566-3C32-47AE-B6B2-62C8D158BD24}" presName="horFlow" presStyleCnt="0"/>
      <dgm:spPr/>
    </dgm:pt>
    <dgm:pt modelId="{A07CF874-C555-4571-8DF0-54E1FEEDDFF9}" type="pres">
      <dgm:prSet presAssocID="{A56AB566-3C32-47AE-B6B2-62C8D158BD24}" presName="bigChev" presStyleLbl="node1" presStyleIdx="3" presStyleCnt="5"/>
      <dgm:spPr/>
      <dgm:t>
        <a:bodyPr/>
        <a:lstStyle/>
        <a:p>
          <a:endParaRPr lang="en-US"/>
        </a:p>
      </dgm:t>
    </dgm:pt>
    <dgm:pt modelId="{3002A89C-4518-45D9-AA06-E11A637083A7}" type="pres">
      <dgm:prSet presAssocID="{BEA73A3B-3202-4F40-A6A1-0ECE0CC76642}" presName="parTrans" presStyleCnt="0"/>
      <dgm:spPr/>
    </dgm:pt>
    <dgm:pt modelId="{5D48642C-9A83-43DE-97A8-5983EB6A7E54}" type="pres">
      <dgm:prSet presAssocID="{151EEFC6-1064-4907-883C-2F4EDCA051DA}" presName="node" presStyleLbl="alignAccFollowNode1" presStyleIdx="5" presStyleCnt="8">
        <dgm:presLayoutVars>
          <dgm:bulletEnabled val="1"/>
        </dgm:presLayoutVars>
      </dgm:prSet>
      <dgm:spPr/>
      <dgm:t>
        <a:bodyPr/>
        <a:lstStyle/>
        <a:p>
          <a:endParaRPr lang="en-US"/>
        </a:p>
      </dgm:t>
    </dgm:pt>
    <dgm:pt modelId="{1F19E550-AFF3-4840-8795-ABF8A3EC64EB}" type="pres">
      <dgm:prSet presAssocID="{C2EECBA8-6838-49AF-ACF9-C5305D9A0B40}" presName="sibTrans" presStyleCnt="0"/>
      <dgm:spPr/>
    </dgm:pt>
    <dgm:pt modelId="{E8AB23A1-113F-4E0F-A8EA-131C79BE161D}" type="pres">
      <dgm:prSet presAssocID="{F024FD14-F43B-4661-85F3-150998F4870E}" presName="node" presStyleLbl="alignAccFollowNode1" presStyleIdx="6" presStyleCnt="8" custLinFactNeighborX="25956">
        <dgm:presLayoutVars>
          <dgm:bulletEnabled val="1"/>
        </dgm:presLayoutVars>
      </dgm:prSet>
      <dgm:spPr/>
      <dgm:t>
        <a:bodyPr/>
        <a:lstStyle/>
        <a:p>
          <a:endParaRPr lang="en-US"/>
        </a:p>
      </dgm:t>
    </dgm:pt>
    <dgm:pt modelId="{6652BD37-969A-42A5-A17C-DCD4A0AD2B6C}" type="pres">
      <dgm:prSet presAssocID="{A56AB566-3C32-47AE-B6B2-62C8D158BD24}" presName="vSp" presStyleCnt="0"/>
      <dgm:spPr/>
    </dgm:pt>
    <dgm:pt modelId="{C79876A1-6270-4366-AACA-7CBAA84D492C}" type="pres">
      <dgm:prSet presAssocID="{295C01AC-7902-47B7-ACF4-762FCD140957}" presName="horFlow" presStyleCnt="0"/>
      <dgm:spPr/>
    </dgm:pt>
    <dgm:pt modelId="{67F53E38-55D9-4FE6-B8AC-849CC37A58FB}" type="pres">
      <dgm:prSet presAssocID="{295C01AC-7902-47B7-ACF4-762FCD140957}" presName="bigChev" presStyleLbl="node1" presStyleIdx="4" presStyleCnt="5"/>
      <dgm:spPr/>
      <dgm:t>
        <a:bodyPr/>
        <a:lstStyle/>
        <a:p>
          <a:endParaRPr lang="en-US"/>
        </a:p>
      </dgm:t>
    </dgm:pt>
    <dgm:pt modelId="{5EE50DAF-B2E5-40DE-999E-EB8CB0028EAC}" type="pres">
      <dgm:prSet presAssocID="{E14BF4F7-96BF-4C08-B50A-6B274A6491F4}" presName="parTrans" presStyleCnt="0"/>
      <dgm:spPr/>
    </dgm:pt>
    <dgm:pt modelId="{8EC00051-98A4-4E71-9D95-6B9A40DABC37}" type="pres">
      <dgm:prSet presAssocID="{E788A49E-3CD0-40E6-9834-58D4F3B3E0A9}" presName="node" presStyleLbl="alignAccFollowNode1" presStyleIdx="7" presStyleCnt="8">
        <dgm:presLayoutVars>
          <dgm:bulletEnabled val="1"/>
        </dgm:presLayoutVars>
      </dgm:prSet>
      <dgm:spPr/>
      <dgm:t>
        <a:bodyPr/>
        <a:lstStyle/>
        <a:p>
          <a:endParaRPr lang="en-US"/>
        </a:p>
      </dgm:t>
    </dgm:pt>
  </dgm:ptLst>
  <dgm:cxnLst>
    <dgm:cxn modelId="{7CB2D81C-BFF1-46D1-9ECD-FF77FE365B7E}" type="presOf" srcId="{295C01AC-7902-47B7-ACF4-762FCD140957}" destId="{67F53E38-55D9-4FE6-B8AC-849CC37A58FB}" srcOrd="0" destOrd="0" presId="urn:microsoft.com/office/officeart/2005/8/layout/lProcess3"/>
    <dgm:cxn modelId="{E3970E7C-8CCF-4063-896A-2F2CFD0A4504}" srcId="{A56AB566-3C32-47AE-B6B2-62C8D158BD24}" destId="{F024FD14-F43B-4661-85F3-150998F4870E}" srcOrd="1" destOrd="0" parTransId="{F66A491B-F373-4E0F-929E-F54A2C264733}" sibTransId="{1B3F203E-A67E-42DA-A2C6-048BC2F0EA71}"/>
    <dgm:cxn modelId="{9BDCF420-AC2B-49B8-A539-EBC2DADCFCDD}" srcId="{997EB1A2-B5C7-4E18-A2A6-E70C6F23BE46}" destId="{C8C7B1B0-162E-49D8-998C-6162D2A9B08C}" srcOrd="0" destOrd="0" parTransId="{4747E849-65A9-4095-A3AC-09B4C3933BCD}" sibTransId="{AF979099-D433-40AC-9819-1EA850DB414D}"/>
    <dgm:cxn modelId="{B751654D-06C8-4665-829F-E54FA96085D7}" type="presOf" srcId="{F024FD14-F43B-4661-85F3-150998F4870E}" destId="{E8AB23A1-113F-4E0F-A8EA-131C79BE161D}" srcOrd="0" destOrd="0" presId="urn:microsoft.com/office/officeart/2005/8/layout/lProcess3"/>
    <dgm:cxn modelId="{E18292B4-48EB-434F-A951-54B43B62EE16}" type="presOf" srcId="{997EB1A2-B5C7-4E18-A2A6-E70C6F23BE46}" destId="{5E146A0E-369C-49B4-B393-EC2BDF22625A}" srcOrd="0" destOrd="0" presId="urn:microsoft.com/office/officeart/2005/8/layout/lProcess3"/>
    <dgm:cxn modelId="{26DBB86D-14C1-4C8F-B8C5-AAC86C46A955}" srcId="{6EE4676F-52C6-4572-9929-7A3848BFD1D0}" destId="{A56AB566-3C32-47AE-B6B2-62C8D158BD24}" srcOrd="3" destOrd="0" parTransId="{E92FFE0E-AD13-491A-9C86-66C05A650E2F}" sibTransId="{3FCE8A0E-65B1-40E9-9673-24D3806A7708}"/>
    <dgm:cxn modelId="{AB26A285-ECB8-4C5F-A117-225847EA2793}" srcId="{A56AB566-3C32-47AE-B6B2-62C8D158BD24}" destId="{151EEFC6-1064-4907-883C-2F4EDCA051DA}" srcOrd="0" destOrd="0" parTransId="{BEA73A3B-3202-4F40-A6A1-0ECE0CC76642}" sibTransId="{C2EECBA8-6838-49AF-ACF9-C5305D9A0B40}"/>
    <dgm:cxn modelId="{21DADBF8-9FCD-4954-8BE4-00CC572FF96A}" type="presOf" srcId="{A56AB566-3C32-47AE-B6B2-62C8D158BD24}" destId="{A07CF874-C555-4571-8DF0-54E1FEEDDFF9}" srcOrd="0" destOrd="0" presId="urn:microsoft.com/office/officeart/2005/8/layout/lProcess3"/>
    <dgm:cxn modelId="{453C1888-0599-44B4-9AD2-F66CC10755A7}" srcId="{7747DB93-24EC-4E2E-9AF4-A9E6E22FEDFA}" destId="{344E58E2-0258-4989-A37A-D3342B7776C7}" srcOrd="0" destOrd="0" parTransId="{DBB33C1C-77A7-4021-B98B-E1D8462B6C72}" sibTransId="{803D2FB6-85EB-4EE0-BFFA-5F1D70B454C3}"/>
    <dgm:cxn modelId="{79740F72-69C2-4EAE-A623-938D99A9F6AB}" type="presOf" srcId="{E788A49E-3CD0-40E6-9834-58D4F3B3E0A9}" destId="{8EC00051-98A4-4E71-9D95-6B9A40DABC37}" srcOrd="0" destOrd="0" presId="urn:microsoft.com/office/officeart/2005/8/layout/lProcess3"/>
    <dgm:cxn modelId="{C66E24A2-18BC-4061-B7E8-E30CB70B334E}" srcId="{E9786BC1-B6C0-4280-A69F-A0702EB13872}" destId="{05900419-1099-41CE-AC93-EE6B3782B53A}" srcOrd="0" destOrd="0" parTransId="{46583CEF-A9C9-43D2-8B22-B06EFEABD66E}" sibTransId="{120CFE75-4530-455C-856F-F50D53764602}"/>
    <dgm:cxn modelId="{E5D21A83-6388-407A-AAE3-84CC6EA7F473}" type="presOf" srcId="{6EE4676F-52C6-4572-9929-7A3848BFD1D0}" destId="{60F93ECF-98CE-4696-BC38-C1CB36E94AE4}" srcOrd="0" destOrd="0" presId="urn:microsoft.com/office/officeart/2005/8/layout/lProcess3"/>
    <dgm:cxn modelId="{FAF7BBBB-7C25-4792-9D46-6A5E47880651}" srcId="{6EE4676F-52C6-4572-9929-7A3848BFD1D0}" destId="{E9786BC1-B6C0-4280-A69F-A0702EB13872}" srcOrd="1" destOrd="0" parTransId="{863368FD-3E01-4D3A-B527-D2AB37C8B7B2}" sibTransId="{6275D8DF-DE27-4D4F-8227-CDD0910F5E54}"/>
    <dgm:cxn modelId="{3B30B155-DA2A-46F4-8035-F4E6B9578A7F}" srcId="{6EE4676F-52C6-4572-9929-7A3848BFD1D0}" destId="{7747DB93-24EC-4E2E-9AF4-A9E6E22FEDFA}" srcOrd="0" destOrd="0" parTransId="{EF37C301-E044-433E-BEC1-FBB6332864E0}" sibTransId="{B6160960-1B7F-483A-803F-55F0BDFA5231}"/>
    <dgm:cxn modelId="{DE89C3AA-CAD6-4B08-ABB9-36F6BA558725}" type="presOf" srcId="{E9786BC1-B6C0-4280-A69F-A0702EB13872}" destId="{D5B9CC70-CBF8-4F45-8F43-52D9EDC7690D}" srcOrd="0" destOrd="0" presId="urn:microsoft.com/office/officeart/2005/8/layout/lProcess3"/>
    <dgm:cxn modelId="{80E79669-87CB-472D-82FB-5BCE50B84D30}" type="presOf" srcId="{344E58E2-0258-4989-A37A-D3342B7776C7}" destId="{76238263-0BF8-4650-9216-9D74DEFECDBD}" srcOrd="0" destOrd="0" presId="urn:microsoft.com/office/officeart/2005/8/layout/lProcess3"/>
    <dgm:cxn modelId="{08ED514A-8229-41F8-80D4-F80F09672B7B}" srcId="{6EE4676F-52C6-4572-9929-7A3848BFD1D0}" destId="{295C01AC-7902-47B7-ACF4-762FCD140957}" srcOrd="4" destOrd="0" parTransId="{B8F93EE2-2504-4F51-AD92-DF9B217F8570}" sibTransId="{F3A184C4-162F-48D7-B1FA-596CE8AF3906}"/>
    <dgm:cxn modelId="{13936E5C-3577-47CF-94B3-864BA37AE734}" srcId="{6EE4676F-52C6-4572-9929-7A3848BFD1D0}" destId="{997EB1A2-B5C7-4E18-A2A6-E70C6F23BE46}" srcOrd="2" destOrd="0" parTransId="{3A2D1590-7283-415B-AAA3-91BC76D4596D}" sibTransId="{A84191A9-36E5-49AC-A1FB-CA7E3C338FE3}"/>
    <dgm:cxn modelId="{DF29FC0F-E2A1-49A0-92AF-ACD818A1F73B}" srcId="{295C01AC-7902-47B7-ACF4-762FCD140957}" destId="{E788A49E-3CD0-40E6-9834-58D4F3B3E0A9}" srcOrd="0" destOrd="0" parTransId="{E14BF4F7-96BF-4C08-B50A-6B274A6491F4}" sibTransId="{1B2C69D0-0C75-4D56-9FD7-38B3638F8195}"/>
    <dgm:cxn modelId="{0B1DE890-BE07-4888-AE1E-1DAF48FAD036}" srcId="{997EB1A2-B5C7-4E18-A2A6-E70C6F23BE46}" destId="{0969698A-E5CF-4AA3-8ED2-387FF432B129}" srcOrd="1" destOrd="0" parTransId="{368FE96F-CDF2-4712-8BD0-9702EFA5257F}" sibTransId="{9D422333-A90F-40AD-A30B-E9AB3CFB3A68}"/>
    <dgm:cxn modelId="{1081C350-6244-49B1-9DF6-1B99F929F48B}" type="presOf" srcId="{151EEFC6-1064-4907-883C-2F4EDCA051DA}" destId="{5D48642C-9A83-43DE-97A8-5983EB6A7E54}" srcOrd="0" destOrd="0" presId="urn:microsoft.com/office/officeart/2005/8/layout/lProcess3"/>
    <dgm:cxn modelId="{177740E3-2D45-42F2-9C61-322056B654AC}" type="presOf" srcId="{0969698A-E5CF-4AA3-8ED2-387FF432B129}" destId="{31CD6511-47C0-49C4-8B14-D45BBC6BF2A1}" srcOrd="0" destOrd="0" presId="urn:microsoft.com/office/officeart/2005/8/layout/lProcess3"/>
    <dgm:cxn modelId="{9F1D19FB-2C9D-4FB1-9BC1-C279C43C2CAF}" type="presOf" srcId="{05900419-1099-41CE-AC93-EE6B3782B53A}" destId="{ECC972AE-F6FE-4819-A787-0DE15D6E596E}" srcOrd="0" destOrd="0" presId="urn:microsoft.com/office/officeart/2005/8/layout/lProcess3"/>
    <dgm:cxn modelId="{60698451-263A-4069-BCAB-FD100590551C}" srcId="{997EB1A2-B5C7-4E18-A2A6-E70C6F23BE46}" destId="{2E27EA44-DE7F-4796-9BD5-1C60209B741C}" srcOrd="2" destOrd="0" parTransId="{07E37DF9-90E5-4F8A-8A4E-BE35D9D78E77}" sibTransId="{3C476F59-C177-4529-A3D7-B5F1B64F65C4}"/>
    <dgm:cxn modelId="{734D4735-0E3D-43C1-B931-72C98128D03B}" type="presOf" srcId="{7747DB93-24EC-4E2E-9AF4-A9E6E22FEDFA}" destId="{69144079-A049-4DCB-B2FA-6F9BFBFD3F0E}" srcOrd="0" destOrd="0" presId="urn:microsoft.com/office/officeart/2005/8/layout/lProcess3"/>
    <dgm:cxn modelId="{B328B63C-9B28-451F-8741-CB098E0C2B7F}" type="presOf" srcId="{2E27EA44-DE7F-4796-9BD5-1C60209B741C}" destId="{7EC59B98-C540-40A3-9DEA-B5697A62C6BC}" srcOrd="0" destOrd="0" presId="urn:microsoft.com/office/officeart/2005/8/layout/lProcess3"/>
    <dgm:cxn modelId="{13DA13C3-4590-4E8F-BD8E-58B6E6E5A9EE}" type="presOf" srcId="{C8C7B1B0-162E-49D8-998C-6162D2A9B08C}" destId="{0E6D3A6D-DF4B-4D5D-BEFF-20CDC2F900B2}" srcOrd="0" destOrd="0" presId="urn:microsoft.com/office/officeart/2005/8/layout/lProcess3"/>
    <dgm:cxn modelId="{280C0223-923A-48C8-A209-B835CAEBCA8A}" type="presParOf" srcId="{60F93ECF-98CE-4696-BC38-C1CB36E94AE4}" destId="{534E1D74-763B-4F57-A482-C1BA0CADC0D1}" srcOrd="0" destOrd="0" presId="urn:microsoft.com/office/officeart/2005/8/layout/lProcess3"/>
    <dgm:cxn modelId="{80B1EC0B-79E7-4426-A632-793107268FD5}" type="presParOf" srcId="{534E1D74-763B-4F57-A482-C1BA0CADC0D1}" destId="{69144079-A049-4DCB-B2FA-6F9BFBFD3F0E}" srcOrd="0" destOrd="0" presId="urn:microsoft.com/office/officeart/2005/8/layout/lProcess3"/>
    <dgm:cxn modelId="{42B80E77-61C5-408F-B709-8767E321EBCF}" type="presParOf" srcId="{534E1D74-763B-4F57-A482-C1BA0CADC0D1}" destId="{EC4FA377-0336-47BC-8FEC-017911021467}" srcOrd="1" destOrd="0" presId="urn:microsoft.com/office/officeart/2005/8/layout/lProcess3"/>
    <dgm:cxn modelId="{4CF30C22-6BFE-4365-A8BE-016E2EC7ABB3}" type="presParOf" srcId="{534E1D74-763B-4F57-A482-C1BA0CADC0D1}" destId="{76238263-0BF8-4650-9216-9D74DEFECDBD}" srcOrd="2" destOrd="0" presId="urn:microsoft.com/office/officeart/2005/8/layout/lProcess3"/>
    <dgm:cxn modelId="{FE0332BA-1D1D-4E1C-81CA-A2B3EB0E8E40}" type="presParOf" srcId="{60F93ECF-98CE-4696-BC38-C1CB36E94AE4}" destId="{650BFB94-3468-4561-A135-BB395206A9AC}" srcOrd="1" destOrd="0" presId="urn:microsoft.com/office/officeart/2005/8/layout/lProcess3"/>
    <dgm:cxn modelId="{BF03ECBA-7FB3-4163-9D14-CCACA4689231}" type="presParOf" srcId="{60F93ECF-98CE-4696-BC38-C1CB36E94AE4}" destId="{431F3756-BEC5-44F6-9AE9-1A966FBAB289}" srcOrd="2" destOrd="0" presId="urn:microsoft.com/office/officeart/2005/8/layout/lProcess3"/>
    <dgm:cxn modelId="{184864F5-86E6-4828-9EEE-0532BE53D391}" type="presParOf" srcId="{431F3756-BEC5-44F6-9AE9-1A966FBAB289}" destId="{D5B9CC70-CBF8-4F45-8F43-52D9EDC7690D}" srcOrd="0" destOrd="0" presId="urn:microsoft.com/office/officeart/2005/8/layout/lProcess3"/>
    <dgm:cxn modelId="{784FFAD6-F4D6-48F9-A5D1-D108F0DEDA97}" type="presParOf" srcId="{431F3756-BEC5-44F6-9AE9-1A966FBAB289}" destId="{0137A433-4F93-4620-A5F6-762AF77085A5}" srcOrd="1" destOrd="0" presId="urn:microsoft.com/office/officeart/2005/8/layout/lProcess3"/>
    <dgm:cxn modelId="{2AC616EE-3F58-45AA-A4E4-D6C375742551}" type="presParOf" srcId="{431F3756-BEC5-44F6-9AE9-1A966FBAB289}" destId="{ECC972AE-F6FE-4819-A787-0DE15D6E596E}" srcOrd="2" destOrd="0" presId="urn:microsoft.com/office/officeart/2005/8/layout/lProcess3"/>
    <dgm:cxn modelId="{580AD895-BFA6-4A54-A0AB-621E1ADA14AF}" type="presParOf" srcId="{60F93ECF-98CE-4696-BC38-C1CB36E94AE4}" destId="{F6E87A7B-76DC-4F31-BFD8-E6BB085DC900}" srcOrd="3" destOrd="0" presId="urn:microsoft.com/office/officeart/2005/8/layout/lProcess3"/>
    <dgm:cxn modelId="{1C44D28C-FD13-490C-BCA8-D633EA1F7E0D}" type="presParOf" srcId="{60F93ECF-98CE-4696-BC38-C1CB36E94AE4}" destId="{CE8F76D7-BDBF-401C-856A-B8FABDB44B56}" srcOrd="4" destOrd="0" presId="urn:microsoft.com/office/officeart/2005/8/layout/lProcess3"/>
    <dgm:cxn modelId="{90461B78-1F46-4655-8194-7A7FEB8535BC}" type="presParOf" srcId="{CE8F76D7-BDBF-401C-856A-B8FABDB44B56}" destId="{5E146A0E-369C-49B4-B393-EC2BDF22625A}" srcOrd="0" destOrd="0" presId="urn:microsoft.com/office/officeart/2005/8/layout/lProcess3"/>
    <dgm:cxn modelId="{70191EDD-1A75-4B4F-9051-F28606D11067}" type="presParOf" srcId="{CE8F76D7-BDBF-401C-856A-B8FABDB44B56}" destId="{9C10D1A7-01F7-4672-B450-5553031FF091}" srcOrd="1" destOrd="0" presId="urn:microsoft.com/office/officeart/2005/8/layout/lProcess3"/>
    <dgm:cxn modelId="{F87CBD89-3FE9-40BE-989B-F62DF375B5B8}" type="presParOf" srcId="{CE8F76D7-BDBF-401C-856A-B8FABDB44B56}" destId="{0E6D3A6D-DF4B-4D5D-BEFF-20CDC2F900B2}" srcOrd="2" destOrd="0" presId="urn:microsoft.com/office/officeart/2005/8/layout/lProcess3"/>
    <dgm:cxn modelId="{248A0322-5E62-4FEC-8249-112D091E0CD2}" type="presParOf" srcId="{CE8F76D7-BDBF-401C-856A-B8FABDB44B56}" destId="{67A2FBA4-2096-49C7-B172-3D05332527AC}" srcOrd="3" destOrd="0" presId="urn:microsoft.com/office/officeart/2005/8/layout/lProcess3"/>
    <dgm:cxn modelId="{47CEA1DE-A877-4AA5-8713-EBA3C20C9348}" type="presParOf" srcId="{CE8F76D7-BDBF-401C-856A-B8FABDB44B56}" destId="{31CD6511-47C0-49C4-8B14-D45BBC6BF2A1}" srcOrd="4" destOrd="0" presId="urn:microsoft.com/office/officeart/2005/8/layout/lProcess3"/>
    <dgm:cxn modelId="{307C12EF-D74F-43D0-843E-CFCDFEB522FD}" type="presParOf" srcId="{CE8F76D7-BDBF-401C-856A-B8FABDB44B56}" destId="{AAD26D14-9EB6-49DA-9AB1-E403A024E2D0}" srcOrd="5" destOrd="0" presId="urn:microsoft.com/office/officeart/2005/8/layout/lProcess3"/>
    <dgm:cxn modelId="{F51C657A-9D56-40AE-A1D8-AD580CFD01FF}" type="presParOf" srcId="{CE8F76D7-BDBF-401C-856A-B8FABDB44B56}" destId="{7EC59B98-C540-40A3-9DEA-B5697A62C6BC}" srcOrd="6" destOrd="0" presId="urn:microsoft.com/office/officeart/2005/8/layout/lProcess3"/>
    <dgm:cxn modelId="{DE78BBF9-9E00-4143-97B8-E8A208EE8509}" type="presParOf" srcId="{60F93ECF-98CE-4696-BC38-C1CB36E94AE4}" destId="{0186A5DC-9F8D-43E2-BF48-97ABDA7446B5}" srcOrd="5" destOrd="0" presId="urn:microsoft.com/office/officeart/2005/8/layout/lProcess3"/>
    <dgm:cxn modelId="{A21A4254-C526-4C40-B313-2EE55F876CF3}" type="presParOf" srcId="{60F93ECF-98CE-4696-BC38-C1CB36E94AE4}" destId="{F791D351-4786-4530-B68D-D802EF5B85D6}" srcOrd="6" destOrd="0" presId="urn:microsoft.com/office/officeart/2005/8/layout/lProcess3"/>
    <dgm:cxn modelId="{17BBC2F3-33D4-4E2E-B182-19B723517BC0}" type="presParOf" srcId="{F791D351-4786-4530-B68D-D802EF5B85D6}" destId="{A07CF874-C555-4571-8DF0-54E1FEEDDFF9}" srcOrd="0" destOrd="0" presId="urn:microsoft.com/office/officeart/2005/8/layout/lProcess3"/>
    <dgm:cxn modelId="{F5E5C024-F9D7-4917-9BC4-788D7B559F93}" type="presParOf" srcId="{F791D351-4786-4530-B68D-D802EF5B85D6}" destId="{3002A89C-4518-45D9-AA06-E11A637083A7}" srcOrd="1" destOrd="0" presId="urn:microsoft.com/office/officeart/2005/8/layout/lProcess3"/>
    <dgm:cxn modelId="{FDFE0842-9EBF-4C6A-9DDD-1D1AD837F8FF}" type="presParOf" srcId="{F791D351-4786-4530-B68D-D802EF5B85D6}" destId="{5D48642C-9A83-43DE-97A8-5983EB6A7E54}" srcOrd="2" destOrd="0" presId="urn:microsoft.com/office/officeart/2005/8/layout/lProcess3"/>
    <dgm:cxn modelId="{78C62437-F51A-4596-988D-95F9B3BB8C01}" type="presParOf" srcId="{F791D351-4786-4530-B68D-D802EF5B85D6}" destId="{1F19E550-AFF3-4840-8795-ABF8A3EC64EB}" srcOrd="3" destOrd="0" presId="urn:microsoft.com/office/officeart/2005/8/layout/lProcess3"/>
    <dgm:cxn modelId="{69DC06CA-637C-493F-A7A6-064FBF0E2741}" type="presParOf" srcId="{F791D351-4786-4530-B68D-D802EF5B85D6}" destId="{E8AB23A1-113F-4E0F-A8EA-131C79BE161D}" srcOrd="4" destOrd="0" presId="urn:microsoft.com/office/officeart/2005/8/layout/lProcess3"/>
    <dgm:cxn modelId="{40443A66-3D1E-4C30-8301-BF30EEF1F560}" type="presParOf" srcId="{60F93ECF-98CE-4696-BC38-C1CB36E94AE4}" destId="{6652BD37-969A-42A5-A17C-DCD4A0AD2B6C}" srcOrd="7" destOrd="0" presId="urn:microsoft.com/office/officeart/2005/8/layout/lProcess3"/>
    <dgm:cxn modelId="{89498017-A3C2-4E36-A13F-6DE864D6475F}" type="presParOf" srcId="{60F93ECF-98CE-4696-BC38-C1CB36E94AE4}" destId="{C79876A1-6270-4366-AACA-7CBAA84D492C}" srcOrd="8" destOrd="0" presId="urn:microsoft.com/office/officeart/2005/8/layout/lProcess3"/>
    <dgm:cxn modelId="{13216FDE-2EFB-4E5B-BFE8-EA945AF5377A}" type="presParOf" srcId="{C79876A1-6270-4366-AACA-7CBAA84D492C}" destId="{67F53E38-55D9-4FE6-B8AC-849CC37A58FB}" srcOrd="0" destOrd="0" presId="urn:microsoft.com/office/officeart/2005/8/layout/lProcess3"/>
    <dgm:cxn modelId="{BFBE0982-C38D-4DCE-AFBA-4D471F83FBB0}" type="presParOf" srcId="{C79876A1-6270-4366-AACA-7CBAA84D492C}" destId="{5EE50DAF-B2E5-40DE-999E-EB8CB0028EAC}" srcOrd="1" destOrd="0" presId="urn:microsoft.com/office/officeart/2005/8/layout/lProcess3"/>
    <dgm:cxn modelId="{9FCC2585-4F56-4CA3-8477-6371A415A905}" type="presParOf" srcId="{C79876A1-6270-4366-AACA-7CBAA84D492C}" destId="{8EC00051-98A4-4E71-9D95-6B9A40DABC37}"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44079-A049-4DCB-B2FA-6F9BFBFD3F0E}">
      <dsp:nvSpPr>
        <dsp:cNvPr id="0" name=""/>
        <dsp:cNvSpPr/>
      </dsp:nvSpPr>
      <dsp:spPr>
        <a:xfrm>
          <a:off x="6485" y="78128"/>
          <a:ext cx="2602222" cy="1040889"/>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t>Spring 2014</a:t>
          </a:r>
          <a:endParaRPr lang="en-US" sz="3400" kern="1200" dirty="0"/>
        </a:p>
      </dsp:txBody>
      <dsp:txXfrm>
        <a:off x="526930" y="78128"/>
        <a:ext cx="1561333" cy="1040889"/>
      </dsp:txXfrm>
    </dsp:sp>
    <dsp:sp modelId="{76238263-0BF8-4650-9216-9D74DEFECDBD}">
      <dsp:nvSpPr>
        <dsp:cNvPr id="0" name=""/>
        <dsp:cNvSpPr/>
      </dsp:nvSpPr>
      <dsp:spPr>
        <a:xfrm>
          <a:off x="2270419" y="166603"/>
          <a:ext cx="2159844" cy="863937"/>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Idea &amp; Funding</a:t>
          </a:r>
          <a:endParaRPr lang="en-US" sz="1900" kern="1200" dirty="0"/>
        </a:p>
      </dsp:txBody>
      <dsp:txXfrm>
        <a:off x="2702388" y="166603"/>
        <a:ext cx="1295907" cy="863937"/>
      </dsp:txXfrm>
    </dsp:sp>
    <dsp:sp modelId="{D5B9CC70-CBF8-4F45-8F43-52D9EDC7690D}">
      <dsp:nvSpPr>
        <dsp:cNvPr id="0" name=""/>
        <dsp:cNvSpPr/>
      </dsp:nvSpPr>
      <dsp:spPr>
        <a:xfrm>
          <a:off x="6485" y="1264741"/>
          <a:ext cx="2602222" cy="1040889"/>
        </a:xfrm>
        <a:prstGeom prst="chevron">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t>Summer 2014</a:t>
          </a:r>
          <a:endParaRPr lang="en-US" sz="3400" kern="1200" dirty="0"/>
        </a:p>
      </dsp:txBody>
      <dsp:txXfrm>
        <a:off x="526930" y="1264741"/>
        <a:ext cx="1561333" cy="1040889"/>
      </dsp:txXfrm>
    </dsp:sp>
    <dsp:sp modelId="{ECC972AE-F6FE-4819-A787-0DE15D6E596E}">
      <dsp:nvSpPr>
        <dsp:cNvPr id="0" name=""/>
        <dsp:cNvSpPr/>
      </dsp:nvSpPr>
      <dsp:spPr>
        <a:xfrm>
          <a:off x="2270419" y="1353217"/>
          <a:ext cx="2159844" cy="863937"/>
        </a:xfrm>
        <a:prstGeom prst="chevron">
          <a:avLst/>
        </a:prstGeom>
        <a:solidFill>
          <a:schemeClr val="accent4">
            <a:tint val="40000"/>
            <a:alpha val="90000"/>
            <a:hueOff val="-563672"/>
            <a:satOff val="3165"/>
            <a:lumOff val="201"/>
            <a:alphaOff val="0"/>
          </a:schemeClr>
        </a:solidFill>
        <a:ln w="25400" cap="flat" cmpd="sng" algn="ctr">
          <a:solidFill>
            <a:schemeClr val="accent4">
              <a:tint val="40000"/>
              <a:alpha val="90000"/>
              <a:hueOff val="-563672"/>
              <a:satOff val="3165"/>
              <a:lumOff val="2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Executive Committee</a:t>
          </a:r>
          <a:endParaRPr lang="en-US" sz="1900" kern="1200" dirty="0"/>
        </a:p>
      </dsp:txBody>
      <dsp:txXfrm>
        <a:off x="2702388" y="1353217"/>
        <a:ext cx="1295907" cy="863937"/>
      </dsp:txXfrm>
    </dsp:sp>
    <dsp:sp modelId="{5E146A0E-369C-49B4-B393-EC2BDF22625A}">
      <dsp:nvSpPr>
        <dsp:cNvPr id="0" name=""/>
        <dsp:cNvSpPr/>
      </dsp:nvSpPr>
      <dsp:spPr>
        <a:xfrm>
          <a:off x="6485" y="2451355"/>
          <a:ext cx="2602222" cy="1040889"/>
        </a:xfrm>
        <a:prstGeom prst="chevr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t>Fall 2014</a:t>
          </a:r>
          <a:endParaRPr lang="en-US" sz="3400" kern="1200" dirty="0"/>
        </a:p>
      </dsp:txBody>
      <dsp:txXfrm>
        <a:off x="526930" y="2451355"/>
        <a:ext cx="1561333" cy="1040889"/>
      </dsp:txXfrm>
    </dsp:sp>
    <dsp:sp modelId="{0E6D3A6D-DF4B-4D5D-BEFF-20CDC2F900B2}">
      <dsp:nvSpPr>
        <dsp:cNvPr id="0" name=""/>
        <dsp:cNvSpPr/>
      </dsp:nvSpPr>
      <dsp:spPr>
        <a:xfrm>
          <a:off x="2270419" y="2539831"/>
          <a:ext cx="2159844" cy="863937"/>
        </a:xfrm>
        <a:prstGeom prst="chevron">
          <a:avLst/>
        </a:prstGeom>
        <a:solidFill>
          <a:schemeClr val="accent4">
            <a:tint val="40000"/>
            <a:alpha val="90000"/>
            <a:hueOff val="-1127345"/>
            <a:satOff val="6331"/>
            <a:lumOff val="402"/>
            <a:alphaOff val="0"/>
          </a:schemeClr>
        </a:solidFill>
        <a:ln w="25400" cap="flat" cmpd="sng" algn="ctr">
          <a:solidFill>
            <a:schemeClr val="accent4">
              <a:tint val="40000"/>
              <a:alpha val="90000"/>
              <a:hueOff val="-1127345"/>
              <a:satOff val="6331"/>
              <a:lumOff val="4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Kick-Off Meeting</a:t>
          </a:r>
          <a:endParaRPr lang="en-US" sz="1900" kern="1200" dirty="0"/>
        </a:p>
      </dsp:txBody>
      <dsp:txXfrm>
        <a:off x="2702388" y="2539831"/>
        <a:ext cx="1295907" cy="863937"/>
      </dsp:txXfrm>
    </dsp:sp>
    <dsp:sp modelId="{31CD6511-47C0-49C4-8B14-D45BBC6BF2A1}">
      <dsp:nvSpPr>
        <dsp:cNvPr id="0" name=""/>
        <dsp:cNvSpPr/>
      </dsp:nvSpPr>
      <dsp:spPr>
        <a:xfrm>
          <a:off x="4127886" y="2539831"/>
          <a:ext cx="2507925" cy="863937"/>
        </a:xfrm>
        <a:prstGeom prst="chevron">
          <a:avLst/>
        </a:prstGeom>
        <a:solidFill>
          <a:schemeClr val="accent4">
            <a:tint val="40000"/>
            <a:alpha val="90000"/>
            <a:hueOff val="-1691017"/>
            <a:satOff val="9496"/>
            <a:lumOff val="603"/>
            <a:alphaOff val="0"/>
          </a:schemeClr>
        </a:solidFill>
        <a:ln w="25400" cap="flat" cmpd="sng" algn="ctr">
          <a:solidFill>
            <a:schemeClr val="accent4">
              <a:tint val="40000"/>
              <a:alpha val="90000"/>
              <a:hueOff val="-1691017"/>
              <a:satOff val="9496"/>
              <a:lumOff val="6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Symposium &amp; Research Mixer</a:t>
          </a:r>
          <a:endParaRPr lang="en-US" sz="1900" kern="1200" dirty="0"/>
        </a:p>
      </dsp:txBody>
      <dsp:txXfrm>
        <a:off x="4559855" y="2539831"/>
        <a:ext cx="1643988" cy="863937"/>
      </dsp:txXfrm>
    </dsp:sp>
    <dsp:sp modelId="{7EC59B98-C540-40A3-9DEA-B5697A62C6BC}">
      <dsp:nvSpPr>
        <dsp:cNvPr id="0" name=""/>
        <dsp:cNvSpPr/>
      </dsp:nvSpPr>
      <dsp:spPr>
        <a:xfrm>
          <a:off x="6333433" y="2539831"/>
          <a:ext cx="2159844" cy="863937"/>
        </a:xfrm>
        <a:prstGeom prst="chevron">
          <a:avLst/>
        </a:prstGeom>
        <a:solidFill>
          <a:schemeClr val="accent4">
            <a:tint val="40000"/>
            <a:alpha val="90000"/>
            <a:hueOff val="-2254689"/>
            <a:satOff val="12661"/>
            <a:lumOff val="805"/>
            <a:alphaOff val="0"/>
          </a:schemeClr>
        </a:solidFill>
        <a:ln w="25400" cap="flat" cmpd="sng" algn="ctr">
          <a:solidFill>
            <a:schemeClr val="accent4">
              <a:tint val="40000"/>
              <a:alpha val="90000"/>
              <a:hueOff val="-2254689"/>
              <a:satOff val="12661"/>
              <a:lumOff val="8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Membership Recruitment</a:t>
          </a:r>
          <a:endParaRPr lang="en-US" sz="1900" kern="1200" dirty="0"/>
        </a:p>
      </dsp:txBody>
      <dsp:txXfrm>
        <a:off x="6765402" y="2539831"/>
        <a:ext cx="1295907" cy="863937"/>
      </dsp:txXfrm>
    </dsp:sp>
    <dsp:sp modelId="{A07CF874-C555-4571-8DF0-54E1FEEDDFF9}">
      <dsp:nvSpPr>
        <dsp:cNvPr id="0" name=""/>
        <dsp:cNvSpPr/>
      </dsp:nvSpPr>
      <dsp:spPr>
        <a:xfrm>
          <a:off x="6485" y="3637969"/>
          <a:ext cx="2602222" cy="1040889"/>
        </a:xfrm>
        <a:prstGeom prst="chevron">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t>Winter 2015</a:t>
          </a:r>
          <a:endParaRPr lang="en-US" sz="3400" kern="1200" dirty="0"/>
        </a:p>
      </dsp:txBody>
      <dsp:txXfrm>
        <a:off x="526930" y="3637969"/>
        <a:ext cx="1561333" cy="1040889"/>
      </dsp:txXfrm>
    </dsp:sp>
    <dsp:sp modelId="{5D48642C-9A83-43DE-97A8-5983EB6A7E54}">
      <dsp:nvSpPr>
        <dsp:cNvPr id="0" name=""/>
        <dsp:cNvSpPr/>
      </dsp:nvSpPr>
      <dsp:spPr>
        <a:xfrm>
          <a:off x="2270419" y="3726444"/>
          <a:ext cx="2159844" cy="863937"/>
        </a:xfrm>
        <a:prstGeom prst="chevron">
          <a:avLst/>
        </a:prstGeom>
        <a:solidFill>
          <a:schemeClr val="accent4">
            <a:tint val="40000"/>
            <a:alpha val="90000"/>
            <a:hueOff val="-2818361"/>
            <a:satOff val="15826"/>
            <a:lumOff val="1006"/>
            <a:alphaOff val="0"/>
          </a:schemeClr>
        </a:solidFill>
        <a:ln w="25400" cap="flat" cmpd="sng" algn="ctr">
          <a:solidFill>
            <a:schemeClr val="accent4">
              <a:tint val="40000"/>
              <a:alpha val="90000"/>
              <a:hueOff val="-2818361"/>
              <a:satOff val="15826"/>
              <a:lumOff val="10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Student Interest Groups</a:t>
          </a:r>
          <a:endParaRPr lang="en-US" sz="1900" kern="1200" dirty="0"/>
        </a:p>
      </dsp:txBody>
      <dsp:txXfrm>
        <a:off x="2702388" y="3726444"/>
        <a:ext cx="1295907" cy="863937"/>
      </dsp:txXfrm>
    </dsp:sp>
    <dsp:sp modelId="{E8AB23A1-113F-4E0F-A8EA-131C79BE161D}">
      <dsp:nvSpPr>
        <dsp:cNvPr id="0" name=""/>
        <dsp:cNvSpPr/>
      </dsp:nvSpPr>
      <dsp:spPr>
        <a:xfrm>
          <a:off x="4206371" y="3726444"/>
          <a:ext cx="2159844" cy="863937"/>
        </a:xfrm>
        <a:prstGeom prst="chevron">
          <a:avLst/>
        </a:prstGeom>
        <a:solidFill>
          <a:schemeClr val="accent4">
            <a:tint val="40000"/>
            <a:alpha val="90000"/>
            <a:hueOff val="-3382034"/>
            <a:satOff val="18992"/>
            <a:lumOff val="1207"/>
            <a:alphaOff val="0"/>
          </a:schemeClr>
        </a:solidFill>
        <a:ln w="25400" cap="flat" cmpd="sng" algn="ctr">
          <a:solidFill>
            <a:schemeClr val="accent4">
              <a:tint val="40000"/>
              <a:alpha val="90000"/>
              <a:hueOff val="-3382034"/>
              <a:satOff val="18992"/>
              <a:lumOff val="12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Pilot Grant Program</a:t>
          </a:r>
          <a:endParaRPr lang="en-US" sz="1900" kern="1200" dirty="0"/>
        </a:p>
      </dsp:txBody>
      <dsp:txXfrm>
        <a:off x="4638340" y="3726444"/>
        <a:ext cx="1295907" cy="863937"/>
      </dsp:txXfrm>
    </dsp:sp>
    <dsp:sp modelId="{67F53E38-55D9-4FE6-B8AC-849CC37A58FB}">
      <dsp:nvSpPr>
        <dsp:cNvPr id="0" name=""/>
        <dsp:cNvSpPr/>
      </dsp:nvSpPr>
      <dsp:spPr>
        <a:xfrm>
          <a:off x="6485" y="4824582"/>
          <a:ext cx="2602222" cy="1040889"/>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t>2015-2016</a:t>
          </a:r>
          <a:endParaRPr lang="en-US" sz="3400" kern="1200" dirty="0"/>
        </a:p>
      </dsp:txBody>
      <dsp:txXfrm>
        <a:off x="526930" y="4824582"/>
        <a:ext cx="1561333" cy="1040889"/>
      </dsp:txXfrm>
    </dsp:sp>
    <dsp:sp modelId="{8EC00051-98A4-4E71-9D95-6B9A40DABC37}">
      <dsp:nvSpPr>
        <dsp:cNvPr id="0" name=""/>
        <dsp:cNvSpPr/>
      </dsp:nvSpPr>
      <dsp:spPr>
        <a:xfrm>
          <a:off x="2270419" y="4913058"/>
          <a:ext cx="2159844" cy="863937"/>
        </a:xfrm>
        <a:prstGeom prst="chevron">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en-US" sz="1900" kern="1200" dirty="0" smtClean="0"/>
            <a:t>Cluster Hiring</a:t>
          </a:r>
          <a:endParaRPr lang="en-US" sz="1900" kern="1200" dirty="0"/>
        </a:p>
      </dsp:txBody>
      <dsp:txXfrm>
        <a:off x="2702388" y="4913058"/>
        <a:ext cx="1295907" cy="86393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4DD0E-7295-4F48-966F-BB36A2453CA8}" type="datetimeFigureOut">
              <a:rPr lang="en-US" smtClean="0"/>
              <a:pPr/>
              <a:t>4/25/2016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323297-F68D-4682-BFB3-7AAACDDA65F5}" type="slidenum">
              <a:rPr lang="en-US" smtClean="0"/>
              <a:pPr/>
              <a:t>‹#›</a:t>
            </a:fld>
            <a:endParaRPr lang="en-US"/>
          </a:p>
        </p:txBody>
      </p:sp>
    </p:spTree>
    <p:extLst>
      <p:ext uri="{BB962C8B-B14F-4D97-AF65-F5344CB8AC3E}">
        <p14:creationId xmlns:p14="http://schemas.microsoft.com/office/powerpoint/2010/main" val="22839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33323297-F68D-4682-BFB3-7AAACDDA65F5}" type="slidenum">
              <a:rPr lang="en-US" smtClean="0"/>
              <a:pPr/>
              <a:t>1</a:t>
            </a:fld>
            <a:endParaRPr lang="en-US"/>
          </a:p>
        </p:txBody>
      </p:sp>
    </p:spTree>
    <p:extLst>
      <p:ext uri="{BB962C8B-B14F-4D97-AF65-F5344CB8AC3E}">
        <p14:creationId xmlns:p14="http://schemas.microsoft.com/office/powerpoint/2010/main" val="3090515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individual interview allows for personal stories and to discuss topics that are sensitive or not shared with others while the joint interview creates a joint picture with shared narrative and examination of the roles in the relationship </a:t>
            </a:r>
            <a:endParaRPr lang="en-US" dirty="0" smtClean="0"/>
          </a:p>
          <a:p>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2475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person interviewed is always the individual that contacted the research scheduler and the additional family member is taken to a room next door to review the family health history questionnaires. Once the first individual interview is complete, the participants switch locations for the second portion of the interview. Finally, the family members are brought together for a dyadic interview at the end.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the individual interviews, the protocol covers topics such as who do they consider family, what is health, what health topics are and are not discussed, the different roles of family members related to health, and thoughts on genetic testing. For the dyadic portion of the interview, both family members are asked questions about the diseases or conditions that run in the family, decision making, strategies or barriers to sharing health information, reactions on the family health history questionnaires they reviewed, and thoughts on prenatal and newborn screening.</a:t>
            </a:r>
            <a:r>
              <a:rPr lang="en-US" dirty="0" smtClean="0">
                <a:effectLst/>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633393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22999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Ashley</a:t>
            </a:r>
          </a:p>
          <a:p>
            <a:r>
              <a:rPr lang="en-US" sz="1200" kern="1200" dirty="0" smtClean="0">
                <a:solidFill>
                  <a:schemeClr val="tx1"/>
                </a:solidFill>
                <a:effectLst/>
                <a:latin typeface="+mn-lt"/>
                <a:ea typeface="+mn-ea"/>
                <a:cs typeface="+mn-cs"/>
              </a:rPr>
              <a:t>Caucasian sibling and Pacific Islander</a:t>
            </a:r>
            <a:r>
              <a:rPr lang="en-US" sz="1200" kern="1200" baseline="0" dirty="0" smtClean="0">
                <a:solidFill>
                  <a:schemeClr val="tx1"/>
                </a:solidFill>
                <a:effectLst/>
                <a:latin typeface="+mn-lt"/>
                <a:ea typeface="+mn-ea"/>
                <a:cs typeface="+mn-cs"/>
              </a:rPr>
              <a:t> sibling dyads (team coding)</a:t>
            </a:r>
          </a:p>
          <a:p>
            <a:r>
              <a:rPr lang="en-US" sz="1200" kern="1200" baseline="0" dirty="0" smtClean="0">
                <a:solidFill>
                  <a:schemeClr val="tx1"/>
                </a:solidFill>
                <a:effectLst/>
                <a:latin typeface="+mn-lt"/>
                <a:ea typeface="+mn-ea"/>
                <a:cs typeface="+mn-cs"/>
              </a:rPr>
              <a:t>Hispanic sibling dyad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independent coding)</a:t>
            </a:r>
          </a:p>
          <a:p>
            <a:endParaRPr lang="en-US" dirty="0" smtClean="0"/>
          </a:p>
          <a:p>
            <a:r>
              <a:rPr lang="en-US" dirty="0" smtClean="0"/>
              <a:t>Cohen’s Kappa &amp; percent agreement</a:t>
            </a:r>
          </a:p>
          <a:p>
            <a:r>
              <a:rPr lang="en-US" dirty="0" smtClean="0"/>
              <a:t>Individual</a:t>
            </a:r>
            <a:r>
              <a:rPr lang="en-US" baseline="0" dirty="0" smtClean="0"/>
              <a:t> coding with independent coding of 20% to ensure continued reliability</a:t>
            </a:r>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10408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Transcript #3</a:t>
            </a:r>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906107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Transcript #12</a:t>
            </a:r>
          </a:p>
          <a:p>
            <a:endParaRPr lang="en-US" dirty="0" smtClean="0"/>
          </a:p>
          <a:p>
            <a:r>
              <a:rPr lang="en-US" dirty="0" smtClean="0"/>
              <a:t>Transcript #4</a:t>
            </a:r>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29750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Transcript #4</a:t>
            </a:r>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678222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Transcript #12</a:t>
            </a:r>
          </a:p>
          <a:p>
            <a:endParaRPr lang="en-US" dirty="0" smtClean="0"/>
          </a:p>
          <a:p>
            <a:r>
              <a:rPr lang="en-US" dirty="0" smtClean="0"/>
              <a:t>Transcript</a:t>
            </a:r>
            <a:r>
              <a:rPr lang="en-US" baseline="0" dirty="0" smtClean="0"/>
              <a:t> #12</a:t>
            </a:r>
            <a:endParaRPr lang="en-US" dirty="0" smtClean="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551609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Transcript #19</a:t>
            </a:r>
          </a:p>
          <a:p>
            <a:endParaRPr lang="en-US" dirty="0" smtClean="0"/>
          </a:p>
          <a:p>
            <a:r>
              <a:rPr lang="en-US" dirty="0" smtClean="0"/>
              <a:t>Transcript #14</a:t>
            </a:r>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533723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Transcript #19</a:t>
            </a:r>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3214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prevention and promotion activities,</a:t>
            </a:r>
            <a:r>
              <a:rPr lang="en-US" baseline="0" dirty="0" smtClean="0"/>
              <a:t> screening </a:t>
            </a:r>
            <a:r>
              <a:rPr lang="en-US" baseline="0" smtClean="0"/>
              <a:t>/precaution recommendation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03522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a:t>
            </a:r>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482902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594997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smtClean="0"/>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33323297-F68D-4682-BFB3-7AAACDDA65F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09051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prevention and promotion activities,</a:t>
            </a:r>
            <a:r>
              <a:rPr lang="en-US" baseline="0" dirty="0" smtClean="0"/>
              <a:t> screening </a:t>
            </a:r>
            <a:r>
              <a:rPr lang="en-US" baseline="0" smtClean="0"/>
              <a:t>/precaution recommendation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56063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groups with low literacy and need for collecting</a:t>
            </a:r>
            <a:r>
              <a:rPr lang="en-US" baseline="0" dirty="0" smtClean="0"/>
              <a:t> FHH</a:t>
            </a:r>
          </a:p>
          <a:p>
            <a:endParaRPr lang="en-US" baseline="0" dirty="0" smtClean="0"/>
          </a:p>
          <a:p>
            <a:r>
              <a:rPr lang="en-US" sz="1200" kern="1200" dirty="0" smtClean="0">
                <a:solidFill>
                  <a:schemeClr val="tx1"/>
                </a:solidFill>
                <a:effectLst/>
                <a:latin typeface="+mn-lt"/>
                <a:ea typeface="+mn-ea"/>
                <a:cs typeface="+mn-cs"/>
              </a:rPr>
              <a:t>It is important to understand the family process involved in collecting FHH, especially for developing tools, marketing strategies, interventions, and screening procedures. We must acknowledge that a one size fits all model might not work for most families or a variety of racial and ethnic groups. </a:t>
            </a:r>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018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65423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Manu</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9933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1156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Ashley</a:t>
            </a:r>
          </a:p>
          <a:p>
            <a:r>
              <a:rPr lang="en-US" sz="1200" kern="1200" dirty="0" smtClean="0">
                <a:solidFill>
                  <a:schemeClr val="tx1"/>
                </a:solidFill>
                <a:effectLst/>
                <a:latin typeface="+mn-lt"/>
                <a:ea typeface="+mn-ea"/>
                <a:cs typeface="+mn-cs"/>
              </a:rPr>
              <a:t>The dyads include various family member combinations consisting of siblings (i.e., sister/sister, brother/brother, sister/brother) and parent-child (i.e., mother or father with daughter or son)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Participants received a $50 gift card each in thanks for their time. </a:t>
            </a:r>
            <a:endParaRPr lang="en-US" dirty="0" smtClean="0"/>
          </a:p>
          <a:p>
            <a:endParaRPr lang="en-US" dirty="0" smtClean="0">
              <a:effectLst/>
            </a:endParaRPr>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66237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0EE81-5B9C-B842-9564-173B10B1AF4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7912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5" name="Footer Placeholder 4"/>
          <p:cNvSpPr>
            <a:spLocks noGrp="1"/>
          </p:cNvSpPr>
          <p:nvPr>
            <p:ph type="ftr" sz="quarter" idx="11"/>
          </p:nvPr>
        </p:nvSpPr>
        <p:spPr>
          <a:xfrm>
            <a:off x="3623733" y="6117336"/>
            <a:ext cx="3609438"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275320" y="6117336"/>
            <a:ext cx="411480" cy="365125"/>
          </a:xfrm>
        </p:spPr>
        <p:txBody>
          <a:bodyPr/>
          <a:lstStyle/>
          <a:p>
            <a:fld id="{CB802EAF-2ED2-FC4C-BC08-B7E9E389601B}" type="slidenum">
              <a:rPr lang="en-US" smtClean="0">
                <a:solidFill>
                  <a:prstClr val="black"/>
                </a:solidFill>
              </a:rPr>
              <a:pPr/>
              <a:t>‹#›</a:t>
            </a:fld>
            <a:endParaRPr lang="en-US">
              <a:solidFill>
                <a:prstClr val="black"/>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109957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5" name="Footer Placeholder 4"/>
          <p:cNvSpPr>
            <a:spLocks noGrp="1"/>
          </p:cNvSpPr>
          <p:nvPr>
            <p:ph type="ftr" sz="quarter" idx="11"/>
          </p:nvPr>
        </p:nvSpPr>
        <p:spPr>
          <a:xfrm>
            <a:off x="1972647" y="6108173"/>
            <a:ext cx="5314517"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258967" y="6108173"/>
            <a:ext cx="427833" cy="365125"/>
          </a:xfrm>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24518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273317" y="6116070"/>
            <a:ext cx="413483" cy="365125"/>
          </a:xfrm>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4546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38431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108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1473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0517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405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04126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4070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46990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02128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59286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51140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28566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57754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84A959-AD03-914E-AF02-CA0B8B0834CE}" type="datetimeFigureOut">
              <a:rPr lang="en-US" smtClean="0">
                <a:solidFill>
                  <a:prstClr val="black"/>
                </a:solidFill>
              </a:rPr>
              <a:pPr/>
              <a:t>4/25/2016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CB802EAF-2ED2-FC4C-BC08-B7E9E389601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1827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solidFill>
                  <a:prstClr val="black">
                    <a:tint val="75000"/>
                  </a:prstClr>
                </a:solidFill>
              </a:rPr>
              <a:pPr/>
              <a:t>4/25/2016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42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F6BB1-4070-4254-8569-BC49C398BE4B}"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solidFill>
                  <a:prstClr val="black">
                    <a:tint val="75000"/>
                  </a:prstClr>
                </a:solidFill>
              </a:rPr>
              <a:pPr/>
              <a:t>4/25/2016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621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F6BB1-4070-4254-8569-BC49C398BE4B}" type="datetimeFigureOut">
              <a:rPr lang="en-US" smtClean="0">
                <a:solidFill>
                  <a:prstClr val="black">
                    <a:tint val="75000"/>
                  </a:prstClr>
                </a:solidFill>
              </a:rPr>
              <a:pPr/>
              <a:t>4/25/2016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161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8F6BB1-4070-4254-8569-BC49C398BE4B}" type="datetimeFigureOut">
              <a:rPr lang="en-US" smtClean="0">
                <a:solidFill>
                  <a:prstClr val="black">
                    <a:tint val="75000"/>
                  </a:prstClr>
                </a:solidFill>
              </a:rPr>
              <a:pPr/>
              <a:t>4/25/2016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097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8F6BB1-4070-4254-8569-BC49C398BE4B}" type="datetimeFigureOut">
              <a:rPr lang="en-US" smtClean="0">
                <a:solidFill>
                  <a:prstClr val="black">
                    <a:tint val="75000"/>
                  </a:prstClr>
                </a:solidFill>
              </a:rPr>
              <a:pPr/>
              <a:t>4/25/2016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951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8F6BB1-4070-4254-8569-BC49C398BE4B}" type="datetimeFigureOut">
              <a:rPr lang="en-US" smtClean="0">
                <a:solidFill>
                  <a:prstClr val="black">
                    <a:tint val="75000"/>
                  </a:prstClr>
                </a:solidFill>
              </a:rPr>
              <a:pPr/>
              <a:t>4/25/2016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73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F6BB1-4070-4254-8569-BC49C398BE4B}" type="datetimeFigureOut">
              <a:rPr lang="en-US" smtClean="0">
                <a:solidFill>
                  <a:prstClr val="black">
                    <a:tint val="75000"/>
                  </a:prstClr>
                </a:solidFill>
              </a:rPr>
              <a:pPr/>
              <a:t>4/25/2016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836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F6BB1-4070-4254-8569-BC49C398BE4B}" type="datetimeFigureOut">
              <a:rPr lang="en-US" smtClean="0">
                <a:solidFill>
                  <a:prstClr val="black">
                    <a:tint val="75000"/>
                  </a:prstClr>
                </a:solidFill>
              </a:rPr>
              <a:pPr/>
              <a:t>4/25/2016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341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F6BB1-4070-4254-8569-BC49C398BE4B}" type="datetimeFigureOut">
              <a:rPr lang="en-US" smtClean="0">
                <a:solidFill>
                  <a:prstClr val="black">
                    <a:tint val="75000"/>
                  </a:prstClr>
                </a:solidFill>
              </a:rPr>
              <a:pPr/>
              <a:t>4/25/2016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999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solidFill>
                  <a:prstClr val="black">
                    <a:tint val="75000"/>
                  </a:prstClr>
                </a:solidFill>
              </a:rPr>
              <a:pPr/>
              <a:t>4/25/2016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321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F6BB1-4070-4254-8569-BC49C398BE4B}" type="datetimeFigureOut">
              <a:rPr lang="en-US" smtClean="0">
                <a:solidFill>
                  <a:prstClr val="black">
                    <a:tint val="75000"/>
                  </a:prstClr>
                </a:solidFill>
              </a:rPr>
              <a:pPr/>
              <a:t>4/25/2016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7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8F6BB1-4070-4254-8569-BC49C398BE4B}"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8F6BB1-4070-4254-8569-BC49C398BE4B}" type="datetimeFigureOut">
              <a:rPr lang="en-US" smtClean="0"/>
              <a:pPr/>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8F6BB1-4070-4254-8569-BC49C398BE4B}" type="datetimeFigureOut">
              <a:rPr lang="en-US" smtClean="0"/>
              <a:pPr/>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F6BB1-4070-4254-8569-BC49C398BE4B}" type="datetimeFigureOut">
              <a:rPr lang="en-US" smtClean="0"/>
              <a:pPr/>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F6BB1-4070-4254-8569-BC49C398BE4B}"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F6BB1-4070-4254-8569-BC49C398BE4B}"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5A48B0-5E6F-452B-BA9C-49CB72A6C9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F6BB1-4070-4254-8569-BC49C398BE4B}" type="datetimeFigureOut">
              <a:rPr lang="en-US" smtClean="0"/>
              <a:pPr/>
              <a:t>4/25/2016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A48B0-5E6F-452B-BA9C-49CB72A6C9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84A959-AD03-914E-AF02-CA0B8B0834CE}" type="datetimeFigureOut">
              <a:rPr lang="en-US" smtClean="0">
                <a:solidFill>
                  <a:prstClr val="black"/>
                </a:solidFill>
              </a:rPr>
              <a:pPr defTabSz="457200"/>
              <a:t>4/25/2016</a:t>
            </a:fld>
            <a:endParaRPr lang="en-US">
              <a:solidFill>
                <a:prstClr val="black"/>
              </a:solidFill>
            </a:endParaRP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a:solidFill>
                <a:prstClr val="black"/>
              </a:solidFill>
            </a:endParaRP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CB802EAF-2ED2-FC4C-BC08-B7E9E389601B}"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2520480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F6BB1-4070-4254-8569-BC49C398BE4B}" type="datetimeFigureOut">
              <a:rPr lang="en-US" smtClean="0">
                <a:solidFill>
                  <a:prstClr val="black">
                    <a:tint val="75000"/>
                  </a:prstClr>
                </a:solidFill>
              </a:rPr>
              <a:pPr/>
              <a:t>4/25/2016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A48B0-5E6F-452B-BA9C-49CB72A6C9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4424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sortium banner"/>
          <p:cNvPicPr>
            <a:picLocks noChangeAspect="1" noChangeArrowheads="1"/>
          </p:cNvPicPr>
          <p:nvPr/>
        </p:nvPicPr>
        <p:blipFill>
          <a:blip r:embed="rId3" cstate="print"/>
          <a:srcRect/>
          <a:stretch>
            <a:fillRect/>
          </a:stretch>
        </p:blipFill>
        <p:spPr bwMode="auto">
          <a:xfrm>
            <a:off x="140970" y="1066800"/>
            <a:ext cx="8858250" cy="2857500"/>
          </a:xfrm>
          <a:prstGeom prst="rect">
            <a:avLst/>
          </a:prstGeom>
          <a:noFill/>
          <a:ln w="38100">
            <a:solidFill>
              <a:schemeClr val="tx1"/>
            </a:solidFill>
          </a:ln>
        </p:spPr>
      </p:pic>
      <p:pic>
        <p:nvPicPr>
          <p:cNvPr id="2" name="Picture 1"/>
          <p:cNvPicPr>
            <a:picLocks noChangeAspect="1"/>
          </p:cNvPicPr>
          <p:nvPr/>
        </p:nvPicPr>
        <p:blipFill>
          <a:blip r:embed="rId4"/>
          <a:stretch>
            <a:fillRect/>
          </a:stretch>
        </p:blipFill>
        <p:spPr>
          <a:xfrm>
            <a:off x="7322820" y="5029200"/>
            <a:ext cx="1676400" cy="1676400"/>
          </a:xfrm>
          <a:prstGeom prst="rect">
            <a:avLst/>
          </a:prstGeom>
        </p:spPr>
      </p:pic>
      <p:sp>
        <p:nvSpPr>
          <p:cNvPr id="3" name="TextBox 2"/>
          <p:cNvSpPr txBox="1"/>
          <p:nvPr/>
        </p:nvSpPr>
        <p:spPr>
          <a:xfrm>
            <a:off x="762000" y="5029200"/>
            <a:ext cx="6324600" cy="830997"/>
          </a:xfrm>
          <a:prstGeom prst="rect">
            <a:avLst/>
          </a:prstGeom>
          <a:noFill/>
        </p:spPr>
        <p:txBody>
          <a:bodyPr wrap="square" rtlCol="0">
            <a:spAutoFit/>
          </a:bodyPr>
          <a:lstStyle/>
          <a:p>
            <a:r>
              <a:rPr lang="en-US" sz="2400" b="1" dirty="0" smtClean="0"/>
              <a:t>Spring 2016</a:t>
            </a:r>
          </a:p>
          <a:p>
            <a:r>
              <a:rPr lang="en-US" sz="2400" i="1" dirty="0" smtClean="0"/>
              <a:t>Year in Review </a:t>
            </a:r>
            <a:endParaRPr lang="en-US" i="1" dirty="0" smtClean="0"/>
          </a:p>
        </p:txBody>
      </p:sp>
    </p:spTree>
    <p:extLst>
      <p:ext uri="{BB962C8B-B14F-4D97-AF65-F5344CB8AC3E}">
        <p14:creationId xmlns:p14="http://schemas.microsoft.com/office/powerpoint/2010/main" val="174957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1350818"/>
            <a:ext cx="7704667" cy="4648998"/>
          </a:xfrm>
        </p:spPr>
        <p:txBody>
          <a:bodyPr>
            <a:normAutofit/>
          </a:bodyPr>
          <a:lstStyle/>
          <a:p>
            <a:r>
              <a:rPr lang="en-US" b="1" dirty="0"/>
              <a:t>Aim 1) </a:t>
            </a:r>
            <a:r>
              <a:rPr lang="en-US" dirty="0"/>
              <a:t>Investigate understanding of FHH and shared familial risk, family communication about health, and family roles related to health within and across family dyads. </a:t>
            </a:r>
          </a:p>
          <a:p>
            <a:r>
              <a:rPr lang="en-US" b="1" dirty="0"/>
              <a:t>Aim 2) </a:t>
            </a:r>
            <a:r>
              <a:rPr lang="en-US" dirty="0"/>
              <a:t>Explore how factors examined in Aim 1 are related to participants’ responses (i.e., acceptability, usability, interest) to FHH tools based on the biomedical and the social contextual approach. </a:t>
            </a:r>
          </a:p>
        </p:txBody>
      </p:sp>
    </p:spTree>
    <p:extLst>
      <p:ext uri="{BB962C8B-B14F-4D97-AF65-F5344CB8AC3E}">
        <p14:creationId xmlns:p14="http://schemas.microsoft.com/office/powerpoint/2010/main" val="916229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Multidisciplinary Team</a:t>
            </a:r>
            <a:endParaRPr lang="en-US" dirty="0"/>
          </a:p>
        </p:txBody>
      </p:sp>
      <p:sp>
        <p:nvSpPr>
          <p:cNvPr id="5" name="Content Placeholder 4"/>
          <p:cNvSpPr>
            <a:spLocks noGrp="1"/>
          </p:cNvSpPr>
          <p:nvPr>
            <p:ph idx="1"/>
          </p:nvPr>
        </p:nvSpPr>
        <p:spPr>
          <a:xfrm>
            <a:off x="982133" y="1811867"/>
            <a:ext cx="7704667" cy="4187949"/>
          </a:xfrm>
        </p:spPr>
        <p:txBody>
          <a:bodyPr anchor="t">
            <a:normAutofit/>
          </a:bodyPr>
          <a:lstStyle/>
          <a:p>
            <a:r>
              <a:rPr lang="en-US" dirty="0"/>
              <a:t>H</a:t>
            </a:r>
            <a:r>
              <a:rPr lang="en-US" dirty="0" smtClean="0"/>
              <a:t>ealth </a:t>
            </a:r>
            <a:r>
              <a:rPr lang="en-US" dirty="0"/>
              <a:t>communication and genetics (Kimberly Kaphingst; </a:t>
            </a:r>
            <a:r>
              <a:rPr lang="en-US" dirty="0" smtClean="0"/>
              <a:t>PI)</a:t>
            </a:r>
          </a:p>
          <a:p>
            <a:r>
              <a:rPr lang="en-US" dirty="0"/>
              <a:t>Family and health communication (Ashley Elrick)</a:t>
            </a:r>
          </a:p>
          <a:p>
            <a:r>
              <a:rPr lang="en-US" dirty="0"/>
              <a:t>F</a:t>
            </a:r>
            <a:r>
              <a:rPr lang="en-US" dirty="0" smtClean="0"/>
              <a:t>amily </a:t>
            </a:r>
            <a:r>
              <a:rPr lang="en-US" dirty="0"/>
              <a:t>systems and communication (Heather </a:t>
            </a:r>
            <a:r>
              <a:rPr lang="en-US" dirty="0" smtClean="0"/>
              <a:t>Canary)</a:t>
            </a:r>
          </a:p>
          <a:p>
            <a:r>
              <a:rPr lang="en-US" dirty="0"/>
              <a:t>Q</a:t>
            </a:r>
            <a:r>
              <a:rPr lang="en-US" dirty="0" smtClean="0"/>
              <a:t>ualitative </a:t>
            </a:r>
            <a:r>
              <a:rPr lang="en-US" dirty="0"/>
              <a:t>methods (Kaphingst, </a:t>
            </a:r>
            <a:r>
              <a:rPr lang="en-US" dirty="0" smtClean="0"/>
              <a:t>Canary)</a:t>
            </a:r>
          </a:p>
          <a:p>
            <a:r>
              <a:rPr lang="en-US" dirty="0"/>
              <a:t>N</a:t>
            </a:r>
            <a:r>
              <a:rPr lang="en-US" dirty="0" smtClean="0"/>
              <a:t>ursing </a:t>
            </a:r>
            <a:r>
              <a:rPr lang="en-US" dirty="0"/>
              <a:t>and health communication (Margaret </a:t>
            </a:r>
            <a:r>
              <a:rPr lang="en-US" dirty="0" smtClean="0"/>
              <a:t>Clayton)</a:t>
            </a:r>
          </a:p>
          <a:p>
            <a:r>
              <a:rPr lang="en-US" dirty="0"/>
              <a:t>G</a:t>
            </a:r>
            <a:r>
              <a:rPr lang="en-US" dirty="0" smtClean="0"/>
              <a:t>enetic </a:t>
            </a:r>
            <a:r>
              <a:rPr lang="en-US" dirty="0"/>
              <a:t>counseling (</a:t>
            </a:r>
            <a:r>
              <a:rPr lang="en-US" dirty="0" err="1"/>
              <a:t>Marjan</a:t>
            </a:r>
            <a:r>
              <a:rPr lang="en-US" dirty="0"/>
              <a:t> </a:t>
            </a:r>
            <a:r>
              <a:rPr lang="en-US" dirty="0" err="1" smtClean="0"/>
              <a:t>Champine</a:t>
            </a:r>
            <a:r>
              <a:rPr lang="en-US" dirty="0" smtClean="0"/>
              <a:t>)</a:t>
            </a:r>
          </a:p>
          <a:p>
            <a:r>
              <a:rPr lang="en-US" dirty="0"/>
              <a:t>I</a:t>
            </a:r>
            <a:r>
              <a:rPr lang="en-US" dirty="0" smtClean="0"/>
              <a:t>ntercultural </a:t>
            </a:r>
            <a:r>
              <a:rPr lang="en-US" dirty="0"/>
              <a:t>communication </a:t>
            </a:r>
            <a:r>
              <a:rPr lang="en-US" dirty="0" smtClean="0"/>
              <a:t>(Masha </a:t>
            </a:r>
            <a:r>
              <a:rPr lang="en-US" dirty="0" err="1" smtClean="0"/>
              <a:t>Sukovic</a:t>
            </a:r>
            <a:r>
              <a:rPr lang="en-US" dirty="0" smtClean="0"/>
              <a:t>)</a:t>
            </a:r>
            <a:endParaRPr lang="en-US" dirty="0"/>
          </a:p>
        </p:txBody>
      </p:sp>
    </p:spTree>
    <p:extLst>
      <p:ext uri="{BB962C8B-B14F-4D97-AF65-F5344CB8AC3E}">
        <p14:creationId xmlns:p14="http://schemas.microsoft.com/office/powerpoint/2010/main" val="835775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Methods</a:t>
            </a:r>
            <a:endParaRPr lang="en-US" dirty="0"/>
          </a:p>
        </p:txBody>
      </p:sp>
    </p:spTree>
    <p:extLst>
      <p:ext uri="{BB962C8B-B14F-4D97-AF65-F5344CB8AC3E}">
        <p14:creationId xmlns:p14="http://schemas.microsoft.com/office/powerpoint/2010/main" val="1830802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Sample</a:t>
            </a:r>
            <a:endParaRPr lang="en-US" dirty="0"/>
          </a:p>
        </p:txBody>
      </p:sp>
      <p:sp>
        <p:nvSpPr>
          <p:cNvPr id="3" name="Content Placeholder 2"/>
          <p:cNvSpPr>
            <a:spLocks noGrp="1"/>
          </p:cNvSpPr>
          <p:nvPr>
            <p:ph idx="1"/>
          </p:nvPr>
        </p:nvSpPr>
        <p:spPr>
          <a:xfrm>
            <a:off x="982133" y="2184400"/>
            <a:ext cx="7704667" cy="3815416"/>
          </a:xfrm>
        </p:spPr>
        <p:txBody>
          <a:bodyPr anchor="t">
            <a:normAutofit/>
          </a:bodyPr>
          <a:lstStyle/>
          <a:p>
            <a:r>
              <a:rPr lang="en-US" dirty="0" smtClean="0"/>
              <a:t>30 family dyads</a:t>
            </a:r>
          </a:p>
          <a:p>
            <a:pPr lvl="1"/>
            <a:r>
              <a:rPr lang="en-US" sz="2400" dirty="0" smtClean="0"/>
              <a:t>10 dyads for three racial and ethnic groups</a:t>
            </a:r>
          </a:p>
          <a:p>
            <a:pPr lvl="2"/>
            <a:r>
              <a:rPr lang="en-US" sz="2400" dirty="0" smtClean="0"/>
              <a:t>Caucasian, Hispanic/Latino, Pacific Islander</a:t>
            </a:r>
          </a:p>
          <a:p>
            <a:pPr lvl="1"/>
            <a:r>
              <a:rPr lang="en-US" sz="2400" dirty="0" smtClean="0"/>
              <a:t>Combination </a:t>
            </a:r>
            <a:r>
              <a:rPr lang="en-US" sz="2400" dirty="0"/>
              <a:t>of siblings and parent-child </a:t>
            </a:r>
            <a:r>
              <a:rPr lang="en-US" sz="2400" dirty="0" smtClean="0"/>
              <a:t>dyads</a:t>
            </a:r>
          </a:p>
          <a:p>
            <a:r>
              <a:rPr lang="en-US" dirty="0" smtClean="0"/>
              <a:t>90+ minutes long interviews</a:t>
            </a:r>
          </a:p>
          <a:p>
            <a:r>
              <a:rPr lang="en-US" dirty="0" smtClean="0"/>
              <a:t>Individual &amp; dyadic interview</a:t>
            </a:r>
          </a:p>
          <a:p>
            <a:endParaRPr lang="en-US" dirty="0"/>
          </a:p>
        </p:txBody>
      </p:sp>
    </p:spTree>
    <p:extLst>
      <p:ext uri="{BB962C8B-B14F-4D97-AF65-F5344CB8AC3E}">
        <p14:creationId xmlns:p14="http://schemas.microsoft.com/office/powerpoint/2010/main" val="1645106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a:t>
            </a:r>
            <a:endParaRPr lang="en-US" dirty="0"/>
          </a:p>
        </p:txBody>
      </p:sp>
      <p:sp>
        <p:nvSpPr>
          <p:cNvPr id="3" name="Content Placeholder 2"/>
          <p:cNvSpPr>
            <a:spLocks noGrp="1"/>
          </p:cNvSpPr>
          <p:nvPr>
            <p:ph idx="1"/>
          </p:nvPr>
        </p:nvSpPr>
        <p:spPr/>
        <p:txBody>
          <a:bodyPr anchor="t"/>
          <a:lstStyle/>
          <a:p>
            <a:r>
              <a:rPr lang="en-US" dirty="0" smtClean="0"/>
              <a:t>Campus flyers</a:t>
            </a:r>
          </a:p>
          <a:p>
            <a:r>
              <a:rPr lang="en-US" dirty="0" smtClean="0"/>
              <a:t>Community </a:t>
            </a:r>
            <a:r>
              <a:rPr lang="en-US" dirty="0"/>
              <a:t>groups</a:t>
            </a:r>
          </a:p>
          <a:p>
            <a:r>
              <a:rPr lang="en-US" dirty="0" smtClean="0"/>
              <a:t>Word </a:t>
            </a:r>
            <a:r>
              <a:rPr lang="en-US" dirty="0"/>
              <a:t>of mouth</a:t>
            </a:r>
          </a:p>
          <a:p>
            <a:pPr marL="0" indent="0">
              <a:buNone/>
            </a:pPr>
            <a:endParaRPr lang="en-US" dirty="0" smtClean="0"/>
          </a:p>
        </p:txBody>
      </p:sp>
    </p:spTree>
    <p:extLst>
      <p:ext uri="{BB962C8B-B14F-4D97-AF65-F5344CB8AC3E}">
        <p14:creationId xmlns:p14="http://schemas.microsoft.com/office/powerpoint/2010/main" val="2482007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Individual and joint </a:t>
            </a:r>
            <a:r>
              <a:rPr lang="en-US" sz="4000" dirty="0" smtClean="0"/>
              <a:t>interviews</a:t>
            </a:r>
            <a:endParaRPr lang="en-US" sz="4000" dirty="0"/>
          </a:p>
        </p:txBody>
      </p:sp>
      <p:sp>
        <p:nvSpPr>
          <p:cNvPr id="3" name="Content Placeholder 2"/>
          <p:cNvSpPr>
            <a:spLocks noGrp="1"/>
          </p:cNvSpPr>
          <p:nvPr>
            <p:ph idx="1"/>
          </p:nvPr>
        </p:nvSpPr>
        <p:spPr>
          <a:xfrm>
            <a:off x="982133" y="2218267"/>
            <a:ext cx="7704667" cy="3781549"/>
          </a:xfrm>
        </p:spPr>
        <p:txBody>
          <a:bodyPr anchor="t">
            <a:normAutofit/>
          </a:bodyPr>
          <a:lstStyle/>
          <a:p>
            <a:r>
              <a:rPr lang="en-US" dirty="0" smtClean="0"/>
              <a:t>Allow for a unique perspective</a:t>
            </a:r>
          </a:p>
          <a:p>
            <a:r>
              <a:rPr lang="en-US" dirty="0" smtClean="0"/>
              <a:t>(</a:t>
            </a:r>
            <a:r>
              <a:rPr lang="en-US" dirty="0" err="1" smtClean="0"/>
              <a:t>Eisikovitz</a:t>
            </a:r>
            <a:r>
              <a:rPr lang="en-US" dirty="0" smtClean="0"/>
              <a:t> </a:t>
            </a:r>
            <a:r>
              <a:rPr lang="en-US" dirty="0"/>
              <a:t>&amp; </a:t>
            </a:r>
            <a:r>
              <a:rPr lang="en-US" dirty="0" err="1"/>
              <a:t>Koren</a:t>
            </a:r>
            <a:r>
              <a:rPr lang="en-US" dirty="0"/>
              <a:t>, 2010</a:t>
            </a:r>
            <a:r>
              <a:rPr lang="en-US" dirty="0" smtClean="0"/>
              <a:t>):</a:t>
            </a:r>
          </a:p>
          <a:p>
            <a:pPr lvl="1"/>
            <a:r>
              <a:rPr lang="en-US" sz="2400" dirty="0" smtClean="0"/>
              <a:t>Individual- personal stories &amp; sensitive topics</a:t>
            </a:r>
          </a:p>
          <a:p>
            <a:pPr lvl="1"/>
            <a:r>
              <a:rPr lang="en-US" sz="2400" dirty="0" smtClean="0"/>
              <a:t>Joint- shared narrative &amp; examine of roles</a:t>
            </a:r>
          </a:p>
        </p:txBody>
      </p:sp>
    </p:spTree>
    <p:extLst>
      <p:ext uri="{BB962C8B-B14F-4D97-AF65-F5344CB8AC3E}">
        <p14:creationId xmlns:p14="http://schemas.microsoft.com/office/powerpoint/2010/main" val="372966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 Structure</a:t>
            </a:r>
            <a:endParaRPr lang="en-US" dirty="0"/>
          </a:p>
        </p:txBody>
      </p:sp>
      <p:sp>
        <p:nvSpPr>
          <p:cNvPr id="3" name="Content Placeholder 2"/>
          <p:cNvSpPr>
            <a:spLocks noGrp="1"/>
          </p:cNvSpPr>
          <p:nvPr>
            <p:ph idx="1"/>
          </p:nvPr>
        </p:nvSpPr>
        <p:spPr>
          <a:xfrm>
            <a:off x="982132" y="1891145"/>
            <a:ext cx="7704667" cy="4217027"/>
          </a:xfrm>
        </p:spPr>
        <p:txBody>
          <a:bodyPr anchor="t"/>
          <a:lstStyle/>
          <a:p>
            <a:r>
              <a:rPr lang="en-US" dirty="0" smtClean="0"/>
              <a:t>Welcome materials</a:t>
            </a:r>
          </a:p>
          <a:p>
            <a:r>
              <a:rPr lang="en-US" dirty="0"/>
              <a:t>Individual </a:t>
            </a:r>
            <a:r>
              <a:rPr lang="en-US" dirty="0" smtClean="0"/>
              <a:t>Interviews</a:t>
            </a:r>
            <a:endParaRPr lang="en-US" dirty="0"/>
          </a:p>
          <a:p>
            <a:r>
              <a:rPr lang="en-US" dirty="0" smtClean="0"/>
              <a:t>Family health history questionnaires</a:t>
            </a:r>
          </a:p>
          <a:p>
            <a:pPr lvl="1"/>
            <a:r>
              <a:rPr lang="en-US" dirty="0" smtClean="0"/>
              <a:t>Surgeon General: </a:t>
            </a:r>
            <a:r>
              <a:rPr lang="en-US" dirty="0"/>
              <a:t>“My family health portrait</a:t>
            </a:r>
            <a:r>
              <a:rPr lang="en-US" dirty="0" smtClean="0"/>
              <a:t>”</a:t>
            </a:r>
          </a:p>
          <a:p>
            <a:pPr lvl="1"/>
            <a:r>
              <a:rPr lang="en-US" dirty="0" smtClean="0"/>
              <a:t>Genetics Alliance: </a:t>
            </a:r>
            <a:r>
              <a:rPr lang="en-US" dirty="0"/>
              <a:t>“A guide to family health history</a:t>
            </a:r>
            <a:r>
              <a:rPr lang="en-US" dirty="0" smtClean="0"/>
              <a:t>”</a:t>
            </a:r>
          </a:p>
          <a:p>
            <a:r>
              <a:rPr lang="en-US" dirty="0" smtClean="0"/>
              <a:t>Joint Interview</a:t>
            </a:r>
          </a:p>
          <a:p>
            <a:r>
              <a:rPr lang="en-US" dirty="0" smtClean="0"/>
              <a:t>Reflections on Interview</a:t>
            </a:r>
          </a:p>
          <a:p>
            <a:endParaRPr lang="en-US" dirty="0" smtClean="0"/>
          </a:p>
          <a:p>
            <a:endParaRPr lang="en-US" dirty="0" smtClean="0"/>
          </a:p>
          <a:p>
            <a:endParaRPr lang="en-US" dirty="0"/>
          </a:p>
        </p:txBody>
      </p:sp>
    </p:spTree>
    <p:extLst>
      <p:ext uri="{BB962C8B-B14F-4D97-AF65-F5344CB8AC3E}">
        <p14:creationId xmlns:p14="http://schemas.microsoft.com/office/powerpoint/2010/main" val="1541464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Approach &amp; Development</a:t>
            </a:r>
            <a:endParaRPr lang="en-US" dirty="0"/>
          </a:p>
        </p:txBody>
      </p:sp>
      <p:sp>
        <p:nvSpPr>
          <p:cNvPr id="3" name="Content Placeholder 2"/>
          <p:cNvSpPr>
            <a:spLocks noGrp="1"/>
          </p:cNvSpPr>
          <p:nvPr>
            <p:ph idx="1"/>
          </p:nvPr>
        </p:nvSpPr>
        <p:spPr>
          <a:xfrm>
            <a:off x="982133" y="2144110"/>
            <a:ext cx="7704667" cy="3855706"/>
          </a:xfrm>
        </p:spPr>
        <p:txBody>
          <a:bodyPr anchor="t">
            <a:normAutofit fontScale="92500" lnSpcReduction="10000"/>
          </a:bodyPr>
          <a:lstStyle/>
          <a:p>
            <a:r>
              <a:rPr lang="en-US" sz="2600" dirty="0" smtClean="0"/>
              <a:t>Coding interview transcripts</a:t>
            </a:r>
          </a:p>
          <a:p>
            <a:r>
              <a:rPr lang="en-US" sz="2600" dirty="0" smtClean="0"/>
              <a:t>Developed codebook based on:</a:t>
            </a:r>
          </a:p>
          <a:p>
            <a:pPr lvl="1"/>
            <a:r>
              <a:rPr lang="en-US" sz="2600" dirty="0"/>
              <a:t>P</a:t>
            </a:r>
            <a:r>
              <a:rPr lang="en-US" sz="2600" dirty="0" smtClean="0"/>
              <a:t>rior literature</a:t>
            </a:r>
          </a:p>
          <a:p>
            <a:pPr lvl="1"/>
            <a:r>
              <a:rPr lang="en-US" sz="2600" dirty="0" smtClean="0"/>
              <a:t>Research objectives</a:t>
            </a:r>
          </a:p>
          <a:p>
            <a:pPr lvl="1"/>
            <a:r>
              <a:rPr lang="en-US" sz="2600" dirty="0" smtClean="0"/>
              <a:t>Theoretical perspectives</a:t>
            </a:r>
          </a:p>
          <a:p>
            <a:pPr lvl="1"/>
            <a:r>
              <a:rPr lang="en-US" sz="2600" dirty="0" smtClean="0"/>
              <a:t>Participant responses</a:t>
            </a:r>
          </a:p>
          <a:p>
            <a:r>
              <a:rPr lang="en-US" sz="2600" dirty="0" smtClean="0"/>
              <a:t>Detailed </a:t>
            </a:r>
            <a:r>
              <a:rPr lang="en-US" sz="2600" dirty="0"/>
              <a:t>description and examples </a:t>
            </a:r>
            <a:r>
              <a:rPr lang="en-US" sz="2600" dirty="0" smtClean="0"/>
              <a:t>of each code</a:t>
            </a:r>
          </a:p>
          <a:p>
            <a:r>
              <a:rPr lang="en-US" sz="2600" dirty="0"/>
              <a:t>C</a:t>
            </a:r>
            <a:r>
              <a:rPr lang="en-US" sz="2600" dirty="0" smtClean="0"/>
              <a:t>onstant </a:t>
            </a:r>
            <a:r>
              <a:rPr lang="en-US" sz="2600" dirty="0"/>
              <a:t>comparative </a:t>
            </a:r>
            <a:r>
              <a:rPr lang="en-US" sz="2600" dirty="0" smtClean="0"/>
              <a:t>method</a:t>
            </a:r>
          </a:p>
          <a:p>
            <a:endParaRPr lang="en-US" dirty="0" smtClean="0"/>
          </a:p>
          <a:p>
            <a:endParaRPr lang="en-US" dirty="0"/>
          </a:p>
        </p:txBody>
      </p:sp>
    </p:spTree>
    <p:extLst>
      <p:ext uri="{BB962C8B-B14F-4D97-AF65-F5344CB8AC3E}">
        <p14:creationId xmlns:p14="http://schemas.microsoft.com/office/powerpoint/2010/main" val="4279681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Process</a:t>
            </a:r>
            <a:endParaRPr lang="en-US" dirty="0"/>
          </a:p>
        </p:txBody>
      </p:sp>
      <p:sp>
        <p:nvSpPr>
          <p:cNvPr id="3" name="Content Placeholder 2"/>
          <p:cNvSpPr>
            <a:spLocks noGrp="1"/>
          </p:cNvSpPr>
          <p:nvPr>
            <p:ph idx="1"/>
          </p:nvPr>
        </p:nvSpPr>
        <p:spPr>
          <a:xfrm>
            <a:off x="982133" y="2218267"/>
            <a:ext cx="7704667" cy="4307223"/>
          </a:xfrm>
        </p:spPr>
        <p:txBody>
          <a:bodyPr anchor="t">
            <a:normAutofit/>
          </a:bodyPr>
          <a:lstStyle/>
          <a:p>
            <a:pPr>
              <a:buFont typeface="Wingdings" charset="2"/>
              <a:buChar char="ü"/>
            </a:pPr>
            <a:r>
              <a:rPr lang="en-US" dirty="0" smtClean="0"/>
              <a:t>Team coding of 2 transcripts </a:t>
            </a:r>
          </a:p>
          <a:p>
            <a:pPr lvl="1">
              <a:buFont typeface="Wingdings" charset="2"/>
              <a:buChar char="ü"/>
            </a:pPr>
            <a:r>
              <a:rPr lang="en-US" sz="2400" dirty="0" smtClean="0"/>
              <a:t>Initial codebook development</a:t>
            </a:r>
          </a:p>
          <a:p>
            <a:r>
              <a:rPr lang="en-US" dirty="0" smtClean="0"/>
              <a:t>Two coders independently coding each transcript</a:t>
            </a:r>
          </a:p>
          <a:p>
            <a:r>
              <a:rPr lang="en-US" dirty="0" smtClean="0"/>
              <a:t>Dual coding of 20% to calculate inter-coder reliability</a:t>
            </a:r>
            <a:endParaRPr lang="en-US" sz="2400" dirty="0" smtClean="0"/>
          </a:p>
          <a:p>
            <a:endParaRPr lang="en-US" dirty="0"/>
          </a:p>
        </p:txBody>
      </p:sp>
    </p:spTree>
    <p:extLst>
      <p:ext uri="{BB962C8B-B14F-4D97-AF65-F5344CB8AC3E}">
        <p14:creationId xmlns:p14="http://schemas.microsoft.com/office/powerpoint/2010/main" val="2518668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Preliminary Results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59577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utah.edu/faculty/c-fahr/grant-winners-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4800812" cy="6553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53200" y="609600"/>
            <a:ext cx="2362200" cy="1200329"/>
          </a:xfrm>
          <a:prstGeom prst="rect">
            <a:avLst/>
          </a:prstGeom>
          <a:noFill/>
        </p:spPr>
        <p:txBody>
          <a:bodyPr wrap="square" rtlCol="0">
            <a:spAutoFit/>
          </a:bodyPr>
          <a:lstStyle/>
          <a:p>
            <a:r>
              <a:rPr lang="en-US" sz="2400" b="1" dirty="0" smtClean="0">
                <a:solidFill>
                  <a:srgbClr val="C00000"/>
                </a:solidFill>
              </a:rPr>
              <a:t>Interdisciplinary Research</a:t>
            </a:r>
          </a:p>
          <a:p>
            <a:r>
              <a:rPr lang="en-US" sz="2400" b="1" dirty="0" smtClean="0">
                <a:solidFill>
                  <a:srgbClr val="C00000"/>
                </a:solidFill>
              </a:rPr>
              <a:t>Collaborations</a:t>
            </a:r>
            <a:endParaRPr lang="en-US" sz="2400" b="1" dirty="0">
              <a:solidFill>
                <a:srgbClr val="C00000"/>
              </a:solidFill>
            </a:endParaRPr>
          </a:p>
        </p:txBody>
      </p:sp>
      <p:sp>
        <p:nvSpPr>
          <p:cNvPr id="2" name="Oval 1"/>
          <p:cNvSpPr/>
          <p:nvPr/>
        </p:nvSpPr>
        <p:spPr>
          <a:xfrm>
            <a:off x="152400" y="4648200"/>
            <a:ext cx="55626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8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Participants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44934608"/>
              </p:ext>
            </p:extLst>
          </p:nvPr>
        </p:nvGraphicFramePr>
        <p:xfrm>
          <a:off x="499532" y="2302933"/>
          <a:ext cx="8373535" cy="3850640"/>
        </p:xfrm>
        <a:graphic>
          <a:graphicData uri="http://schemas.openxmlformats.org/drawingml/2006/table">
            <a:tbl>
              <a:tblPr firstRow="1" bandRow="1">
                <a:tableStyleId>{5C22544A-7EE6-4342-B048-85BDC9FD1C3A}</a:tableStyleId>
              </a:tblPr>
              <a:tblGrid>
                <a:gridCol w="1380068"/>
                <a:gridCol w="1490133"/>
                <a:gridCol w="1286934"/>
                <a:gridCol w="1422400"/>
                <a:gridCol w="1354666"/>
                <a:gridCol w="1439334"/>
              </a:tblGrid>
              <a:tr h="370840">
                <a:tc gridSpan="2">
                  <a:txBody>
                    <a:bodyPr/>
                    <a:lstStyle/>
                    <a:p>
                      <a:pPr algn="ctr"/>
                      <a:r>
                        <a:rPr lang="en-US" dirty="0" smtClean="0"/>
                        <a:t>Caucasian</a:t>
                      </a:r>
                      <a:endParaRPr lang="en-US" dirty="0"/>
                    </a:p>
                  </a:txBody>
                  <a:tcPr>
                    <a:lnR w="38100" cap="flat" cmpd="sng" algn="ctr">
                      <a:solidFill>
                        <a:schemeClr val="tx1"/>
                      </a:solidFill>
                      <a:prstDash val="solid"/>
                      <a:round/>
                      <a:headEnd type="none" w="med" len="med"/>
                      <a:tailEnd type="none" w="med" len="med"/>
                    </a:lnR>
                  </a:tcPr>
                </a:tc>
                <a:tc hMerge="1">
                  <a:txBody>
                    <a:bodyPr/>
                    <a:lstStyle/>
                    <a:p>
                      <a:endParaRPr lang="en-US" dirty="0"/>
                    </a:p>
                  </a:txBody>
                  <a:tcPr/>
                </a:tc>
                <a:tc gridSpan="2">
                  <a:txBody>
                    <a:bodyPr/>
                    <a:lstStyle/>
                    <a:p>
                      <a:pPr algn="ctr"/>
                      <a:r>
                        <a:rPr lang="en-US" dirty="0" smtClean="0"/>
                        <a:t>Hispanic/Latino</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hMerge="1">
                  <a:txBody>
                    <a:bodyPr/>
                    <a:lstStyle/>
                    <a:p>
                      <a:endParaRPr lang="en-US" dirty="0"/>
                    </a:p>
                  </a:txBody>
                  <a:tcPr/>
                </a:tc>
                <a:tc gridSpan="2">
                  <a:txBody>
                    <a:bodyPr/>
                    <a:lstStyle/>
                    <a:p>
                      <a:pPr algn="ctr"/>
                      <a:r>
                        <a:rPr lang="en-US" dirty="0" smtClean="0"/>
                        <a:t>Pacific Islander</a:t>
                      </a:r>
                      <a:endParaRPr lang="en-US" dirty="0"/>
                    </a:p>
                  </a:txBody>
                  <a:tcPr>
                    <a:lnL w="38100" cap="flat" cmpd="sng" algn="ctr">
                      <a:solidFill>
                        <a:schemeClr val="tx1"/>
                      </a:solidFill>
                      <a:prstDash val="solid"/>
                      <a:round/>
                      <a:headEnd type="none" w="med" len="med"/>
                      <a:tailEnd type="none" w="med" len="med"/>
                    </a:lnL>
                  </a:tcPr>
                </a:tc>
                <a:tc hMerge="1">
                  <a:txBody>
                    <a:bodyPr/>
                    <a:lstStyle/>
                    <a:p>
                      <a:endParaRPr lang="en-US" dirty="0"/>
                    </a:p>
                  </a:txBody>
                  <a:tcPr/>
                </a:tc>
              </a:tr>
              <a:tr h="370840">
                <a:tc>
                  <a:txBody>
                    <a:bodyPr/>
                    <a:lstStyle/>
                    <a:p>
                      <a:r>
                        <a:rPr lang="en-US" b="1" dirty="0" smtClean="0"/>
                        <a:t>Sibling</a:t>
                      </a:r>
                      <a:endParaRPr lang="en-US" b="1" dirty="0"/>
                    </a:p>
                  </a:txBody>
                  <a:tcPr>
                    <a:lnB w="38100" cap="flat" cmpd="sng" algn="ctr">
                      <a:solidFill>
                        <a:schemeClr val="tx1"/>
                      </a:solidFill>
                      <a:prstDash val="solid"/>
                      <a:round/>
                      <a:headEnd type="none" w="med" len="med"/>
                      <a:tailEnd type="none" w="med" len="med"/>
                    </a:lnB>
                  </a:tcPr>
                </a:tc>
                <a:tc>
                  <a:txBody>
                    <a:bodyPr/>
                    <a:lstStyle/>
                    <a:p>
                      <a:r>
                        <a:rPr lang="en-US" b="1" dirty="0" smtClean="0"/>
                        <a:t>Parent/Child</a:t>
                      </a:r>
                      <a:endParaRPr lang="en-US"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en-US" b="1" dirty="0" smtClean="0"/>
                        <a:t>Sibling</a:t>
                      </a:r>
                      <a:endParaRPr lang="en-US"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en-US" b="1" dirty="0" smtClean="0"/>
                        <a:t>Parent/Child</a:t>
                      </a:r>
                      <a:endParaRPr lang="en-US"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en-US" b="1" dirty="0" smtClean="0"/>
                        <a:t>Sibling</a:t>
                      </a:r>
                      <a:endParaRPr lang="en-US"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en-US" b="1" dirty="0" smtClean="0"/>
                        <a:t>Parent/Child</a:t>
                      </a:r>
                      <a:endParaRPr lang="en-US" b="1" dirty="0"/>
                    </a:p>
                  </a:txBody>
                  <a:tcPr>
                    <a:lnB w="38100" cap="flat" cmpd="sng" algn="ctr">
                      <a:solidFill>
                        <a:schemeClr val="tx1"/>
                      </a:solidFill>
                      <a:prstDash val="solid"/>
                      <a:round/>
                      <a:headEnd type="none" w="med" len="med"/>
                      <a:tailEnd type="none" w="med" len="med"/>
                    </a:lnB>
                  </a:tcPr>
                </a:tc>
              </a:tr>
              <a:tr h="370840">
                <a:tc>
                  <a:txBody>
                    <a:bodyPr/>
                    <a:lstStyle/>
                    <a:p>
                      <a:r>
                        <a:rPr lang="en-US" dirty="0" smtClean="0"/>
                        <a:t>(1)</a:t>
                      </a:r>
                      <a:r>
                        <a:rPr lang="en-US" baseline="0" dirty="0" smtClean="0"/>
                        <a:t> </a:t>
                      </a:r>
                      <a:r>
                        <a:rPr lang="en-US" dirty="0" smtClean="0"/>
                        <a:t>Sister-Sister</a:t>
                      </a:r>
                      <a:endParaRPr lang="en-US" dirty="0"/>
                    </a:p>
                  </a:txBody>
                  <a:tcPr>
                    <a:lnT w="38100" cap="flat" cmpd="sng" algn="ctr">
                      <a:solidFill>
                        <a:schemeClr val="tx1"/>
                      </a:solidFill>
                      <a:prstDash val="solid"/>
                      <a:round/>
                      <a:headEnd type="none" w="med" len="med"/>
                      <a:tailEnd type="none" w="med" len="med"/>
                    </a:lnT>
                  </a:tcPr>
                </a:tc>
                <a:tc>
                  <a:txBody>
                    <a:bodyPr/>
                    <a:lstStyle/>
                    <a:p>
                      <a:r>
                        <a:rPr lang="en-US" dirty="0" smtClean="0"/>
                        <a:t>(4) Mother-Daughter</a:t>
                      </a:r>
                      <a:endParaRPr lang="en-US"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dirty="0" smtClean="0"/>
                        <a:t>(3) Sister-Sister</a:t>
                      </a:r>
                      <a:endParaRPr lang="en-US"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en-US" dirty="0" smtClean="0"/>
                        <a:t>(2) Mother-Daughter</a:t>
                      </a:r>
                      <a:endParaRPr lang="en-US"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dirty="0" smtClean="0"/>
                        <a:t>(2) Sister-Sister</a:t>
                      </a:r>
                      <a:endParaRPr lang="en-US"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en-US" dirty="0" smtClean="0"/>
                        <a:t>(1)</a:t>
                      </a:r>
                      <a:r>
                        <a:rPr lang="en-US" baseline="0" dirty="0" smtClean="0"/>
                        <a:t> </a:t>
                      </a:r>
                      <a:r>
                        <a:rPr lang="en-US" dirty="0" smtClean="0"/>
                        <a:t>Mother-Daughter</a:t>
                      </a:r>
                      <a:endParaRPr lang="en-US" dirty="0"/>
                    </a:p>
                  </a:txBody>
                  <a:tcPr>
                    <a:lnT w="38100" cap="flat" cmpd="sng" algn="ctr">
                      <a:solidFill>
                        <a:schemeClr val="tx1"/>
                      </a:solidFill>
                      <a:prstDash val="solid"/>
                      <a:round/>
                      <a:headEnd type="none" w="med" len="med"/>
                      <a:tailEnd type="none" w="med" len="med"/>
                    </a:lnT>
                  </a:tcPr>
                </a:tc>
              </a:tr>
              <a:tr h="370840">
                <a:tc>
                  <a:txBody>
                    <a:bodyPr/>
                    <a:lstStyle/>
                    <a:p>
                      <a:r>
                        <a:rPr lang="en-US" dirty="0" smtClean="0"/>
                        <a:t>(1) Brother-Brother</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Father- Daughter</a:t>
                      </a:r>
                    </a:p>
                    <a:p>
                      <a:endParaRPr lang="en-US" dirty="0"/>
                    </a:p>
                  </a:txBody>
                  <a:tcPr>
                    <a:lnR w="38100" cap="flat" cmpd="sng" algn="ctr">
                      <a:solidFill>
                        <a:schemeClr val="tx1"/>
                      </a:solidFill>
                      <a:prstDash val="solid"/>
                      <a:round/>
                      <a:headEnd type="none" w="med" len="med"/>
                      <a:tailEnd type="none" w="med" len="med"/>
                    </a:lnR>
                  </a:tcPr>
                </a:tc>
                <a:tc>
                  <a:txBody>
                    <a:bodyPr/>
                    <a:lstStyle/>
                    <a:p>
                      <a:r>
                        <a:rPr lang="en-US" dirty="0" smtClean="0"/>
                        <a:t>(1) Brother-Brother</a:t>
                      </a:r>
                      <a:endParaRPr lang="en-US" dirty="0"/>
                    </a:p>
                  </a:txBody>
                  <a:tcPr>
                    <a:lnL w="38100" cap="flat" cmpd="sng" algn="ctr">
                      <a:solidFill>
                        <a:schemeClr val="tx1"/>
                      </a:solidFill>
                      <a:prstDash val="solid"/>
                      <a:round/>
                      <a:headEnd type="none" w="med" len="med"/>
                      <a:tailEnd type="none" w="med" len="med"/>
                    </a:lnL>
                  </a:tcPr>
                </a:tc>
                <a:tc>
                  <a:txBody>
                    <a:bodyPr/>
                    <a:lstStyle/>
                    <a:p>
                      <a:r>
                        <a:rPr lang="en-US" dirty="0" smtClean="0"/>
                        <a:t>(2) Mother- Son</a:t>
                      </a:r>
                      <a:endParaRPr lang="en-US" dirty="0"/>
                    </a:p>
                  </a:txBody>
                  <a:tcPr>
                    <a:lnR w="38100" cap="flat" cmpd="sng" algn="ctr">
                      <a:solidFill>
                        <a:schemeClr val="tx1"/>
                      </a:solidFill>
                      <a:prstDash val="solid"/>
                      <a:round/>
                      <a:headEnd type="none" w="med" len="med"/>
                      <a:tailEnd type="none" w="med" len="med"/>
                    </a:lnR>
                  </a:tcPr>
                </a:tc>
                <a:tc>
                  <a:txBody>
                    <a:bodyPr/>
                    <a:lstStyle/>
                    <a:p>
                      <a:r>
                        <a:rPr lang="en-US" dirty="0" smtClean="0"/>
                        <a:t>(2) Brother-Brother</a:t>
                      </a:r>
                      <a:endParaRPr lang="en-US" dirty="0"/>
                    </a:p>
                  </a:txBody>
                  <a:tcPr>
                    <a:lnL w="38100" cap="flat" cmpd="sng" algn="ctr">
                      <a:solidFill>
                        <a:schemeClr val="tx1"/>
                      </a:solidFill>
                      <a:prstDash val="solid"/>
                      <a:round/>
                      <a:headEnd type="none" w="med" len="med"/>
                      <a:tailEnd type="none" w="med" len="med"/>
                    </a:lnL>
                  </a:tcPr>
                </a:tc>
                <a:tc>
                  <a:txBody>
                    <a:bodyPr/>
                    <a:lstStyle/>
                    <a:p>
                      <a:r>
                        <a:rPr lang="en-US" dirty="0" smtClean="0"/>
                        <a:t>(1) Mother- Son</a:t>
                      </a:r>
                      <a:endParaRPr lang="en-US" dirty="0"/>
                    </a:p>
                  </a:txBody>
                  <a:tcPr/>
                </a:tc>
              </a:tr>
              <a:tr h="370840">
                <a:tc>
                  <a:txBody>
                    <a:bodyPr/>
                    <a:lstStyle/>
                    <a:p>
                      <a:r>
                        <a:rPr lang="en-US" dirty="0" smtClean="0"/>
                        <a:t>(2) Sister-Brother</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Father-Son</a:t>
                      </a:r>
                    </a:p>
                    <a:p>
                      <a:endParaRPr lang="en-US" dirty="0"/>
                    </a:p>
                  </a:txBody>
                  <a:tcPr>
                    <a:lnR w="38100" cap="flat" cmpd="sng" algn="ctr">
                      <a:solidFill>
                        <a:schemeClr val="tx1"/>
                      </a:solidFill>
                      <a:prstDash val="solid"/>
                      <a:round/>
                      <a:headEnd type="none" w="med" len="med"/>
                      <a:tailEnd type="none" w="med" len="med"/>
                    </a:lnR>
                  </a:tcPr>
                </a:tc>
                <a:tc>
                  <a:txBody>
                    <a:bodyPr/>
                    <a:lstStyle/>
                    <a:p>
                      <a:r>
                        <a:rPr lang="en-US" dirty="0" smtClean="0"/>
                        <a:t>(1) Sister-Brother</a:t>
                      </a:r>
                      <a:endParaRPr lang="en-US" dirty="0"/>
                    </a:p>
                  </a:txBody>
                  <a:tcPr>
                    <a:lnL w="38100" cap="flat" cmpd="sng" algn="ctr">
                      <a:solidFill>
                        <a:schemeClr val="tx1"/>
                      </a:solidFill>
                      <a:prstDash val="solid"/>
                      <a:round/>
                      <a:headEnd type="none" w="med" len="med"/>
                      <a:tailEnd type="none" w="med" len="med"/>
                    </a:lnL>
                  </a:tcPr>
                </a:tc>
                <a:tc>
                  <a:txBody>
                    <a:bodyPr/>
                    <a:lstStyle/>
                    <a:p>
                      <a:r>
                        <a:rPr lang="en-US" dirty="0" smtClean="0"/>
                        <a:t>(1) Father- Daughter</a:t>
                      </a:r>
                      <a:endParaRPr lang="en-US" dirty="0"/>
                    </a:p>
                  </a:txBody>
                  <a:tcPr>
                    <a:lnR w="38100" cap="flat" cmpd="sng" algn="ctr">
                      <a:solidFill>
                        <a:schemeClr val="tx1"/>
                      </a:solidFill>
                      <a:prstDash val="solid"/>
                      <a:round/>
                      <a:headEnd type="none" w="med" len="med"/>
                      <a:tailEnd type="none" w="med" len="med"/>
                    </a:lnR>
                  </a:tcPr>
                </a:tc>
                <a:tc>
                  <a:txBody>
                    <a:bodyPr/>
                    <a:lstStyle/>
                    <a:p>
                      <a:r>
                        <a:rPr lang="en-US" dirty="0" smtClean="0"/>
                        <a:t>(1) Sister-Brother</a:t>
                      </a:r>
                      <a:endParaRPr lang="en-US" dirty="0"/>
                    </a:p>
                  </a:txBody>
                  <a:tcPr>
                    <a:lnL w="38100" cap="flat" cmpd="sng" algn="ctr">
                      <a:solidFill>
                        <a:schemeClr val="tx1"/>
                      </a:solidFill>
                      <a:prstDash val="solid"/>
                      <a:round/>
                      <a:headEnd type="none" w="med" len="med"/>
                      <a:tailEnd type="none" w="med" len="med"/>
                    </a:lnL>
                  </a:tcPr>
                </a:tc>
                <a:tc>
                  <a:txBody>
                    <a:bodyPr/>
                    <a:lstStyle/>
                    <a:p>
                      <a:r>
                        <a:rPr lang="en-US" dirty="0" smtClean="0"/>
                        <a:t>(2) Father- Daughter</a:t>
                      </a:r>
                      <a:endParaRPr lang="en-US" dirty="0"/>
                    </a:p>
                  </a:txBody>
                  <a:tcPr/>
                </a:tc>
              </a:tr>
              <a:tr h="370840">
                <a:tc>
                  <a:txBody>
                    <a:bodyPr/>
                    <a:lstStyle/>
                    <a:p>
                      <a:endParaRPr lang="en-US"/>
                    </a:p>
                  </a:txBody>
                  <a:tcPr/>
                </a:tc>
                <a:tc>
                  <a:txBody>
                    <a:bodyPr/>
                    <a:lstStyle/>
                    <a:p>
                      <a:endParaRPr lang="en-US" dirty="0"/>
                    </a:p>
                  </a:txBody>
                  <a:tcPr>
                    <a:lnR w="38100" cap="flat" cmpd="sng" algn="ctr">
                      <a:solidFill>
                        <a:schemeClr val="tx1"/>
                      </a:solidFill>
                      <a:prstDash val="solid"/>
                      <a:round/>
                      <a:headEnd type="none" w="med" len="med"/>
                      <a:tailEnd type="none" w="med" len="med"/>
                    </a:lnR>
                  </a:tcPr>
                </a:tc>
                <a:tc>
                  <a:txBody>
                    <a:bodyPr/>
                    <a:lstStyle/>
                    <a:p>
                      <a:endParaRPr lang="en-US"/>
                    </a:p>
                  </a:txBody>
                  <a:tcPr>
                    <a:lnL w="38100" cap="flat" cmpd="sng" algn="ctr">
                      <a:solidFill>
                        <a:schemeClr val="tx1"/>
                      </a:solidFill>
                      <a:prstDash val="solid"/>
                      <a:round/>
                      <a:headEnd type="none" w="med" len="med"/>
                      <a:tailEnd type="none" w="med" len="med"/>
                    </a:lnL>
                  </a:tcPr>
                </a:tc>
                <a:tc>
                  <a:txBody>
                    <a:bodyPr/>
                    <a:lstStyle/>
                    <a:p>
                      <a:endParaRPr lang="en-US" dirty="0"/>
                    </a:p>
                  </a:txBody>
                  <a:tcPr>
                    <a:lnR w="38100" cap="flat" cmpd="sng" algn="ctr">
                      <a:solidFill>
                        <a:schemeClr val="tx1"/>
                      </a:solidFill>
                      <a:prstDash val="solid"/>
                      <a:round/>
                      <a:headEnd type="none" w="med" len="med"/>
                      <a:tailEnd type="none" w="med" len="med"/>
                    </a:lnR>
                  </a:tcPr>
                </a:tc>
                <a:tc>
                  <a:txBody>
                    <a:bodyPr/>
                    <a:lstStyle/>
                    <a:p>
                      <a:endParaRPr lang="en-US"/>
                    </a:p>
                  </a:txBody>
                  <a:tcPr>
                    <a:lnL w="38100" cap="flat" cmpd="sng" algn="ctr">
                      <a:solidFill>
                        <a:schemeClr val="tx1"/>
                      </a:solidFill>
                      <a:prstDash val="solid"/>
                      <a:round/>
                      <a:headEnd type="none" w="med" len="med"/>
                      <a:tailEnd type="none" w="med" len="med"/>
                    </a:lnL>
                  </a:tcPr>
                </a:tc>
                <a:tc>
                  <a:txBody>
                    <a:bodyPr/>
                    <a:lstStyle/>
                    <a:p>
                      <a:r>
                        <a:rPr lang="en-US" dirty="0" smtClean="0"/>
                        <a:t>(1) Father-Son</a:t>
                      </a:r>
                      <a:endParaRPr lang="en-US" dirty="0"/>
                    </a:p>
                  </a:txBody>
                  <a:tcPr/>
                </a:tc>
              </a:tr>
            </a:tbl>
          </a:graphicData>
        </a:graphic>
      </p:graphicFrame>
    </p:spTree>
    <p:extLst>
      <p:ext uri="{BB962C8B-B14F-4D97-AF65-F5344CB8AC3E}">
        <p14:creationId xmlns:p14="http://schemas.microsoft.com/office/powerpoint/2010/main" val="1194886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Participants Demographics</a:t>
            </a:r>
            <a:endParaRPr lang="en-US" dirty="0"/>
          </a:p>
        </p:txBody>
      </p:sp>
      <p:sp>
        <p:nvSpPr>
          <p:cNvPr id="5" name="Content Placeholder 4"/>
          <p:cNvSpPr>
            <a:spLocks noGrp="1"/>
          </p:cNvSpPr>
          <p:nvPr>
            <p:ph idx="1"/>
          </p:nvPr>
        </p:nvSpPr>
        <p:spPr>
          <a:xfrm>
            <a:off x="982133" y="2032000"/>
            <a:ext cx="7704667" cy="3967816"/>
          </a:xfrm>
        </p:spPr>
        <p:txBody>
          <a:bodyPr anchor="t"/>
          <a:lstStyle/>
          <a:p>
            <a:r>
              <a:rPr lang="en-US" b="1" dirty="0" smtClean="0"/>
              <a:t>Age</a:t>
            </a:r>
            <a:r>
              <a:rPr lang="en-US" dirty="0" smtClean="0"/>
              <a:t>: 35 years old (Range 18-74)</a:t>
            </a:r>
          </a:p>
          <a:p>
            <a:r>
              <a:rPr lang="en-US" b="1" dirty="0" smtClean="0"/>
              <a:t>Gender</a:t>
            </a:r>
            <a:r>
              <a:rPr lang="en-US" dirty="0" smtClean="0"/>
              <a:t>: 62% Female; 38% Male</a:t>
            </a:r>
          </a:p>
          <a:p>
            <a:r>
              <a:rPr lang="en-US" b="1" dirty="0" smtClean="0"/>
              <a:t>Marital Status</a:t>
            </a:r>
            <a:r>
              <a:rPr lang="en-US" dirty="0" smtClean="0"/>
              <a:t>: 48.3% Married; 41.7% Never Been Married</a:t>
            </a:r>
          </a:p>
          <a:p>
            <a:r>
              <a:rPr lang="en-US" b="1" dirty="0" smtClean="0"/>
              <a:t>Religion</a:t>
            </a:r>
            <a:r>
              <a:rPr lang="en-US" dirty="0" smtClean="0"/>
              <a:t>: </a:t>
            </a:r>
            <a:r>
              <a:rPr lang="en-US" dirty="0"/>
              <a:t>63% </a:t>
            </a:r>
            <a:r>
              <a:rPr lang="en-US" dirty="0" smtClean="0"/>
              <a:t>LDS; 18</a:t>
            </a:r>
            <a:r>
              <a:rPr lang="en-US" dirty="0"/>
              <a:t>% No </a:t>
            </a:r>
            <a:r>
              <a:rPr lang="en-US" dirty="0" smtClean="0"/>
              <a:t>affiliation; 10</a:t>
            </a:r>
            <a:r>
              <a:rPr lang="en-US" dirty="0"/>
              <a:t>% Catholic</a:t>
            </a:r>
          </a:p>
          <a:p>
            <a:r>
              <a:rPr lang="en-US" b="1" dirty="0" smtClean="0"/>
              <a:t>Education:</a:t>
            </a:r>
            <a:r>
              <a:rPr lang="en-US" dirty="0" smtClean="0"/>
              <a:t> 18% up to a HS diploma/GED;  67% Some college or college degree;  25% Some graduate courses or graduate </a:t>
            </a:r>
            <a:r>
              <a:rPr lang="en-US" dirty="0"/>
              <a:t>d</a:t>
            </a:r>
            <a:r>
              <a:rPr lang="en-US" dirty="0" smtClean="0"/>
              <a:t>egree</a:t>
            </a:r>
            <a:endParaRPr lang="en-US" dirty="0"/>
          </a:p>
          <a:p>
            <a:endParaRPr lang="en-US" dirty="0" smtClean="0"/>
          </a:p>
        </p:txBody>
      </p:sp>
    </p:spTree>
    <p:extLst>
      <p:ext uri="{BB962C8B-B14F-4D97-AF65-F5344CB8AC3E}">
        <p14:creationId xmlns:p14="http://schemas.microsoft.com/office/powerpoint/2010/main" val="883056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9" y="332654"/>
            <a:ext cx="8353421" cy="1442674"/>
          </a:xfrm>
        </p:spPr>
        <p:txBody>
          <a:bodyPr>
            <a:normAutofit/>
          </a:bodyPr>
          <a:lstStyle/>
          <a:p>
            <a:r>
              <a:rPr lang="en-US" sz="3600" dirty="0" smtClean="0"/>
              <a:t>To investigate </a:t>
            </a:r>
            <a:r>
              <a:rPr lang="en-US" sz="3600" dirty="0"/>
              <a:t>the awareness of shared familial risk of </a:t>
            </a:r>
            <a:r>
              <a:rPr lang="en-US" sz="3600" dirty="0" smtClean="0"/>
              <a:t>disease</a:t>
            </a:r>
            <a:endParaRPr lang="en-US" dirty="0"/>
          </a:p>
        </p:txBody>
      </p:sp>
      <p:sp>
        <p:nvSpPr>
          <p:cNvPr id="3" name="Content Placeholder 2"/>
          <p:cNvSpPr>
            <a:spLocks noGrp="1"/>
          </p:cNvSpPr>
          <p:nvPr>
            <p:ph idx="1"/>
          </p:nvPr>
        </p:nvSpPr>
        <p:spPr>
          <a:xfrm>
            <a:off x="955964" y="2038388"/>
            <a:ext cx="8042562" cy="4487103"/>
          </a:xfrm>
        </p:spPr>
        <p:txBody>
          <a:bodyPr anchor="t">
            <a:normAutofit/>
          </a:bodyPr>
          <a:lstStyle/>
          <a:p>
            <a:r>
              <a:rPr lang="en-US" dirty="0"/>
              <a:t>S</a:t>
            </a:r>
            <a:r>
              <a:rPr lang="en-US" dirty="0" smtClean="0"/>
              <a:t>hared knowledge, gaps, </a:t>
            </a:r>
            <a:r>
              <a:rPr lang="en-US" dirty="0"/>
              <a:t> </a:t>
            </a:r>
            <a:r>
              <a:rPr lang="en-US" dirty="0" smtClean="0"/>
              <a:t>and the gender </a:t>
            </a:r>
            <a:r>
              <a:rPr lang="en-US" dirty="0"/>
              <a:t>or cultural differences </a:t>
            </a:r>
            <a:r>
              <a:rPr lang="en-US" dirty="0" smtClean="0"/>
              <a:t>influence </a:t>
            </a:r>
            <a:r>
              <a:rPr lang="en-US" dirty="0"/>
              <a:t>the knowledge of the familial </a:t>
            </a:r>
            <a:r>
              <a:rPr lang="en-US" dirty="0" smtClean="0"/>
              <a:t>risks</a:t>
            </a:r>
            <a:endParaRPr lang="en-US" dirty="0"/>
          </a:p>
          <a:p>
            <a:endParaRPr lang="en-US" b="1" dirty="0" smtClean="0"/>
          </a:p>
          <a:p>
            <a:r>
              <a:rPr lang="en-US" b="1" dirty="0" smtClean="0"/>
              <a:t>Example: Shared knowledge</a:t>
            </a:r>
          </a:p>
          <a:p>
            <a:pPr lvl="1"/>
            <a:r>
              <a:rPr lang="en-US" sz="2400" dirty="0" smtClean="0"/>
              <a:t>Daughter Dyad: And obviously, there’s something with the women’s reproductive equipment because</a:t>
            </a:r>
            <a:r>
              <a:rPr lang="is-IS" sz="2400" dirty="0" smtClean="0"/>
              <a:t>….</a:t>
            </a:r>
          </a:p>
          <a:p>
            <a:pPr lvl="1"/>
            <a:r>
              <a:rPr lang="is-IS" sz="2400" dirty="0" smtClean="0"/>
              <a:t>Mother Dyad: Everybody ends up with a hysterectomy don’t they?</a:t>
            </a:r>
          </a:p>
          <a:p>
            <a:pPr lvl="1"/>
            <a:r>
              <a:rPr lang="is-IS" sz="2400" dirty="0" smtClean="0"/>
              <a:t>Daughter Dyad: Yeah</a:t>
            </a:r>
            <a:endParaRPr lang="en-US" sz="2400" dirty="0"/>
          </a:p>
        </p:txBody>
      </p:sp>
    </p:spTree>
    <p:extLst>
      <p:ext uri="{BB962C8B-B14F-4D97-AF65-F5344CB8AC3E}">
        <p14:creationId xmlns:p14="http://schemas.microsoft.com/office/powerpoint/2010/main" val="220210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 Shared </a:t>
            </a:r>
            <a:r>
              <a:rPr lang="en-US" b="1" dirty="0" smtClean="0"/>
              <a:t>knowledge</a:t>
            </a:r>
            <a:endParaRPr lang="en-US" dirty="0"/>
          </a:p>
        </p:txBody>
      </p:sp>
      <p:sp>
        <p:nvSpPr>
          <p:cNvPr id="3" name="Content Placeholder 2"/>
          <p:cNvSpPr>
            <a:spLocks noGrp="1"/>
          </p:cNvSpPr>
          <p:nvPr>
            <p:ph idx="1"/>
          </p:nvPr>
        </p:nvSpPr>
        <p:spPr>
          <a:xfrm>
            <a:off x="982133" y="1989221"/>
            <a:ext cx="7704667" cy="4684295"/>
          </a:xfrm>
        </p:spPr>
        <p:txBody>
          <a:bodyPr anchor="t">
            <a:normAutofit lnSpcReduction="10000"/>
          </a:bodyPr>
          <a:lstStyle/>
          <a:p>
            <a:r>
              <a:rPr lang="en-US" dirty="0" smtClean="0"/>
              <a:t>Mother Dyad: Cancer, yeah, and uh</a:t>
            </a:r>
            <a:r>
              <a:rPr lang="is-IS" dirty="0" smtClean="0"/>
              <a:t>… yeah breast cancer.</a:t>
            </a:r>
          </a:p>
          <a:p>
            <a:endParaRPr lang="is-IS" dirty="0"/>
          </a:p>
          <a:p>
            <a:r>
              <a:rPr lang="is-IS" dirty="0" smtClean="0"/>
              <a:t>Sister 1 Dyad: Diabetes</a:t>
            </a:r>
          </a:p>
          <a:p>
            <a:r>
              <a:rPr lang="is-IS" dirty="0" smtClean="0"/>
              <a:t>Sister 2 Dyad: Diabetes</a:t>
            </a:r>
          </a:p>
          <a:p>
            <a:r>
              <a:rPr lang="is-IS" dirty="0" smtClean="0"/>
              <a:t>Sister 2 Dyad: Alzheimer’s might just because of Grandma.</a:t>
            </a:r>
          </a:p>
          <a:p>
            <a:r>
              <a:rPr lang="is-IS" dirty="0" smtClean="0"/>
              <a:t>Sister 1 Dyad: Yeah.</a:t>
            </a:r>
          </a:p>
          <a:p>
            <a:r>
              <a:rPr lang="is-IS" dirty="0" smtClean="0"/>
              <a:t>Sister 2: And then I feel like high blood pressure, maybe high cholesterol and all those heart related problems.</a:t>
            </a:r>
          </a:p>
          <a:p>
            <a:r>
              <a:rPr lang="is-IS" dirty="0" smtClean="0"/>
              <a:t>Sister 1: I would agree.</a:t>
            </a:r>
            <a:endParaRPr lang="en-US" dirty="0"/>
          </a:p>
        </p:txBody>
      </p:sp>
    </p:spTree>
    <p:extLst>
      <p:ext uri="{BB962C8B-B14F-4D97-AF65-F5344CB8AC3E}">
        <p14:creationId xmlns:p14="http://schemas.microsoft.com/office/powerpoint/2010/main" val="234711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a:t>
            </a:r>
            <a:r>
              <a:rPr lang="en-US" dirty="0"/>
              <a:t>Difference in </a:t>
            </a:r>
            <a:r>
              <a:rPr lang="en-US" dirty="0" smtClean="0"/>
              <a:t>Understanding</a:t>
            </a:r>
            <a:endParaRPr lang="en-US" dirty="0"/>
          </a:p>
        </p:txBody>
      </p:sp>
      <p:sp>
        <p:nvSpPr>
          <p:cNvPr id="5" name="Content Placeholder 4"/>
          <p:cNvSpPr>
            <a:spLocks noGrp="1"/>
          </p:cNvSpPr>
          <p:nvPr>
            <p:ph idx="1"/>
          </p:nvPr>
        </p:nvSpPr>
        <p:spPr>
          <a:xfrm>
            <a:off x="982133" y="2235200"/>
            <a:ext cx="7704667" cy="3764616"/>
          </a:xfrm>
        </p:spPr>
        <p:txBody>
          <a:bodyPr anchor="t">
            <a:normAutofit fontScale="85000" lnSpcReduction="20000"/>
          </a:bodyPr>
          <a:lstStyle/>
          <a:p>
            <a:r>
              <a:rPr lang="en-US" sz="2800" dirty="0" smtClean="0"/>
              <a:t>Sister 2 Dyad: Yeah. Our uncles on my dad’s side have diabetes. I don’t know if you know this, dad has diabetes</a:t>
            </a:r>
            <a:r>
              <a:rPr lang="is-IS" sz="2800" dirty="0" smtClean="0"/>
              <a:t>…...</a:t>
            </a:r>
          </a:p>
          <a:p>
            <a:r>
              <a:rPr lang="en-US" sz="2800" dirty="0" smtClean="0"/>
              <a:t>Sister 1 Dyad: Does he really?</a:t>
            </a:r>
          </a:p>
          <a:p>
            <a:r>
              <a:rPr lang="en-US" sz="2800" dirty="0" smtClean="0"/>
              <a:t>Sister 2 Dyad: He has</a:t>
            </a:r>
            <a:r>
              <a:rPr lang="is-IS" sz="2800" dirty="0" smtClean="0"/>
              <a:t>….</a:t>
            </a:r>
          </a:p>
          <a:p>
            <a:r>
              <a:rPr lang="en-US" sz="2800" dirty="0"/>
              <a:t>Sister 1 Dyad: </a:t>
            </a:r>
            <a:r>
              <a:rPr lang="en-US" sz="2800" dirty="0" smtClean="0"/>
              <a:t>Since when?</a:t>
            </a:r>
            <a:endParaRPr lang="en-US" sz="2800" dirty="0"/>
          </a:p>
          <a:p>
            <a:r>
              <a:rPr lang="en-US" sz="2800" dirty="0"/>
              <a:t>Sister 2 Dyad: </a:t>
            </a:r>
            <a:r>
              <a:rPr lang="en-US" sz="2800" dirty="0" smtClean="0"/>
              <a:t>A few months. Don’t tell him I told you. Don’t tell him.</a:t>
            </a:r>
          </a:p>
          <a:p>
            <a:r>
              <a:rPr lang="en-US" sz="2800" dirty="0"/>
              <a:t>Sister 1 Dyad: </a:t>
            </a:r>
            <a:r>
              <a:rPr lang="en-US" sz="2800" dirty="0" smtClean="0"/>
              <a:t>I’m surprised Mom didn’t tell me.</a:t>
            </a:r>
            <a:endParaRPr lang="en-US" sz="2800" dirty="0"/>
          </a:p>
          <a:p>
            <a:pPr lvl="1"/>
            <a:endParaRPr lang="en-US" dirty="0"/>
          </a:p>
        </p:txBody>
      </p:sp>
    </p:spTree>
    <p:extLst>
      <p:ext uri="{BB962C8B-B14F-4D97-AF65-F5344CB8AC3E}">
        <p14:creationId xmlns:p14="http://schemas.microsoft.com/office/powerpoint/2010/main" val="2544523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a:t>
            </a:r>
            <a:r>
              <a:rPr lang="en-US" dirty="0"/>
              <a:t>Difference in </a:t>
            </a:r>
            <a:r>
              <a:rPr lang="en-US" dirty="0" smtClean="0"/>
              <a:t>Understanding</a:t>
            </a:r>
            <a:endParaRPr lang="en-US" dirty="0"/>
          </a:p>
        </p:txBody>
      </p:sp>
      <p:sp>
        <p:nvSpPr>
          <p:cNvPr id="5" name="Content Placeholder 4"/>
          <p:cNvSpPr>
            <a:spLocks noGrp="1"/>
          </p:cNvSpPr>
          <p:nvPr>
            <p:ph idx="1"/>
          </p:nvPr>
        </p:nvSpPr>
        <p:spPr>
          <a:xfrm>
            <a:off x="982133" y="2235200"/>
            <a:ext cx="7704667" cy="3764616"/>
          </a:xfrm>
        </p:spPr>
        <p:txBody>
          <a:bodyPr anchor="t">
            <a:normAutofit fontScale="85000" lnSpcReduction="10000"/>
          </a:bodyPr>
          <a:lstStyle/>
          <a:p>
            <a:r>
              <a:rPr lang="en-US" sz="2800" dirty="0" smtClean="0"/>
              <a:t>Daughter Dyad: I think in some ways it can be limiting because she knows all the things that I don’t know and I know that she doesn’t know so sometimes we can cross and learn from each other, but there are also a lot of things that we do not even think to talk about. </a:t>
            </a:r>
          </a:p>
          <a:p>
            <a:endParaRPr lang="en-US" sz="2800" dirty="0"/>
          </a:p>
          <a:p>
            <a:r>
              <a:rPr lang="en-US" sz="2800" dirty="0"/>
              <a:t>Daughter Dyad: Dyslexia.</a:t>
            </a:r>
          </a:p>
          <a:p>
            <a:r>
              <a:rPr lang="en-US" sz="2800" dirty="0"/>
              <a:t>Mother Dyad: No!</a:t>
            </a:r>
          </a:p>
          <a:p>
            <a:r>
              <a:rPr lang="en-US" sz="2800" dirty="0"/>
              <a:t>Daughter Dyad: Oh yeah</a:t>
            </a:r>
            <a:r>
              <a:rPr lang="is-IS" sz="2800" dirty="0" smtClean="0"/>
              <a:t>….</a:t>
            </a:r>
            <a:endParaRPr lang="en-US" sz="2800" dirty="0"/>
          </a:p>
          <a:p>
            <a:pPr lvl="1"/>
            <a:endParaRPr lang="en-US" dirty="0"/>
          </a:p>
        </p:txBody>
      </p:sp>
    </p:spTree>
    <p:extLst>
      <p:ext uri="{BB962C8B-B14F-4D97-AF65-F5344CB8AC3E}">
        <p14:creationId xmlns:p14="http://schemas.microsoft.com/office/powerpoint/2010/main" val="752749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Gender</a:t>
            </a:r>
            <a:endParaRPr lang="en-US" dirty="0"/>
          </a:p>
        </p:txBody>
      </p:sp>
      <p:sp>
        <p:nvSpPr>
          <p:cNvPr id="3" name="Content Placeholder 2"/>
          <p:cNvSpPr>
            <a:spLocks noGrp="1"/>
          </p:cNvSpPr>
          <p:nvPr>
            <p:ph idx="1"/>
          </p:nvPr>
        </p:nvSpPr>
        <p:spPr>
          <a:xfrm>
            <a:off x="982133" y="1913467"/>
            <a:ext cx="7704667" cy="4233333"/>
          </a:xfrm>
        </p:spPr>
        <p:txBody>
          <a:bodyPr anchor="t">
            <a:normAutofit lnSpcReduction="10000"/>
          </a:bodyPr>
          <a:lstStyle/>
          <a:p>
            <a:r>
              <a:rPr lang="en-US" dirty="0" smtClean="0"/>
              <a:t>Brother 1 Dyad: Yeah</a:t>
            </a:r>
            <a:r>
              <a:rPr lang="en-US" dirty="0"/>
              <a:t>, I mean, if anything, when it comes to if a guy has a “guy issue” per se, or if a girl has a </a:t>
            </a:r>
            <a:r>
              <a:rPr lang="is-IS" dirty="0"/>
              <a:t>… I could see someone saying something and then someone from the other gender being like, “Oh gross.” But it’s just a joke, and if it was a serious matter, then it’s</a:t>
            </a:r>
            <a:r>
              <a:rPr lang="is-IS" dirty="0" smtClean="0"/>
              <a:t>...</a:t>
            </a:r>
          </a:p>
          <a:p>
            <a:endParaRPr lang="is-IS" dirty="0"/>
          </a:p>
          <a:p>
            <a:r>
              <a:rPr lang="is-IS" dirty="0" smtClean="0"/>
              <a:t>Sister 1: Yeah, like I wouldn’t– I probably wouldn’t want to ask my uncles or my brothers, just because it’s stuff that has to do with the body, and you don’t really talk to the males about that. Something that I’d talk to my mom or my aunts about</a:t>
            </a:r>
            <a:endParaRPr lang="en-US" dirty="0"/>
          </a:p>
        </p:txBody>
      </p:sp>
    </p:spTree>
    <p:extLst>
      <p:ext uri="{BB962C8B-B14F-4D97-AF65-F5344CB8AC3E}">
        <p14:creationId xmlns:p14="http://schemas.microsoft.com/office/powerpoint/2010/main" val="1194579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Culture</a:t>
            </a:r>
            <a:endParaRPr lang="en-US" dirty="0"/>
          </a:p>
        </p:txBody>
      </p:sp>
      <p:sp>
        <p:nvSpPr>
          <p:cNvPr id="3" name="Content Placeholder 2"/>
          <p:cNvSpPr>
            <a:spLocks noGrp="1"/>
          </p:cNvSpPr>
          <p:nvPr>
            <p:ph idx="1"/>
          </p:nvPr>
        </p:nvSpPr>
        <p:spPr>
          <a:xfrm>
            <a:off x="982133" y="1913467"/>
            <a:ext cx="7704667" cy="4233333"/>
          </a:xfrm>
        </p:spPr>
        <p:txBody>
          <a:bodyPr anchor="t">
            <a:normAutofit/>
          </a:bodyPr>
          <a:lstStyle/>
          <a:p>
            <a:r>
              <a:rPr lang="en-US" dirty="0" smtClean="0"/>
              <a:t>Brother 1: Well, I just think it just goes back to culture. There’s really no filter, sometimes. You know, and it’s just if we have diarrhea, you tell someone, “Oh, I have diarrhea.” And, you know, &lt;laugh&gt; it’s just like very– I think it’s different from culture from an American culture, where it’s like, well, if your stomach– you just say your stomach’s sick. You don’t say you have diarrhea. </a:t>
            </a:r>
            <a:endParaRPr lang="is-IS" dirty="0"/>
          </a:p>
        </p:txBody>
      </p:sp>
    </p:spTree>
    <p:extLst>
      <p:ext uri="{BB962C8B-B14F-4D97-AF65-F5344CB8AC3E}">
        <p14:creationId xmlns:p14="http://schemas.microsoft.com/office/powerpoint/2010/main" val="930552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Discussion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85831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Ongoing Analysis Plans</a:t>
            </a:r>
            <a:endParaRPr lang="en-US" dirty="0"/>
          </a:p>
        </p:txBody>
      </p:sp>
      <p:sp>
        <p:nvSpPr>
          <p:cNvPr id="5" name="Content Placeholder 4"/>
          <p:cNvSpPr>
            <a:spLocks noGrp="1"/>
          </p:cNvSpPr>
          <p:nvPr>
            <p:ph idx="1"/>
          </p:nvPr>
        </p:nvSpPr>
        <p:spPr/>
        <p:txBody>
          <a:bodyPr anchor="t"/>
          <a:lstStyle/>
          <a:p>
            <a:r>
              <a:rPr lang="en-US" dirty="0" smtClean="0"/>
              <a:t>Continuing coding based on our codebook</a:t>
            </a:r>
          </a:p>
          <a:p>
            <a:r>
              <a:rPr lang="en-US" dirty="0" smtClean="0"/>
              <a:t>Memos and annotations for interesting quotes, ideas, queries, or  analysis ideas</a:t>
            </a:r>
          </a:p>
          <a:p>
            <a:endParaRPr lang="en-US" dirty="0"/>
          </a:p>
        </p:txBody>
      </p:sp>
    </p:spTree>
    <p:extLst>
      <p:ext uri="{BB962C8B-B14F-4D97-AF65-F5344CB8AC3E}">
        <p14:creationId xmlns:p14="http://schemas.microsoft.com/office/powerpoint/2010/main" val="4080646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fontScale="90000"/>
          </a:bodyPr>
          <a:lstStyle/>
          <a:p>
            <a:r>
              <a:rPr lang="en-US" sz="5300" b="1" dirty="0" smtClean="0"/>
              <a:t>Investigating </a:t>
            </a:r>
            <a:r>
              <a:rPr lang="en-US" sz="5300" b="1" dirty="0"/>
              <a:t>family communication about health among Caucasians, Latinos, and Pacific Islanders</a:t>
            </a:r>
            <a:r>
              <a:rPr lang="en-US" sz="5300" b="1" dirty="0" smtClean="0"/>
              <a:t>.</a:t>
            </a:r>
            <a:r>
              <a:rPr lang="en-US" dirty="0"/>
              <a:t/>
            </a:r>
            <a:br>
              <a:rPr lang="en-US" dirty="0"/>
            </a:br>
            <a:r>
              <a:rPr lang="en-US" dirty="0"/>
              <a:t> </a:t>
            </a:r>
            <a:br>
              <a:rPr lang="en-US" dirty="0"/>
            </a:br>
            <a:endParaRPr lang="en-US" dirty="0"/>
          </a:p>
        </p:txBody>
      </p:sp>
      <p:sp>
        <p:nvSpPr>
          <p:cNvPr id="3" name="Subtitle 2"/>
          <p:cNvSpPr>
            <a:spLocks noGrp="1"/>
          </p:cNvSpPr>
          <p:nvPr>
            <p:ph type="subTitle" idx="1"/>
          </p:nvPr>
        </p:nvSpPr>
        <p:spPr>
          <a:xfrm>
            <a:off x="533400" y="4343400"/>
            <a:ext cx="8610600" cy="2362200"/>
          </a:xfrm>
        </p:spPr>
        <p:txBody>
          <a:bodyPr>
            <a:normAutofit fontScale="32500" lnSpcReduction="20000"/>
          </a:bodyPr>
          <a:lstStyle/>
          <a:p>
            <a:pPr>
              <a:lnSpc>
                <a:spcPct val="170000"/>
              </a:lnSpc>
            </a:pPr>
            <a:r>
              <a:rPr lang="en-US" sz="7400" u="sng" dirty="0">
                <a:ln w="0"/>
                <a:solidFill>
                  <a:schemeClr val="tx1"/>
                </a:solidFill>
              </a:rPr>
              <a:t>Ashley </a:t>
            </a:r>
            <a:r>
              <a:rPr lang="en-US" sz="7400" u="sng" dirty="0" err="1">
                <a:ln w="0"/>
                <a:solidFill>
                  <a:schemeClr val="tx1"/>
                </a:solidFill>
              </a:rPr>
              <a:t>Elrick</a:t>
            </a:r>
            <a:r>
              <a:rPr lang="en-US" sz="7400" dirty="0">
                <a:ln w="0"/>
                <a:solidFill>
                  <a:schemeClr val="tx1"/>
                </a:solidFill>
              </a:rPr>
              <a:t>, Heather Canary, </a:t>
            </a:r>
            <a:r>
              <a:rPr lang="en-US" sz="7400" dirty="0" err="1">
                <a:ln w="0"/>
                <a:solidFill>
                  <a:schemeClr val="tx1"/>
                </a:solidFill>
              </a:rPr>
              <a:t>Manusheela</a:t>
            </a:r>
            <a:r>
              <a:rPr lang="en-US" sz="7400" dirty="0">
                <a:ln w="0"/>
                <a:solidFill>
                  <a:schemeClr val="tx1"/>
                </a:solidFill>
              </a:rPr>
              <a:t> </a:t>
            </a:r>
            <a:r>
              <a:rPr lang="en-US" sz="7400" dirty="0" err="1">
                <a:ln w="0"/>
                <a:solidFill>
                  <a:schemeClr val="tx1"/>
                </a:solidFill>
              </a:rPr>
              <a:t>Pokharel</a:t>
            </a:r>
            <a:r>
              <a:rPr lang="en-US" sz="7400" dirty="0">
                <a:ln w="0"/>
                <a:solidFill>
                  <a:schemeClr val="tx1"/>
                </a:solidFill>
              </a:rPr>
              <a:t>, </a:t>
            </a:r>
            <a:endParaRPr lang="en-US" sz="7400" dirty="0" smtClean="0">
              <a:ln w="0"/>
              <a:solidFill>
                <a:schemeClr val="tx1"/>
              </a:solidFill>
            </a:endParaRPr>
          </a:p>
          <a:p>
            <a:pPr>
              <a:lnSpc>
                <a:spcPct val="170000"/>
              </a:lnSpc>
            </a:pPr>
            <a:r>
              <a:rPr lang="en-US" sz="7400" dirty="0" err="1" smtClean="0">
                <a:ln w="0"/>
                <a:solidFill>
                  <a:schemeClr val="tx1"/>
                </a:solidFill>
              </a:rPr>
              <a:t>Mardie</a:t>
            </a:r>
            <a:r>
              <a:rPr lang="en-US" sz="7400" dirty="0" smtClean="0">
                <a:ln w="0"/>
                <a:solidFill>
                  <a:schemeClr val="tx1"/>
                </a:solidFill>
              </a:rPr>
              <a:t> </a:t>
            </a:r>
            <a:r>
              <a:rPr lang="en-US" sz="7400" dirty="0">
                <a:ln w="0"/>
                <a:solidFill>
                  <a:schemeClr val="tx1"/>
                </a:solidFill>
              </a:rPr>
              <a:t>Clayton, Masha </a:t>
            </a:r>
            <a:r>
              <a:rPr lang="en-US" sz="7400" dirty="0" err="1">
                <a:ln w="0"/>
                <a:solidFill>
                  <a:schemeClr val="tx1"/>
                </a:solidFill>
              </a:rPr>
              <a:t>Sukovic</a:t>
            </a:r>
            <a:r>
              <a:rPr lang="en-US" sz="7400" dirty="0">
                <a:ln w="0"/>
                <a:solidFill>
                  <a:schemeClr val="tx1"/>
                </a:solidFill>
              </a:rPr>
              <a:t>, </a:t>
            </a:r>
            <a:r>
              <a:rPr lang="en-US" sz="7400" dirty="0" err="1">
                <a:ln w="0"/>
                <a:solidFill>
                  <a:schemeClr val="tx1"/>
                </a:solidFill>
              </a:rPr>
              <a:t>Marjan</a:t>
            </a:r>
            <a:r>
              <a:rPr lang="en-US" sz="7400" dirty="0">
                <a:ln w="0"/>
                <a:solidFill>
                  <a:schemeClr val="tx1"/>
                </a:solidFill>
              </a:rPr>
              <a:t> </a:t>
            </a:r>
            <a:r>
              <a:rPr lang="en-US" sz="7400" dirty="0" err="1">
                <a:ln w="0"/>
                <a:solidFill>
                  <a:schemeClr val="tx1"/>
                </a:solidFill>
              </a:rPr>
              <a:t>Champine</a:t>
            </a:r>
            <a:r>
              <a:rPr lang="en-US" sz="7400" dirty="0">
                <a:ln w="0"/>
                <a:solidFill>
                  <a:schemeClr val="tx1"/>
                </a:solidFill>
              </a:rPr>
              <a:t>, </a:t>
            </a:r>
            <a:endParaRPr lang="en-US" sz="7400" dirty="0" smtClean="0">
              <a:ln w="0"/>
              <a:solidFill>
                <a:schemeClr val="tx1"/>
              </a:solidFill>
            </a:endParaRPr>
          </a:p>
          <a:p>
            <a:pPr>
              <a:lnSpc>
                <a:spcPct val="170000"/>
              </a:lnSpc>
            </a:pPr>
            <a:r>
              <a:rPr lang="en-US" sz="7400" u="sng" dirty="0" smtClean="0">
                <a:ln w="0"/>
                <a:solidFill>
                  <a:schemeClr val="tx1"/>
                </a:solidFill>
              </a:rPr>
              <a:t>Kimberly </a:t>
            </a:r>
            <a:r>
              <a:rPr lang="en-US" sz="7400" u="sng" dirty="0" err="1">
                <a:ln w="0"/>
                <a:solidFill>
                  <a:schemeClr val="tx1"/>
                </a:solidFill>
              </a:rPr>
              <a:t>Kaphingst</a:t>
            </a:r>
            <a:r>
              <a:rPr lang="en-US" dirty="0"/>
              <a:t/>
            </a:r>
            <a:br>
              <a:rPr lang="en-US" dirty="0"/>
            </a:br>
            <a:r>
              <a:rPr lang="en-US" dirty="0"/>
              <a:t> </a:t>
            </a:r>
            <a:br>
              <a:rPr lang="en-US" dirty="0"/>
            </a:br>
            <a:endParaRPr lang="en-US" dirty="0"/>
          </a:p>
        </p:txBody>
      </p:sp>
    </p:spTree>
    <p:extLst>
      <p:ext uri="{BB962C8B-B14F-4D97-AF65-F5344CB8AC3E}">
        <p14:creationId xmlns:p14="http://schemas.microsoft.com/office/powerpoint/2010/main" val="2574417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a:xfrm>
            <a:off x="982133" y="1811867"/>
            <a:ext cx="7704667" cy="4385733"/>
          </a:xfrm>
        </p:spPr>
        <p:txBody>
          <a:bodyPr anchor="t">
            <a:noAutofit/>
          </a:bodyPr>
          <a:lstStyle/>
          <a:p>
            <a:r>
              <a:rPr lang="en-US" dirty="0" smtClean="0"/>
              <a:t>Papers Proposed</a:t>
            </a:r>
          </a:p>
          <a:p>
            <a:pPr lvl="1"/>
            <a:r>
              <a:rPr lang="en-US" sz="2400" dirty="0" smtClean="0"/>
              <a:t>Shared knowledge of FHH</a:t>
            </a:r>
          </a:p>
          <a:p>
            <a:pPr lvl="1"/>
            <a:r>
              <a:rPr lang="en-US" sz="2400" dirty="0" smtClean="0"/>
              <a:t>Family roles related to FHH</a:t>
            </a:r>
          </a:p>
          <a:p>
            <a:pPr lvl="1"/>
            <a:r>
              <a:rPr lang="en-US" sz="2400" dirty="0" smtClean="0"/>
              <a:t>FHH tools and perceptions</a:t>
            </a:r>
          </a:p>
          <a:p>
            <a:pPr lvl="1"/>
            <a:r>
              <a:rPr lang="en-US" sz="2400" dirty="0" smtClean="0"/>
              <a:t>Differences in health beliefs by culture</a:t>
            </a:r>
          </a:p>
          <a:p>
            <a:pPr lvl="1"/>
            <a:r>
              <a:rPr lang="en-US" sz="2400" dirty="0" smtClean="0"/>
              <a:t>Family communication and topic avoidance</a:t>
            </a:r>
          </a:p>
          <a:p>
            <a:r>
              <a:rPr lang="en-US" dirty="0" smtClean="0"/>
              <a:t>Grants </a:t>
            </a:r>
          </a:p>
          <a:p>
            <a:pPr lvl="1"/>
            <a:r>
              <a:rPr lang="en-US" smtClean="0"/>
              <a:t>NIH </a:t>
            </a:r>
            <a:endParaRPr lang="en-US" dirty="0"/>
          </a:p>
        </p:txBody>
      </p:sp>
    </p:spTree>
    <p:extLst>
      <p:ext uri="{BB962C8B-B14F-4D97-AF65-F5344CB8AC3E}">
        <p14:creationId xmlns:p14="http://schemas.microsoft.com/office/powerpoint/2010/main" val="4045005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chor="t">
            <a:normAutofit/>
          </a:bodyPr>
          <a:lstStyle/>
          <a:p>
            <a:r>
              <a:rPr lang="en-US" dirty="0" smtClean="0"/>
              <a:t>Research Team- Heather </a:t>
            </a:r>
            <a:r>
              <a:rPr lang="en-US" dirty="0"/>
              <a:t>Canary, Manusheela Pokharel, </a:t>
            </a:r>
            <a:r>
              <a:rPr lang="en-US" dirty="0" err="1"/>
              <a:t>Mardie</a:t>
            </a:r>
            <a:r>
              <a:rPr lang="en-US" dirty="0"/>
              <a:t> Clayton, Masha Sukovic, Marjan </a:t>
            </a:r>
            <a:r>
              <a:rPr lang="en-US" dirty="0" smtClean="0"/>
              <a:t>Champine</a:t>
            </a:r>
          </a:p>
          <a:p>
            <a:r>
              <a:rPr lang="en-US" dirty="0" smtClean="0"/>
              <a:t>Participants</a:t>
            </a:r>
          </a:p>
          <a:p>
            <a:r>
              <a:rPr lang="en-US" dirty="0" smtClean="0"/>
              <a:t>Community Faces of Utah</a:t>
            </a:r>
          </a:p>
          <a:p>
            <a:pPr marL="0" indent="0">
              <a:buNone/>
            </a:pPr>
            <a:endParaRPr lang="en-US" dirty="0" smtClean="0"/>
          </a:p>
          <a:p>
            <a:r>
              <a:rPr lang="en-US" dirty="0" smtClean="0"/>
              <a:t>C-</a:t>
            </a:r>
            <a:r>
              <a:rPr lang="en-US" dirty="0" err="1" smtClean="0"/>
              <a:t>FaHR</a:t>
            </a:r>
            <a:r>
              <a:rPr lang="en-US" dirty="0" smtClean="0"/>
              <a:t> Pilot Grant Funding</a:t>
            </a:r>
            <a:endParaRPr lang="en-US" dirty="0"/>
          </a:p>
        </p:txBody>
      </p:sp>
    </p:spTree>
    <p:extLst>
      <p:ext uri="{BB962C8B-B14F-4D97-AF65-F5344CB8AC3E}">
        <p14:creationId xmlns:p14="http://schemas.microsoft.com/office/powerpoint/2010/main" val="735720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sortium banner"/>
          <p:cNvPicPr>
            <a:picLocks noChangeAspect="1" noChangeArrowheads="1"/>
          </p:cNvPicPr>
          <p:nvPr/>
        </p:nvPicPr>
        <p:blipFill>
          <a:blip r:embed="rId3" cstate="print"/>
          <a:srcRect/>
          <a:stretch>
            <a:fillRect/>
          </a:stretch>
        </p:blipFill>
        <p:spPr bwMode="auto">
          <a:xfrm>
            <a:off x="140970" y="1066800"/>
            <a:ext cx="8858250" cy="2857500"/>
          </a:xfrm>
          <a:prstGeom prst="rect">
            <a:avLst/>
          </a:prstGeom>
          <a:noFill/>
          <a:ln w="38100">
            <a:solidFill>
              <a:schemeClr val="tx1"/>
            </a:solidFill>
          </a:ln>
        </p:spPr>
      </p:pic>
      <p:pic>
        <p:nvPicPr>
          <p:cNvPr id="2" name="Picture 1"/>
          <p:cNvPicPr>
            <a:picLocks noChangeAspect="1"/>
          </p:cNvPicPr>
          <p:nvPr/>
        </p:nvPicPr>
        <p:blipFill>
          <a:blip r:embed="rId4"/>
          <a:stretch>
            <a:fillRect/>
          </a:stretch>
        </p:blipFill>
        <p:spPr>
          <a:xfrm>
            <a:off x="7322820" y="5029200"/>
            <a:ext cx="1676400" cy="1676400"/>
          </a:xfrm>
          <a:prstGeom prst="rect">
            <a:avLst/>
          </a:prstGeom>
        </p:spPr>
      </p:pic>
      <p:sp>
        <p:nvSpPr>
          <p:cNvPr id="3" name="TextBox 2"/>
          <p:cNvSpPr txBox="1"/>
          <p:nvPr/>
        </p:nvSpPr>
        <p:spPr>
          <a:xfrm>
            <a:off x="762000" y="5029200"/>
            <a:ext cx="6324600" cy="830997"/>
          </a:xfrm>
          <a:prstGeom prst="rect">
            <a:avLst/>
          </a:prstGeom>
          <a:noFill/>
        </p:spPr>
        <p:txBody>
          <a:bodyPr wrap="square" rtlCol="0">
            <a:spAutoFit/>
          </a:bodyPr>
          <a:lstStyle/>
          <a:p>
            <a:r>
              <a:rPr lang="en-US" sz="2400" b="1" dirty="0" smtClean="0">
                <a:solidFill>
                  <a:prstClr val="black"/>
                </a:solidFill>
              </a:rPr>
              <a:t>Spring 2016</a:t>
            </a:r>
          </a:p>
          <a:p>
            <a:r>
              <a:rPr lang="en-US" sz="2400" i="1" dirty="0" smtClean="0">
                <a:solidFill>
                  <a:prstClr val="black"/>
                </a:solidFill>
              </a:rPr>
              <a:t>Year in Review </a:t>
            </a:r>
            <a:endParaRPr lang="en-US" i="1" dirty="0" smtClean="0">
              <a:solidFill>
                <a:prstClr val="black"/>
              </a:solidFill>
            </a:endParaRPr>
          </a:p>
        </p:txBody>
      </p:sp>
    </p:spTree>
    <p:extLst>
      <p:ext uri="{BB962C8B-B14F-4D97-AF65-F5344CB8AC3E}">
        <p14:creationId xmlns:p14="http://schemas.microsoft.com/office/powerpoint/2010/main" val="10031467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761" y="6164759"/>
            <a:ext cx="8839200" cy="677108"/>
          </a:xfrm>
          <a:prstGeom prst="rect">
            <a:avLst/>
          </a:prstGeom>
          <a:noFill/>
        </p:spPr>
        <p:txBody>
          <a:bodyPr wrap="square" rtlCol="0">
            <a:spAutoFit/>
          </a:bodyPr>
          <a:lstStyle/>
          <a:p>
            <a:pPr algn="ctr"/>
            <a:r>
              <a:rPr lang="en-US" dirty="0" smtClean="0">
                <a:solidFill>
                  <a:schemeClr val="bg1">
                    <a:lumMod val="50000"/>
                  </a:schemeClr>
                </a:solidFill>
              </a:rPr>
              <a:t>      </a:t>
            </a:r>
            <a:endParaRPr lang="en-US" sz="2400" dirty="0" smtClean="0">
              <a:solidFill>
                <a:schemeClr val="bg1">
                  <a:lumMod val="50000"/>
                </a:schemeClr>
              </a:solidFill>
            </a:endParaRPr>
          </a:p>
          <a:p>
            <a:endParaRPr lang="en-US" sz="2000" b="1" dirty="0"/>
          </a:p>
        </p:txBody>
      </p:sp>
      <p:sp>
        <p:nvSpPr>
          <p:cNvPr id="4" name="TextBox 3"/>
          <p:cNvSpPr txBox="1"/>
          <p:nvPr/>
        </p:nvSpPr>
        <p:spPr>
          <a:xfrm>
            <a:off x="4495800" y="640913"/>
            <a:ext cx="4374614" cy="6217087"/>
          </a:xfrm>
          <a:prstGeom prst="rect">
            <a:avLst/>
          </a:prstGeom>
          <a:noFill/>
        </p:spPr>
        <p:txBody>
          <a:bodyPr wrap="square" rtlCol="0">
            <a:spAutoFit/>
          </a:bodyPr>
          <a:lstStyle/>
          <a:p>
            <a:endParaRPr lang="en-US" sz="600" i="1" dirty="0" smtClean="0"/>
          </a:p>
          <a:p>
            <a:r>
              <a:rPr lang="en-US" sz="2800" dirty="0" smtClean="0"/>
              <a:t>An interdisciplinary group of researchers interested in </a:t>
            </a:r>
            <a:r>
              <a:rPr lang="en-US" sz="2800" u="sng" dirty="0" smtClean="0"/>
              <a:t>families</a:t>
            </a:r>
            <a:r>
              <a:rPr lang="en-US" sz="2800" dirty="0" smtClean="0"/>
              <a:t> and </a:t>
            </a:r>
            <a:r>
              <a:rPr lang="en-US" sz="2800" u="sng" dirty="0" smtClean="0"/>
              <a:t>health</a:t>
            </a:r>
            <a:r>
              <a:rPr lang="en-US" sz="2800" dirty="0" smtClean="0"/>
              <a:t> across the </a:t>
            </a:r>
            <a:r>
              <a:rPr lang="en-US" sz="2800" u="sng" dirty="0" smtClean="0"/>
              <a:t>life course</a:t>
            </a:r>
            <a:r>
              <a:rPr lang="en-US" sz="2800" dirty="0" smtClean="0"/>
              <a:t>.</a:t>
            </a:r>
          </a:p>
          <a:p>
            <a:endParaRPr lang="en-US" sz="2000" dirty="0" smtClean="0"/>
          </a:p>
          <a:p>
            <a:r>
              <a:rPr lang="en-US" sz="2400" i="1" dirty="0" smtClean="0">
                <a:solidFill>
                  <a:schemeClr val="accent1"/>
                </a:solidFill>
              </a:rPr>
              <a:t>How can the family be used as a vehicle for </a:t>
            </a:r>
            <a:r>
              <a:rPr lang="en-US" sz="2400" b="1" i="1" dirty="0" smtClean="0">
                <a:solidFill>
                  <a:schemeClr val="accent1"/>
                </a:solidFill>
              </a:rPr>
              <a:t>promoting</a:t>
            </a:r>
            <a:r>
              <a:rPr lang="en-US" sz="2400" i="1" dirty="0" smtClean="0">
                <a:solidFill>
                  <a:schemeClr val="accent1"/>
                </a:solidFill>
              </a:rPr>
              <a:t> health and/or </a:t>
            </a:r>
            <a:r>
              <a:rPr lang="en-US" sz="2400" b="1" i="1" dirty="0" smtClean="0">
                <a:solidFill>
                  <a:schemeClr val="accent1"/>
                </a:solidFill>
              </a:rPr>
              <a:t>managing</a:t>
            </a:r>
            <a:r>
              <a:rPr lang="en-US" sz="2400" i="1" dirty="0" smtClean="0">
                <a:solidFill>
                  <a:schemeClr val="accent1"/>
                </a:solidFill>
              </a:rPr>
              <a:t> to chronic illnesses?  </a:t>
            </a:r>
          </a:p>
          <a:p>
            <a:endParaRPr lang="en-US" sz="2400" i="1" dirty="0">
              <a:solidFill>
                <a:schemeClr val="accent1"/>
              </a:solidFill>
            </a:endParaRPr>
          </a:p>
          <a:p>
            <a:r>
              <a:rPr lang="en-US" sz="2400" i="1" dirty="0" smtClean="0">
                <a:solidFill>
                  <a:schemeClr val="accent1"/>
                </a:solidFill>
              </a:rPr>
              <a:t>How do these family-based outcomes and strategies vary across developmental </a:t>
            </a:r>
            <a:r>
              <a:rPr lang="en-US" sz="2400" b="1" i="1" dirty="0" smtClean="0">
                <a:solidFill>
                  <a:schemeClr val="accent1"/>
                </a:solidFill>
              </a:rPr>
              <a:t>life stages </a:t>
            </a:r>
            <a:r>
              <a:rPr lang="en-US" sz="2400" i="1" dirty="0" smtClean="0">
                <a:solidFill>
                  <a:schemeClr val="accent1"/>
                </a:solidFill>
              </a:rPr>
              <a:t>(infancy, childhood, adolescence, across adulthood)?  </a:t>
            </a:r>
          </a:p>
          <a:p>
            <a:pPr marL="342900" indent="-342900">
              <a:buFont typeface="Arial" panose="020B0604020202020204" pitchFamily="34" charset="0"/>
              <a:buChar char="•"/>
            </a:pPr>
            <a:endParaRPr lang="en-US" sz="2000" dirty="0" smtClean="0"/>
          </a:p>
        </p:txBody>
      </p:sp>
      <p:pic>
        <p:nvPicPr>
          <p:cNvPr id="7" name="Picture 6"/>
          <p:cNvPicPr>
            <a:picLocks noChangeAspect="1"/>
          </p:cNvPicPr>
          <p:nvPr/>
        </p:nvPicPr>
        <p:blipFill>
          <a:blip r:embed="rId2"/>
          <a:stretch>
            <a:fillRect/>
          </a:stretch>
        </p:blipFill>
        <p:spPr>
          <a:xfrm>
            <a:off x="135030" y="533400"/>
            <a:ext cx="3979770" cy="5791200"/>
          </a:xfrm>
          <a:prstGeom prst="rect">
            <a:avLst/>
          </a:prstGeom>
        </p:spPr>
      </p:pic>
    </p:spTree>
    <p:extLst>
      <p:ext uri="{BB962C8B-B14F-4D97-AF65-F5344CB8AC3E}">
        <p14:creationId xmlns:p14="http://schemas.microsoft.com/office/powerpoint/2010/main" val="56358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4900" y="2438400"/>
            <a:ext cx="6629400" cy="646331"/>
          </a:xfrm>
          <a:prstGeom prst="rect">
            <a:avLst/>
          </a:prstGeom>
          <a:noFill/>
        </p:spPr>
        <p:txBody>
          <a:bodyPr wrap="square" rtlCol="0">
            <a:spAutoFit/>
          </a:bodyPr>
          <a:lstStyle/>
          <a:p>
            <a:r>
              <a:rPr lang="en-US" sz="3600" b="1" dirty="0" smtClean="0"/>
              <a:t>It has not been that long …..</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8568516"/>
              </p:ext>
            </p:extLst>
          </p:nvPr>
        </p:nvGraphicFramePr>
        <p:xfrm>
          <a:off x="0" y="112931"/>
          <a:ext cx="8499764"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438400" y="6172200"/>
            <a:ext cx="6096000" cy="461665"/>
          </a:xfrm>
          <a:prstGeom prst="rect">
            <a:avLst/>
          </a:prstGeom>
          <a:noFill/>
        </p:spPr>
        <p:txBody>
          <a:bodyPr wrap="square" rtlCol="0">
            <a:spAutoFit/>
          </a:bodyPr>
          <a:lstStyle/>
          <a:p>
            <a:pPr algn="r"/>
            <a:r>
              <a:rPr lang="en-US" sz="2400" b="1" dirty="0" smtClean="0"/>
              <a:t>What is next?  ………………</a:t>
            </a:r>
            <a:endParaRPr lang="en-US" sz="2400" b="1" dirty="0"/>
          </a:p>
        </p:txBody>
      </p:sp>
    </p:spTree>
    <p:extLst>
      <p:ext uri="{BB962C8B-B14F-4D97-AF65-F5344CB8AC3E}">
        <p14:creationId xmlns:p14="http://schemas.microsoft.com/office/powerpoint/2010/main" val="34708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solidFill>
                  <a:schemeClr val="accent4"/>
                </a:solidFill>
              </a:rPr>
              <a:t>Research Fund</a:t>
            </a:r>
            <a:endParaRPr lang="en-US" sz="5400" b="1" u="sng" dirty="0">
              <a:solidFill>
                <a:schemeClr val="accent4"/>
              </a:solidFill>
            </a:endParaRPr>
          </a:p>
        </p:txBody>
      </p:sp>
      <p:sp>
        <p:nvSpPr>
          <p:cNvPr id="3" name="Content Placeholder 2"/>
          <p:cNvSpPr>
            <a:spLocks noGrp="1"/>
          </p:cNvSpPr>
          <p:nvPr>
            <p:ph idx="1"/>
          </p:nvPr>
        </p:nvSpPr>
        <p:spPr>
          <a:xfrm>
            <a:off x="457200" y="1600200"/>
            <a:ext cx="8686800" cy="4525963"/>
          </a:xfrm>
        </p:spPr>
        <p:txBody>
          <a:bodyPr>
            <a:normAutofit lnSpcReduction="10000"/>
          </a:bodyPr>
          <a:lstStyle/>
          <a:p>
            <a:pPr marL="0" indent="0">
              <a:buNone/>
            </a:pPr>
            <a:r>
              <a:rPr lang="en-US" sz="3600" b="1" dirty="0" smtClean="0"/>
              <a:t>May 1 </a:t>
            </a:r>
            <a:r>
              <a:rPr lang="en-US" sz="3600" dirty="0" smtClean="0"/>
              <a:t>– Graduate Student Research Award</a:t>
            </a:r>
          </a:p>
          <a:p>
            <a:pPr lvl="1">
              <a:buFontTx/>
              <a:buChar char="-"/>
            </a:pPr>
            <a:r>
              <a:rPr lang="en-US" sz="2400" i="1" dirty="0" smtClean="0"/>
              <a:t>up to $1000 to support research needs of grad student</a:t>
            </a:r>
          </a:p>
          <a:p>
            <a:pPr lvl="1">
              <a:buFontTx/>
              <a:buChar char="-"/>
            </a:pPr>
            <a:r>
              <a:rPr lang="en-US" sz="2400" i="1" dirty="0" smtClean="0"/>
              <a:t>1 page proposal, plus letter of support from faculty advisor</a:t>
            </a:r>
          </a:p>
          <a:p>
            <a:pPr lvl="1">
              <a:buFontTx/>
              <a:buChar char="-"/>
            </a:pPr>
            <a:r>
              <a:rPr lang="en-US" sz="2400" i="1" dirty="0" smtClean="0"/>
              <a:t>Students and faculty must be C-FAHR member; membership application can be submitted along with proposal</a:t>
            </a:r>
          </a:p>
          <a:p>
            <a:pPr marL="457200" lvl="1" indent="0">
              <a:buNone/>
            </a:pPr>
            <a:endParaRPr lang="en-US" sz="2400" i="1" dirty="0"/>
          </a:p>
          <a:p>
            <a:pPr marL="457200" lvl="1" indent="0">
              <a:buNone/>
            </a:pPr>
            <a:endParaRPr lang="en-US" sz="2400" b="1" i="1" dirty="0" smtClean="0"/>
          </a:p>
          <a:p>
            <a:pPr marL="457200" lvl="1" indent="0">
              <a:buNone/>
            </a:pPr>
            <a:r>
              <a:rPr lang="en-US" sz="3200" b="1" dirty="0" smtClean="0">
                <a:solidFill>
                  <a:schemeClr val="accent5"/>
                </a:solidFill>
              </a:rPr>
              <a:t>Pilot funds for collaborative research projects will be available again…. later this summer, early fall.  </a:t>
            </a:r>
            <a:r>
              <a:rPr lang="en-US" sz="2400" b="1" i="1" dirty="0" smtClean="0">
                <a:solidFill>
                  <a:schemeClr val="accent5"/>
                </a:solidFill>
              </a:rPr>
              <a:t>Stay tuned.</a:t>
            </a:r>
            <a:endParaRPr lang="en-US" sz="2400" b="1" dirty="0">
              <a:solidFill>
                <a:schemeClr val="accent5"/>
              </a:solidFill>
            </a:endParaRPr>
          </a:p>
          <a:p>
            <a:pPr marL="457200" lvl="1" indent="0">
              <a:buNone/>
            </a:pPr>
            <a:endParaRPr lang="en-US" sz="2400" i="1" dirty="0"/>
          </a:p>
        </p:txBody>
      </p:sp>
    </p:spTree>
    <p:extLst>
      <p:ext uri="{BB962C8B-B14F-4D97-AF65-F5344CB8AC3E}">
        <p14:creationId xmlns:p14="http://schemas.microsoft.com/office/powerpoint/2010/main" val="41805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u="sng" dirty="0" smtClean="0">
                <a:solidFill>
                  <a:schemeClr val="accent4"/>
                </a:solidFill>
              </a:rPr>
              <a:t>Summer Methods Workshop</a:t>
            </a:r>
            <a:endParaRPr lang="en-US" sz="5400" b="1" u="sng" dirty="0">
              <a:solidFill>
                <a:schemeClr val="accent4"/>
              </a:solidFill>
            </a:endParaRPr>
          </a:p>
        </p:txBody>
      </p:sp>
      <p:sp>
        <p:nvSpPr>
          <p:cNvPr id="3" name="Content Placeholder 2"/>
          <p:cNvSpPr>
            <a:spLocks noGrp="1"/>
          </p:cNvSpPr>
          <p:nvPr>
            <p:ph idx="1"/>
          </p:nvPr>
        </p:nvSpPr>
        <p:spPr>
          <a:xfrm>
            <a:off x="457200" y="1600200"/>
            <a:ext cx="8686800" cy="5029200"/>
          </a:xfrm>
        </p:spPr>
        <p:txBody>
          <a:bodyPr>
            <a:normAutofit fontScale="85000" lnSpcReduction="20000"/>
          </a:bodyPr>
          <a:lstStyle/>
          <a:p>
            <a:pPr marL="0" indent="0">
              <a:buNone/>
            </a:pPr>
            <a:r>
              <a:rPr lang="en-US" sz="3500" i="1" dirty="0">
                <a:solidFill>
                  <a:schemeClr val="accent6"/>
                </a:solidFill>
              </a:rPr>
              <a:t>An Applied Introduction to Dynamical Systems Modeling of Families and Health </a:t>
            </a:r>
            <a:r>
              <a:rPr lang="en-US" sz="3500" i="1" dirty="0" smtClean="0">
                <a:solidFill>
                  <a:schemeClr val="accent6"/>
                </a:solidFill>
              </a:rPr>
              <a:t>Data</a:t>
            </a:r>
          </a:p>
          <a:p>
            <a:pPr marL="0" indent="0">
              <a:buNone/>
            </a:pPr>
            <a:endParaRPr lang="en-US" sz="3500" i="1" dirty="0" smtClean="0"/>
          </a:p>
          <a:p>
            <a:pPr marL="0" indent="0">
              <a:buNone/>
            </a:pPr>
            <a:r>
              <a:rPr lang="en-US" sz="3900" dirty="0" smtClean="0">
                <a:solidFill>
                  <a:schemeClr val="accent5"/>
                </a:solidFill>
              </a:rPr>
              <a:t>June 20-24</a:t>
            </a:r>
          </a:p>
          <a:p>
            <a:pPr marL="0" indent="0">
              <a:buNone/>
            </a:pPr>
            <a:endParaRPr lang="en-US" dirty="0" smtClean="0"/>
          </a:p>
          <a:p>
            <a:pPr marL="0" indent="0">
              <a:buNone/>
            </a:pPr>
            <a:endParaRPr lang="en-US" dirty="0" smtClean="0"/>
          </a:p>
          <a:p>
            <a:pPr marL="0" indent="0" algn="r">
              <a:buNone/>
            </a:pPr>
            <a:endParaRPr lang="en-US" dirty="0" smtClean="0"/>
          </a:p>
          <a:p>
            <a:pPr marL="0" indent="0" algn="r">
              <a:buNone/>
            </a:pPr>
            <a:endParaRPr lang="en-US" dirty="0"/>
          </a:p>
          <a:p>
            <a:pPr marL="0" indent="0" algn="r">
              <a:buNone/>
            </a:pPr>
            <a:endParaRPr lang="en-US" dirty="0" smtClean="0"/>
          </a:p>
          <a:p>
            <a:pPr marL="0" indent="0" algn="r">
              <a:buNone/>
            </a:pPr>
            <a:endParaRPr lang="en-US" dirty="0"/>
          </a:p>
          <a:p>
            <a:pPr marL="0" indent="0" algn="r">
              <a:buNone/>
            </a:pPr>
            <a:r>
              <a:rPr lang="en-US" dirty="0" smtClean="0"/>
              <a:t>Jonathan Butner &amp; Brian </a:t>
            </a:r>
            <a:r>
              <a:rPr lang="en-US" dirty="0" err="1" smtClean="0"/>
              <a:t>Baucom</a:t>
            </a:r>
            <a:endParaRPr lang="en-US" dirty="0" smtClean="0"/>
          </a:p>
          <a:p>
            <a:pPr marL="0" indent="0">
              <a:buNone/>
            </a:pPr>
            <a:endParaRPr lang="en-US" sz="3600" dirty="0"/>
          </a:p>
          <a:p>
            <a:pPr marL="0" indent="0">
              <a:buNone/>
            </a:pPr>
            <a:endParaRPr lang="en-US" sz="3600" dirty="0"/>
          </a:p>
          <a:p>
            <a:pPr marL="457200" lvl="1" indent="0">
              <a:buNone/>
            </a:pPr>
            <a:endParaRPr lang="en-US" sz="2400" b="1" i="1" dirty="0" smtClean="0"/>
          </a:p>
          <a:p>
            <a:pPr marL="457200" lvl="1" indent="0">
              <a:buNone/>
            </a:pPr>
            <a:endParaRPr lang="en-US" sz="2400" i="1" dirty="0"/>
          </a:p>
        </p:txBody>
      </p:sp>
      <p:pic>
        <p:nvPicPr>
          <p:cNvPr id="5" name="Picture 4"/>
          <p:cNvPicPr>
            <a:picLocks noChangeAspect="1"/>
          </p:cNvPicPr>
          <p:nvPr/>
        </p:nvPicPr>
        <p:blipFill>
          <a:blip r:embed="rId2"/>
          <a:stretch>
            <a:fillRect/>
          </a:stretch>
        </p:blipFill>
        <p:spPr>
          <a:xfrm>
            <a:off x="0" y="3733800"/>
            <a:ext cx="9144000" cy="1470212"/>
          </a:xfrm>
          <a:prstGeom prst="rect">
            <a:avLst/>
          </a:prstGeom>
        </p:spPr>
      </p:pic>
    </p:spTree>
    <p:extLst>
      <p:ext uri="{BB962C8B-B14F-4D97-AF65-F5344CB8AC3E}">
        <p14:creationId xmlns:p14="http://schemas.microsoft.com/office/powerpoint/2010/main" val="27671803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11333" r="6250" b="6381"/>
          <a:stretch>
            <a:fillRect/>
          </a:stretch>
        </p:blipFill>
        <p:spPr bwMode="auto">
          <a:xfrm>
            <a:off x="5029200" y="228600"/>
            <a:ext cx="3886200" cy="2119745"/>
          </a:xfrm>
          <a:prstGeom prst="rect">
            <a:avLst/>
          </a:prstGeom>
          <a:noFill/>
          <a:ln w="19050">
            <a:solidFill>
              <a:schemeClr val="tx1"/>
            </a:solidFill>
            <a:miter lim="800000"/>
            <a:headEnd/>
            <a:tailEnd/>
          </a:ln>
        </p:spPr>
      </p:pic>
      <p:sp>
        <p:nvSpPr>
          <p:cNvPr id="10" name="Rectangle 9"/>
          <p:cNvSpPr/>
          <p:nvPr/>
        </p:nvSpPr>
        <p:spPr>
          <a:xfrm>
            <a:off x="457200" y="2514600"/>
            <a:ext cx="8305800" cy="830997"/>
          </a:xfrm>
          <a:prstGeom prst="rect">
            <a:avLst/>
          </a:prstGeom>
          <a:noFill/>
          <a:ln w="28575">
            <a:noFill/>
          </a:ln>
        </p:spPr>
        <p:txBody>
          <a:bodyPr wrap="square">
            <a:spAutoFit/>
          </a:bodyPr>
          <a:lstStyle/>
          <a:p>
            <a:pPr lvl="0">
              <a:buNone/>
              <a:defRPr/>
            </a:pPr>
            <a:r>
              <a:rPr lang="en-US" sz="4800" b="1" u="sng" dirty="0" smtClean="0">
                <a:solidFill>
                  <a:schemeClr val="accent4"/>
                </a:solidFill>
                <a:ea typeface="Adobe Myungjo Std M" panose="02020600000000000000" pitchFamily="18" charset="-128"/>
              </a:rPr>
              <a:t>Cluster-Hiring</a:t>
            </a:r>
            <a:endParaRPr lang="en-US" sz="4800" b="1" u="sng" dirty="0">
              <a:solidFill>
                <a:schemeClr val="accent4"/>
              </a:solidFill>
              <a:ea typeface="Adobe Myungjo Std M" panose="02020600000000000000" pitchFamily="18" charset="-128"/>
            </a:endParaRPr>
          </a:p>
        </p:txBody>
      </p:sp>
      <p:sp>
        <p:nvSpPr>
          <p:cNvPr id="4" name="TextBox 3"/>
          <p:cNvSpPr txBox="1"/>
          <p:nvPr/>
        </p:nvSpPr>
        <p:spPr>
          <a:xfrm>
            <a:off x="2743200" y="3657600"/>
            <a:ext cx="6781800" cy="1815882"/>
          </a:xfrm>
          <a:prstGeom prst="rect">
            <a:avLst/>
          </a:prstGeom>
          <a:noFill/>
        </p:spPr>
        <p:txBody>
          <a:bodyPr wrap="square" rtlCol="0">
            <a:spAutoFit/>
          </a:bodyPr>
          <a:lstStyle/>
          <a:p>
            <a:pPr marL="342900" indent="-342900">
              <a:buAutoNum type="arabicPeriod"/>
            </a:pPr>
            <a:r>
              <a:rPr lang="en-US" sz="2800" dirty="0" smtClean="0"/>
              <a:t>Kim </a:t>
            </a:r>
            <a:r>
              <a:rPr lang="en-US" sz="2800" dirty="0" err="1" smtClean="0"/>
              <a:t>Kaphingst</a:t>
            </a:r>
            <a:r>
              <a:rPr lang="en-US" sz="2800" dirty="0" smtClean="0"/>
              <a:t> </a:t>
            </a:r>
          </a:p>
          <a:p>
            <a:pPr marL="342900" indent="-342900">
              <a:buAutoNum type="arabicPeriod"/>
            </a:pPr>
            <a:r>
              <a:rPr lang="en-US" sz="2800" dirty="0" smtClean="0"/>
              <a:t>Daniel Adkins </a:t>
            </a:r>
          </a:p>
          <a:p>
            <a:pPr marL="342900" indent="-342900">
              <a:buFontTx/>
              <a:buAutoNum type="arabicPeriod"/>
            </a:pPr>
            <a:r>
              <a:rPr lang="en-US" sz="2800" dirty="0"/>
              <a:t>Bruce Ellis </a:t>
            </a:r>
          </a:p>
          <a:p>
            <a:pPr marL="342900" indent="-342900">
              <a:buAutoNum type="arabicPeriod"/>
            </a:pPr>
            <a:r>
              <a:rPr lang="en-US" sz="2800" dirty="0" smtClean="0"/>
              <a:t>Pascal </a:t>
            </a:r>
            <a:r>
              <a:rPr lang="en-US" sz="2800" dirty="0" err="1" smtClean="0"/>
              <a:t>Deboeck</a:t>
            </a:r>
            <a:endParaRPr lang="en-US" sz="2800" dirty="0" smtClean="0"/>
          </a:p>
        </p:txBody>
      </p:sp>
    </p:spTree>
    <p:extLst>
      <p:ext uri="{BB962C8B-B14F-4D97-AF65-F5344CB8AC3E}">
        <p14:creationId xmlns:p14="http://schemas.microsoft.com/office/powerpoint/2010/main" val="186571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descr="http://www.projectaccelerator.co.uk/wp-content/uploads/2011/08/iStock_000007274585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3" y="0"/>
            <a:ext cx="905633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046606">
            <a:off x="522518" y="1095758"/>
            <a:ext cx="2841164" cy="954107"/>
          </a:xfrm>
          <a:prstGeom prst="rect">
            <a:avLst/>
          </a:prstGeom>
          <a:noFill/>
        </p:spPr>
        <p:txBody>
          <a:bodyPr wrap="square" rtlCol="0">
            <a:spAutoFit/>
          </a:bodyPr>
          <a:lstStyle/>
          <a:p>
            <a:r>
              <a:rPr lang="en-US" sz="2800" b="1" dirty="0" smtClean="0"/>
              <a:t>Ideas?</a:t>
            </a:r>
          </a:p>
          <a:p>
            <a:r>
              <a:rPr lang="en-US" sz="2800" b="1" dirty="0" smtClean="0"/>
              <a:t>Opportunities?</a:t>
            </a:r>
            <a:endParaRPr lang="en-US" sz="2800" b="1" dirty="0"/>
          </a:p>
        </p:txBody>
      </p:sp>
    </p:spTree>
    <p:extLst>
      <p:ext uri="{BB962C8B-B14F-4D97-AF65-F5344CB8AC3E}">
        <p14:creationId xmlns:p14="http://schemas.microsoft.com/office/powerpoint/2010/main" val="1947062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4109" y="727364"/>
            <a:ext cx="6683193" cy="3013363"/>
          </a:xfrm>
        </p:spPr>
        <p:txBody>
          <a:bodyPr>
            <a:normAutofit/>
          </a:bodyPr>
          <a:lstStyle/>
          <a:p>
            <a:pPr marL="0" marR="0" algn="ctr">
              <a:spcBef>
                <a:spcPts val="0"/>
              </a:spcBef>
              <a:spcAft>
                <a:spcPts val="0"/>
              </a:spcAft>
            </a:pPr>
            <a:r>
              <a:rPr lang="en-US" sz="4000" b="1" dirty="0" smtClean="0">
                <a:solidFill>
                  <a:srgbClr val="000000"/>
                </a:solidFill>
                <a:effectLst/>
                <a:latin typeface="Times New Roman"/>
                <a:ea typeface="Calibri"/>
                <a:cs typeface="Times New Roman"/>
              </a:rPr>
              <a:t>Investigating Family Communication about Health among Caucasians, Latinos, and Pacific Islanders</a:t>
            </a:r>
            <a:endParaRPr lang="en-US" sz="2400" dirty="0"/>
          </a:p>
        </p:txBody>
      </p:sp>
      <p:sp>
        <p:nvSpPr>
          <p:cNvPr id="3" name="Subtitle 2"/>
          <p:cNvSpPr>
            <a:spLocks noGrp="1"/>
          </p:cNvSpPr>
          <p:nvPr>
            <p:ph type="subTitle" idx="1"/>
          </p:nvPr>
        </p:nvSpPr>
        <p:spPr>
          <a:xfrm>
            <a:off x="2367715" y="4002507"/>
            <a:ext cx="5355980" cy="2635360"/>
          </a:xfrm>
        </p:spPr>
        <p:txBody>
          <a:bodyPr>
            <a:normAutofit/>
          </a:bodyPr>
          <a:lstStyle/>
          <a:p>
            <a:pPr algn="ctr"/>
            <a:r>
              <a:rPr lang="en-US" sz="2400" dirty="0"/>
              <a:t>Ashley Elrick, Heather Canary, </a:t>
            </a:r>
            <a:r>
              <a:rPr lang="en-US" sz="2400" dirty="0" err="1"/>
              <a:t>Manusheela</a:t>
            </a:r>
            <a:r>
              <a:rPr lang="en-US" sz="2400" dirty="0"/>
              <a:t> </a:t>
            </a:r>
            <a:r>
              <a:rPr lang="en-US" sz="2400" dirty="0" err="1"/>
              <a:t>Pokharel</a:t>
            </a:r>
            <a:r>
              <a:rPr lang="en-US" sz="2400" dirty="0"/>
              <a:t>, </a:t>
            </a:r>
            <a:r>
              <a:rPr lang="en-US" sz="2400" dirty="0" err="1"/>
              <a:t>Mardie</a:t>
            </a:r>
            <a:r>
              <a:rPr lang="en-US" sz="2400" dirty="0"/>
              <a:t> Clayton, Masha </a:t>
            </a:r>
            <a:r>
              <a:rPr lang="en-US" sz="2400" dirty="0" err="1"/>
              <a:t>Sukovic</a:t>
            </a:r>
            <a:r>
              <a:rPr lang="en-US" sz="2400" dirty="0"/>
              <a:t>, </a:t>
            </a:r>
            <a:r>
              <a:rPr lang="en-US" sz="2400" dirty="0" err="1"/>
              <a:t>Marjan</a:t>
            </a:r>
            <a:r>
              <a:rPr lang="en-US" sz="2400" dirty="0"/>
              <a:t> </a:t>
            </a:r>
            <a:r>
              <a:rPr lang="en-US" sz="2400" dirty="0" err="1"/>
              <a:t>Champine</a:t>
            </a:r>
            <a:r>
              <a:rPr lang="en-US" sz="2400" dirty="0"/>
              <a:t>, Kimberly </a:t>
            </a:r>
            <a:r>
              <a:rPr lang="en-US" sz="2400" dirty="0" smtClean="0"/>
              <a:t>Kaphingst</a:t>
            </a:r>
          </a:p>
          <a:p>
            <a:pPr algn="ctr"/>
            <a:endParaRPr lang="en-US" sz="2400" dirty="0"/>
          </a:p>
          <a:p>
            <a:pPr algn="ctr"/>
            <a:r>
              <a:rPr lang="en-US" sz="2400" dirty="0" smtClean="0"/>
              <a:t>April 25</a:t>
            </a:r>
            <a:r>
              <a:rPr lang="en-US" sz="2400" baseline="30000" dirty="0" smtClean="0"/>
              <a:t>th</a:t>
            </a:r>
            <a:r>
              <a:rPr lang="en-US" sz="2400" dirty="0" smtClean="0"/>
              <a:t>, 2016</a:t>
            </a:r>
            <a:endParaRPr lang="en-US" sz="2400" dirty="0"/>
          </a:p>
        </p:txBody>
      </p:sp>
    </p:spTree>
    <p:extLst>
      <p:ext uri="{BB962C8B-B14F-4D97-AF65-F5344CB8AC3E}">
        <p14:creationId xmlns:p14="http://schemas.microsoft.com/office/powerpoint/2010/main" val="4073204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33" y="436563"/>
            <a:ext cx="7755467" cy="1442674"/>
          </a:xfrm>
        </p:spPr>
        <p:txBody>
          <a:bodyPr>
            <a:normAutofit/>
          </a:bodyPr>
          <a:lstStyle/>
          <a:p>
            <a:r>
              <a:rPr lang="en-US" dirty="0"/>
              <a:t>Family health history </a:t>
            </a:r>
            <a:r>
              <a:rPr lang="en-US" dirty="0" smtClean="0"/>
              <a:t>(FHH) provides </a:t>
            </a:r>
            <a:r>
              <a:rPr lang="en-US" dirty="0"/>
              <a:t>critical risk information</a:t>
            </a:r>
            <a:endParaRPr lang="en-US" sz="4000" dirty="0"/>
          </a:p>
        </p:txBody>
      </p:sp>
      <p:sp>
        <p:nvSpPr>
          <p:cNvPr id="3" name="Content Placeholder 2"/>
          <p:cNvSpPr>
            <a:spLocks noGrp="1"/>
          </p:cNvSpPr>
          <p:nvPr>
            <p:ph idx="1"/>
          </p:nvPr>
        </p:nvSpPr>
        <p:spPr>
          <a:xfrm>
            <a:off x="806008" y="2357812"/>
            <a:ext cx="7779192" cy="3951337"/>
          </a:xfrm>
        </p:spPr>
        <p:txBody>
          <a:bodyPr anchor="t">
            <a:normAutofit/>
          </a:bodyPr>
          <a:lstStyle/>
          <a:p>
            <a:r>
              <a:rPr lang="en-US" dirty="0" smtClean="0"/>
              <a:t>Family history information can be used to tailor prevention and screening recommendations</a:t>
            </a:r>
          </a:p>
          <a:p>
            <a:r>
              <a:rPr lang="en-US" dirty="0" smtClean="0"/>
              <a:t>Screening guidelines for skin, breast, colorectal, ovarian,  and prostate cancer based on family history</a:t>
            </a:r>
          </a:p>
        </p:txBody>
      </p:sp>
    </p:spTree>
    <p:extLst>
      <p:ext uri="{BB962C8B-B14F-4D97-AF65-F5344CB8AC3E}">
        <p14:creationId xmlns:p14="http://schemas.microsoft.com/office/powerpoint/2010/main" val="2997798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33" y="436563"/>
            <a:ext cx="7755467" cy="1442674"/>
          </a:xfrm>
        </p:spPr>
        <p:txBody>
          <a:bodyPr>
            <a:normAutofit/>
          </a:bodyPr>
          <a:lstStyle/>
          <a:p>
            <a:r>
              <a:rPr lang="en-US" sz="4000" dirty="0" smtClean="0"/>
              <a:t>Communication critical to use of family history</a:t>
            </a:r>
            <a:endParaRPr lang="en-US" sz="4000" dirty="0"/>
          </a:p>
        </p:txBody>
      </p:sp>
      <p:sp>
        <p:nvSpPr>
          <p:cNvPr id="3" name="Content Placeholder 2"/>
          <p:cNvSpPr>
            <a:spLocks noGrp="1"/>
          </p:cNvSpPr>
          <p:nvPr>
            <p:ph idx="1"/>
          </p:nvPr>
        </p:nvSpPr>
        <p:spPr>
          <a:xfrm>
            <a:off x="806008" y="2357812"/>
            <a:ext cx="7779192" cy="3951337"/>
          </a:xfrm>
        </p:spPr>
        <p:txBody>
          <a:bodyPr anchor="t">
            <a:normAutofit/>
          </a:bodyPr>
          <a:lstStyle/>
          <a:p>
            <a:r>
              <a:rPr lang="en-US" sz="2800" dirty="0" smtClean="0"/>
              <a:t>Communication between providers and patients</a:t>
            </a:r>
          </a:p>
          <a:p>
            <a:pPr lvl="1"/>
            <a:r>
              <a:rPr lang="en-US" sz="2400" dirty="0"/>
              <a:t>Health care providers do not collect detailed FHH (Flynn et al., 2010; </a:t>
            </a:r>
            <a:r>
              <a:rPr lang="en-US" sz="2400" dirty="0" err="1"/>
              <a:t>Murff</a:t>
            </a:r>
            <a:r>
              <a:rPr lang="en-US" sz="2400" dirty="0"/>
              <a:t> et al., 2004, 2007</a:t>
            </a:r>
            <a:r>
              <a:rPr lang="en-US" sz="2400" dirty="0" smtClean="0"/>
              <a:t>)</a:t>
            </a:r>
          </a:p>
          <a:p>
            <a:r>
              <a:rPr lang="en-US" sz="2800" dirty="0" smtClean="0"/>
              <a:t>Communication within families</a:t>
            </a:r>
          </a:p>
          <a:p>
            <a:pPr lvl="1"/>
            <a:r>
              <a:rPr lang="en-US" sz="2400" dirty="0" smtClean="0"/>
              <a:t>Just 29.4% of U.S. adults collect FHH information (CDC, 2004)</a:t>
            </a:r>
          </a:p>
          <a:p>
            <a:r>
              <a:rPr lang="en-US" sz="2800" dirty="0" smtClean="0"/>
              <a:t>Interventions to improve communication needed</a:t>
            </a:r>
          </a:p>
        </p:txBody>
      </p:sp>
    </p:spTree>
    <p:extLst>
      <p:ext uri="{BB962C8B-B14F-4D97-AF65-F5344CB8AC3E}">
        <p14:creationId xmlns:p14="http://schemas.microsoft.com/office/powerpoint/2010/main" val="726682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Family health history </a:t>
            </a:r>
            <a:r>
              <a:rPr lang="en-US" sz="4400" dirty="0"/>
              <a:t>t</a:t>
            </a:r>
            <a:r>
              <a:rPr lang="en-US" sz="4400" dirty="0" smtClean="0"/>
              <a:t>ools</a:t>
            </a:r>
            <a:endParaRPr lang="en-US" sz="4400" dirty="0"/>
          </a:p>
        </p:txBody>
      </p:sp>
      <p:sp>
        <p:nvSpPr>
          <p:cNvPr id="3" name="Content Placeholder 2"/>
          <p:cNvSpPr>
            <a:spLocks noGrp="1"/>
          </p:cNvSpPr>
          <p:nvPr>
            <p:ph idx="1"/>
          </p:nvPr>
        </p:nvSpPr>
        <p:spPr>
          <a:xfrm>
            <a:off x="982133" y="2729346"/>
            <a:ext cx="7704667" cy="3669771"/>
          </a:xfrm>
        </p:spPr>
        <p:txBody>
          <a:bodyPr anchor="t"/>
          <a:lstStyle/>
          <a:p>
            <a:r>
              <a:rPr lang="en-US" dirty="0" smtClean="0"/>
              <a:t>Over 75 FHH tools developed (Wang, Gallo, Fleisher, &amp; Miller, 2011)</a:t>
            </a:r>
          </a:p>
          <a:p>
            <a:r>
              <a:rPr lang="en-US" dirty="0" smtClean="0"/>
              <a:t>Few studies evaluate their use in a public setting (</a:t>
            </a:r>
            <a:r>
              <a:rPr lang="en-US" dirty="0" err="1" smtClean="0"/>
              <a:t>Petruccio</a:t>
            </a:r>
            <a:r>
              <a:rPr lang="en-US" dirty="0" smtClean="0"/>
              <a:t> et al., 2008)</a:t>
            </a:r>
          </a:p>
          <a:p>
            <a:r>
              <a:rPr lang="en-US" dirty="0" smtClean="0"/>
              <a:t>Most developed with little patient or community input</a:t>
            </a:r>
          </a:p>
          <a:p>
            <a:endParaRPr lang="en-US" dirty="0" smtClean="0"/>
          </a:p>
          <a:p>
            <a:endParaRPr lang="en-US" dirty="0"/>
          </a:p>
        </p:txBody>
      </p:sp>
    </p:spTree>
    <p:extLst>
      <p:ext uri="{BB962C8B-B14F-4D97-AF65-F5344CB8AC3E}">
        <p14:creationId xmlns:p14="http://schemas.microsoft.com/office/powerpoint/2010/main" val="2927538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6" y="297157"/>
            <a:ext cx="7904313" cy="1442674"/>
          </a:xfrm>
        </p:spPr>
        <p:txBody>
          <a:bodyPr>
            <a:normAutofit/>
          </a:bodyPr>
          <a:lstStyle/>
          <a:p>
            <a:r>
              <a:rPr lang="en-US" dirty="0" smtClean="0"/>
              <a:t>Research gaps</a:t>
            </a:r>
            <a:endParaRPr lang="en-US" sz="4000" dirty="0"/>
          </a:p>
        </p:txBody>
      </p:sp>
      <p:sp>
        <p:nvSpPr>
          <p:cNvPr id="3" name="Content Placeholder 2"/>
          <p:cNvSpPr>
            <a:spLocks noGrp="1"/>
          </p:cNvSpPr>
          <p:nvPr>
            <p:ph idx="1"/>
          </p:nvPr>
        </p:nvSpPr>
        <p:spPr>
          <a:xfrm>
            <a:off x="982133" y="1981200"/>
            <a:ext cx="7704667" cy="4018616"/>
          </a:xfrm>
        </p:spPr>
        <p:txBody>
          <a:bodyPr anchor="t">
            <a:normAutofit/>
          </a:bodyPr>
          <a:lstStyle/>
          <a:p>
            <a:r>
              <a:rPr lang="en-US" dirty="0" smtClean="0"/>
              <a:t>Majority of previous studies focus on Caucasians</a:t>
            </a:r>
          </a:p>
          <a:p>
            <a:pPr lvl="1"/>
            <a:r>
              <a:rPr lang="en-US" sz="2400" dirty="0"/>
              <a:t>(e.g., </a:t>
            </a:r>
            <a:r>
              <a:rPr lang="en-US" sz="2400" dirty="0" err="1"/>
              <a:t>Hovick</a:t>
            </a:r>
            <a:r>
              <a:rPr lang="en-US" sz="2400" dirty="0"/>
              <a:t>, 2014; Kelly et al., 2015; Parrott, Hong, &amp; Greenberg, 2015; Rauscher &amp; </a:t>
            </a:r>
            <a:r>
              <a:rPr lang="en-US" sz="2400" dirty="0" err="1"/>
              <a:t>Hesse</a:t>
            </a:r>
            <a:r>
              <a:rPr lang="en-US" sz="2400" dirty="0"/>
              <a:t>, 2014) </a:t>
            </a:r>
            <a:endParaRPr lang="en-US" sz="2400" dirty="0" smtClean="0"/>
          </a:p>
          <a:p>
            <a:r>
              <a:rPr lang="en-US" dirty="0" smtClean="0"/>
              <a:t>If not, the focus is on African Americans</a:t>
            </a:r>
          </a:p>
          <a:p>
            <a:pPr lvl="1"/>
            <a:r>
              <a:rPr lang="en-US" sz="2400" dirty="0"/>
              <a:t>(e.g., </a:t>
            </a:r>
            <a:r>
              <a:rPr lang="en-US" sz="2400" dirty="0" err="1"/>
              <a:t>Hovick</a:t>
            </a:r>
            <a:r>
              <a:rPr lang="en-US" sz="2400" dirty="0"/>
              <a:t> et al., 2014; Thompson et al., 2015; Thompson et al., 2013; Yamasaki &amp; </a:t>
            </a:r>
            <a:r>
              <a:rPr lang="en-US" sz="2400" dirty="0" err="1"/>
              <a:t>Hovick</a:t>
            </a:r>
            <a:r>
              <a:rPr lang="en-US" sz="2400" dirty="0"/>
              <a:t>, 2015) </a:t>
            </a:r>
            <a:endParaRPr lang="en-US" sz="2400" dirty="0" smtClean="0"/>
          </a:p>
          <a:p>
            <a:r>
              <a:rPr lang="en-US" dirty="0" smtClean="0"/>
              <a:t>Other racial and ethnic groups are rarely included</a:t>
            </a:r>
            <a:endParaRPr lang="en-US" dirty="0"/>
          </a:p>
        </p:txBody>
      </p:sp>
    </p:spTree>
    <p:extLst>
      <p:ext uri="{BB962C8B-B14F-4D97-AF65-F5344CB8AC3E}">
        <p14:creationId xmlns:p14="http://schemas.microsoft.com/office/powerpoint/2010/main" val="1429219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Study Aims</a:t>
            </a:r>
            <a:endParaRPr lang="en-US" dirty="0"/>
          </a:p>
        </p:txBody>
      </p:sp>
    </p:spTree>
    <p:extLst>
      <p:ext uri="{BB962C8B-B14F-4D97-AF65-F5344CB8AC3E}">
        <p14:creationId xmlns:p14="http://schemas.microsoft.com/office/powerpoint/2010/main" val="78020949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TotalTime>
  <Words>1994</Words>
  <Application>Microsoft Office PowerPoint</Application>
  <PresentationFormat>On-screen Show (4:3)</PresentationFormat>
  <Paragraphs>279</Paragraphs>
  <Slides>38</Slides>
  <Notes>22</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Parallax</vt:lpstr>
      <vt:lpstr>1_Office Theme</vt:lpstr>
      <vt:lpstr>PowerPoint Presentation</vt:lpstr>
      <vt:lpstr>PowerPoint Presentation</vt:lpstr>
      <vt:lpstr>Investigating family communication about health among Caucasians, Latinos, and Pacific Islanders.   </vt:lpstr>
      <vt:lpstr>Investigating Family Communication about Health among Caucasians, Latinos, and Pacific Islanders</vt:lpstr>
      <vt:lpstr>Family health history (FHH) provides critical risk information</vt:lpstr>
      <vt:lpstr>Communication critical to use of family history</vt:lpstr>
      <vt:lpstr>Family health history tools</vt:lpstr>
      <vt:lpstr>Research gaps</vt:lpstr>
      <vt:lpstr>Study Aims</vt:lpstr>
      <vt:lpstr>PowerPoint Presentation</vt:lpstr>
      <vt:lpstr>New Multidisciplinary Team</vt:lpstr>
      <vt:lpstr>Methods</vt:lpstr>
      <vt:lpstr>Study Sample</vt:lpstr>
      <vt:lpstr>Recruitment</vt:lpstr>
      <vt:lpstr>Individual and joint interviews</vt:lpstr>
      <vt:lpstr>Interview Structure</vt:lpstr>
      <vt:lpstr>Coding Approach &amp; Development</vt:lpstr>
      <vt:lpstr>Coding Process</vt:lpstr>
      <vt:lpstr>Preliminary Results</vt:lpstr>
      <vt:lpstr>Participants </vt:lpstr>
      <vt:lpstr>Participants Demographics</vt:lpstr>
      <vt:lpstr>To investigate the awareness of shared familial risk of disease</vt:lpstr>
      <vt:lpstr>Example: Shared knowledge</vt:lpstr>
      <vt:lpstr>Example: Difference in Understanding</vt:lpstr>
      <vt:lpstr>Example: Difference in Understanding</vt:lpstr>
      <vt:lpstr>Examples: Gender</vt:lpstr>
      <vt:lpstr>Examples: Culture</vt:lpstr>
      <vt:lpstr>Discussion</vt:lpstr>
      <vt:lpstr>Ongoing Analysis Plans</vt:lpstr>
      <vt:lpstr>Future Plans</vt:lpstr>
      <vt:lpstr>Acknowledgements</vt:lpstr>
      <vt:lpstr>PowerPoint Presentation</vt:lpstr>
      <vt:lpstr>PowerPoint Presentation</vt:lpstr>
      <vt:lpstr>PowerPoint Presentation</vt:lpstr>
      <vt:lpstr>Research Fund</vt:lpstr>
      <vt:lpstr>Summer Methods Workshop</vt:lpstr>
      <vt:lpstr>PowerPoint Presentation</vt:lpstr>
      <vt:lpstr>PowerPoint Presentation</vt:lpstr>
    </vt:vector>
  </TitlesOfParts>
  <Company>University Health 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Kick-Off Conversation better title? September 8, 2013  C-FAHR Colloquium Series</dc:title>
  <dc:creator>Rebecca Utz</dc:creator>
  <cp:lastModifiedBy>test</cp:lastModifiedBy>
  <cp:revision>67</cp:revision>
  <dcterms:created xsi:type="dcterms:W3CDTF">2014-08-13T06:05:28Z</dcterms:created>
  <dcterms:modified xsi:type="dcterms:W3CDTF">2016-04-25T17:29:50Z</dcterms:modified>
</cp:coreProperties>
</file>