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9.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74" r:id="rId11"/>
    <p:sldMasterId id="2147483786" r:id="rId12"/>
    <p:sldMasterId id="2147483799" r:id="rId13"/>
    <p:sldMasterId id="2147483811" r:id="rId14"/>
    <p:sldMasterId id="2147483823" r:id="rId15"/>
    <p:sldMasterId id="2147483826" r:id="rId16"/>
    <p:sldMasterId id="2147483838" r:id="rId17"/>
    <p:sldMasterId id="2147483856" r:id="rId18"/>
    <p:sldMasterId id="2147483868" r:id="rId19"/>
    <p:sldMasterId id="2147483880" r:id="rId20"/>
    <p:sldMasterId id="2147483892" r:id="rId21"/>
    <p:sldMasterId id="2147483910" r:id="rId22"/>
    <p:sldMasterId id="2147483922" r:id="rId23"/>
    <p:sldMasterId id="2147483934" r:id="rId24"/>
    <p:sldMasterId id="2147483946" r:id="rId25"/>
    <p:sldMasterId id="2147483958" r:id="rId26"/>
    <p:sldMasterId id="2147483975" r:id="rId27"/>
    <p:sldMasterId id="2147483992" r:id="rId28"/>
    <p:sldMasterId id="2147484004" r:id="rId29"/>
    <p:sldMasterId id="2147484016" r:id="rId30"/>
    <p:sldMasterId id="2147484028" r:id="rId31"/>
  </p:sldMasterIdLst>
  <p:notesMasterIdLst>
    <p:notesMasterId r:id="rId112"/>
  </p:notesMasterIdLst>
  <p:sldIdLst>
    <p:sldId id="272" r:id="rId32"/>
    <p:sldId id="260" r:id="rId33"/>
    <p:sldId id="261" r:id="rId34"/>
    <p:sldId id="262" r:id="rId35"/>
    <p:sldId id="263" r:id="rId36"/>
    <p:sldId id="264" r:id="rId37"/>
    <p:sldId id="265" r:id="rId38"/>
    <p:sldId id="259" r:id="rId39"/>
    <p:sldId id="257" r:id="rId40"/>
    <p:sldId id="258" r:id="rId41"/>
    <p:sldId id="266" r:id="rId42"/>
    <p:sldId id="267" r:id="rId43"/>
    <p:sldId id="268" r:id="rId44"/>
    <p:sldId id="269" r:id="rId45"/>
    <p:sldId id="270" r:id="rId46"/>
    <p:sldId id="271"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299" r:id="rId74"/>
    <p:sldId id="300" r:id="rId75"/>
    <p:sldId id="301" r:id="rId76"/>
    <p:sldId id="302" r:id="rId77"/>
    <p:sldId id="303" r:id="rId78"/>
    <p:sldId id="304" r:id="rId79"/>
    <p:sldId id="305" r:id="rId80"/>
    <p:sldId id="306" r:id="rId81"/>
    <p:sldId id="307" r:id="rId82"/>
    <p:sldId id="308" r:id="rId83"/>
    <p:sldId id="309" r:id="rId84"/>
    <p:sldId id="310"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2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102" Type="http://schemas.openxmlformats.org/officeDocument/2006/relationships/slide" Target="slides/slide71.xml"/><Relationship Id="rId110" Type="http://schemas.openxmlformats.org/officeDocument/2006/relationships/slide" Target="slides/slide79.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slide" Target="slides/slide6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slide" Target="slides/slide72.xml"/><Relationship Id="rId108" Type="http://schemas.openxmlformats.org/officeDocument/2006/relationships/slide" Target="slides/slide77.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18194868863397E-2"/>
          <c:y val="3.8793109432945817E-2"/>
          <c:w val="0.92898097575181404"/>
          <c:h val="0.87939480527775116"/>
        </c:manualLayout>
      </c:layout>
      <c:barChart>
        <c:barDir val="col"/>
        <c:grouping val="clustered"/>
        <c:varyColors val="0"/>
        <c:ser>
          <c:idx val="0"/>
          <c:order val="0"/>
          <c:spPr>
            <a:gradFill flip="none" rotWithShape="1">
              <a:gsLst>
                <a:gs pos="5000">
                  <a:srgbClr val="C00000"/>
                </a:gs>
                <a:gs pos="58000">
                  <a:schemeClr val="tx1">
                    <a:lumMod val="95000"/>
                  </a:schemeClr>
                </a:gs>
                <a:gs pos="75000">
                  <a:schemeClr val="accent1">
                    <a:lumMod val="68000"/>
                    <a:alpha val="81000"/>
                  </a:schemeClr>
                </a:gs>
              </a:gsLst>
              <a:lin ang="2700000" scaled="1"/>
              <a:tileRect/>
            </a:gradFill>
            <a:ln>
              <a:noFill/>
            </a:ln>
            <a:effectLst/>
          </c:spPr>
          <c:invertIfNegative val="0"/>
          <c:val>
            <c:numRef>
              <c:f>Sheet1!$I$24:$K$24</c:f>
              <c:numCache>
                <c:formatCode>General</c:formatCode>
                <c:ptCount val="3"/>
                <c:pt idx="0">
                  <c:v>14.904761904761905</c:v>
                </c:pt>
                <c:pt idx="1">
                  <c:v>12.210526315789474</c:v>
                </c:pt>
                <c:pt idx="2">
                  <c:v>9.8333333333333339</c:v>
                </c:pt>
              </c:numCache>
            </c:numRef>
          </c:val>
        </c:ser>
        <c:dLbls>
          <c:showLegendKey val="0"/>
          <c:showVal val="0"/>
          <c:showCatName val="0"/>
          <c:showSerName val="0"/>
          <c:showPercent val="0"/>
          <c:showBubbleSize val="0"/>
        </c:dLbls>
        <c:gapWidth val="50"/>
        <c:axId val="111702016"/>
        <c:axId val="111703552"/>
      </c:barChart>
      <c:catAx>
        <c:axId val="111702016"/>
        <c:scaling>
          <c:orientation val="minMax"/>
        </c:scaling>
        <c:delete val="0"/>
        <c:axPos val="b"/>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703552"/>
        <c:crosses val="autoZero"/>
        <c:auto val="1"/>
        <c:lblAlgn val="ctr"/>
        <c:lblOffset val="100"/>
        <c:noMultiLvlLbl val="0"/>
      </c:catAx>
      <c:valAx>
        <c:axId val="111703552"/>
        <c:scaling>
          <c:orientation val="minMax"/>
          <c:max val="22"/>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702016"/>
        <c:crosses val="autoZero"/>
        <c:crossBetween val="between"/>
        <c:majorUnit val="2"/>
      </c:valAx>
      <c:spPr>
        <a:solidFill>
          <a:schemeClr val="tx1">
            <a:lumMod val="85000"/>
            <a:alpha val="62000"/>
          </a:schemeClr>
        </a:solidFill>
        <a:ln>
          <a:noFill/>
        </a:ln>
        <a:effectLst/>
      </c:spPr>
    </c:plotArea>
    <c:plotVisOnly val="1"/>
    <c:dispBlanksAs val="gap"/>
    <c:showDLblsOverMax val="0"/>
  </c:chart>
  <c:spPr>
    <a:solidFill>
      <a:schemeClr val="tx2">
        <a:lumMod val="50000"/>
        <a:alpha val="77000"/>
      </a:schemeClr>
    </a:solidFill>
    <a:ln>
      <a:noFill/>
    </a:ln>
    <a:effectLst/>
  </c:spPr>
  <c:txPr>
    <a:bodyPr/>
    <a:lstStyle/>
    <a:p>
      <a:pPr>
        <a:defRPr/>
      </a:pPr>
      <a:endParaRPr lang="en-US"/>
    </a:p>
  </c:txPr>
  <c:externalData r:id="rId1">
    <c:autoUpdate val="0"/>
  </c:externalData>
  <c:userShapes r:id="rId2"/>
</c:chartSpace>
</file>

<file path=ppt/diagrams/_rels/data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CFC97-653F-CF4B-BE16-EA55A084D357}"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24937D49-5B80-074F-9A8F-7A3060950E92}">
      <dgm:prSet phldrT="[Text]"/>
      <dgm:spPr>
        <a:solidFill>
          <a:schemeClr val="bg1"/>
        </a:solidFill>
        <a:ln w="38100">
          <a:solidFill>
            <a:schemeClr val="accent1"/>
          </a:solidFill>
        </a:ln>
        <a:effectLst/>
      </dgm:spPr>
      <dgm:t>
        <a:bodyPr/>
        <a:lstStyle/>
        <a:p>
          <a:r>
            <a:rPr lang="en-US" dirty="0" smtClean="0">
              <a:solidFill>
                <a:srgbClr val="000000"/>
              </a:solidFill>
            </a:rPr>
            <a:t>Messages</a:t>
          </a:r>
          <a:endParaRPr lang="en-US" dirty="0">
            <a:solidFill>
              <a:srgbClr val="000000"/>
            </a:solidFill>
          </a:endParaRPr>
        </a:p>
      </dgm:t>
    </dgm:pt>
    <dgm:pt modelId="{6A0C2259-0109-D74D-921B-C99F3A0CDC7B}" type="parTrans" cxnId="{ECC7F4B2-7634-7D46-B42A-F855D4A6879B}">
      <dgm:prSet/>
      <dgm:spPr/>
      <dgm:t>
        <a:bodyPr/>
        <a:lstStyle/>
        <a:p>
          <a:endParaRPr lang="en-US"/>
        </a:p>
      </dgm:t>
    </dgm:pt>
    <dgm:pt modelId="{CD5530A7-341C-824E-9CE3-8FA5AB3C6F1F}" type="sibTrans" cxnId="{ECC7F4B2-7634-7D46-B42A-F855D4A6879B}">
      <dgm:prSet/>
      <dgm:spPr/>
      <dgm:t>
        <a:bodyPr/>
        <a:lstStyle/>
        <a:p>
          <a:endParaRPr lang="en-US"/>
        </a:p>
      </dgm:t>
    </dgm:pt>
    <dgm:pt modelId="{4DCB81EB-8F6E-FF4F-81D1-A9A47D8174AD}">
      <dgm:prSet phldrT="[Text]"/>
      <dgm:spPr>
        <a:solidFill>
          <a:schemeClr val="bg1"/>
        </a:solidFill>
        <a:ln w="38100">
          <a:solidFill>
            <a:schemeClr val="accent1"/>
          </a:solidFill>
        </a:ln>
        <a:effectLst/>
      </dgm:spPr>
      <dgm:t>
        <a:bodyPr/>
        <a:lstStyle/>
        <a:p>
          <a:r>
            <a:rPr lang="en-US" dirty="0" smtClean="0">
              <a:solidFill>
                <a:srgbClr val="000000"/>
              </a:solidFill>
            </a:rPr>
            <a:t>Persuasion </a:t>
          </a:r>
          <a:endParaRPr lang="en-US" dirty="0">
            <a:solidFill>
              <a:srgbClr val="000000"/>
            </a:solidFill>
          </a:endParaRPr>
        </a:p>
      </dgm:t>
    </dgm:pt>
    <dgm:pt modelId="{6F15AAAF-639D-AD4F-853F-4A663783DCBC}" type="parTrans" cxnId="{00B7C18F-090F-1A46-AF5E-334C155D6BE0}">
      <dgm:prSet/>
      <dgm:spPr/>
      <dgm:t>
        <a:bodyPr/>
        <a:lstStyle/>
        <a:p>
          <a:endParaRPr lang="en-US"/>
        </a:p>
      </dgm:t>
    </dgm:pt>
    <dgm:pt modelId="{E85ED5DA-78B8-C44E-9E21-04AE80683C94}" type="sibTrans" cxnId="{00B7C18F-090F-1A46-AF5E-334C155D6BE0}">
      <dgm:prSet/>
      <dgm:spPr/>
      <dgm:t>
        <a:bodyPr/>
        <a:lstStyle/>
        <a:p>
          <a:endParaRPr lang="en-US"/>
        </a:p>
      </dgm:t>
    </dgm:pt>
    <dgm:pt modelId="{EB9BAEB9-2526-154E-831F-0353A7D86BA0}" type="pres">
      <dgm:prSet presAssocID="{31FCFC97-653F-CF4B-BE16-EA55A084D357}" presName="Name0" presStyleCnt="0">
        <dgm:presLayoutVars>
          <dgm:dir/>
          <dgm:resizeHandles val="exact"/>
        </dgm:presLayoutVars>
      </dgm:prSet>
      <dgm:spPr/>
      <dgm:t>
        <a:bodyPr/>
        <a:lstStyle/>
        <a:p>
          <a:endParaRPr lang="en-US"/>
        </a:p>
      </dgm:t>
    </dgm:pt>
    <dgm:pt modelId="{6B87FC56-D848-5143-8985-DAA7CD5AF2C0}" type="pres">
      <dgm:prSet presAssocID="{24937D49-5B80-074F-9A8F-7A3060950E92}" presName="node" presStyleLbl="node1" presStyleIdx="0" presStyleCnt="2" custScaleX="23736" custScaleY="23102" custLinFactNeighborX="-23194" custLinFactNeighborY="2976">
        <dgm:presLayoutVars>
          <dgm:bulletEnabled val="1"/>
        </dgm:presLayoutVars>
      </dgm:prSet>
      <dgm:spPr/>
      <dgm:t>
        <a:bodyPr/>
        <a:lstStyle/>
        <a:p>
          <a:endParaRPr lang="en-US"/>
        </a:p>
      </dgm:t>
    </dgm:pt>
    <dgm:pt modelId="{2E5E93EB-EE2D-F44A-AF65-1B8F6A50FEDA}" type="pres">
      <dgm:prSet presAssocID="{CD5530A7-341C-824E-9CE3-8FA5AB3C6F1F}" presName="sibTrans" presStyleLbl="sibTrans2D1" presStyleIdx="0" presStyleCnt="1" custScaleX="169120" custScaleY="50447"/>
      <dgm:spPr/>
      <dgm:t>
        <a:bodyPr/>
        <a:lstStyle/>
        <a:p>
          <a:endParaRPr lang="en-US"/>
        </a:p>
      </dgm:t>
    </dgm:pt>
    <dgm:pt modelId="{A8A24600-1AD0-0842-904C-9F4FCDADA15D}" type="pres">
      <dgm:prSet presAssocID="{CD5530A7-341C-824E-9CE3-8FA5AB3C6F1F}" presName="connectorText" presStyleLbl="sibTrans2D1" presStyleIdx="0" presStyleCnt="1"/>
      <dgm:spPr/>
      <dgm:t>
        <a:bodyPr/>
        <a:lstStyle/>
        <a:p>
          <a:endParaRPr lang="en-US"/>
        </a:p>
      </dgm:t>
    </dgm:pt>
    <dgm:pt modelId="{3C0481A4-37E6-2440-A45D-29688CD08BF7}" type="pres">
      <dgm:prSet presAssocID="{4DCB81EB-8F6E-FF4F-81D1-A9A47D8174AD}" presName="node" presStyleLbl="node1" presStyleIdx="1" presStyleCnt="2" custScaleX="23736" custScaleY="23102" custLinFactNeighborX="51767" custLinFactNeighborY="2928">
        <dgm:presLayoutVars>
          <dgm:bulletEnabled val="1"/>
        </dgm:presLayoutVars>
      </dgm:prSet>
      <dgm:spPr/>
      <dgm:t>
        <a:bodyPr/>
        <a:lstStyle/>
        <a:p>
          <a:endParaRPr lang="en-US"/>
        </a:p>
      </dgm:t>
    </dgm:pt>
  </dgm:ptLst>
  <dgm:cxnLst>
    <dgm:cxn modelId="{00B7C18F-090F-1A46-AF5E-334C155D6BE0}" srcId="{31FCFC97-653F-CF4B-BE16-EA55A084D357}" destId="{4DCB81EB-8F6E-FF4F-81D1-A9A47D8174AD}" srcOrd="1" destOrd="0" parTransId="{6F15AAAF-639D-AD4F-853F-4A663783DCBC}" sibTransId="{E85ED5DA-78B8-C44E-9E21-04AE80683C94}"/>
    <dgm:cxn modelId="{D126F5DB-9EC3-4729-8B10-03DC46D06D67}" type="presOf" srcId="{CD5530A7-341C-824E-9CE3-8FA5AB3C6F1F}" destId="{A8A24600-1AD0-0842-904C-9F4FCDADA15D}" srcOrd="1" destOrd="0" presId="urn:microsoft.com/office/officeart/2005/8/layout/process1"/>
    <dgm:cxn modelId="{0272CB56-E5E3-41D3-AB35-A0F0F5CE2E66}" type="presOf" srcId="{CD5530A7-341C-824E-9CE3-8FA5AB3C6F1F}" destId="{2E5E93EB-EE2D-F44A-AF65-1B8F6A50FEDA}" srcOrd="0" destOrd="0" presId="urn:microsoft.com/office/officeart/2005/8/layout/process1"/>
    <dgm:cxn modelId="{E7D19C87-4FED-49AD-A3B0-CA39AEF9E270}" type="presOf" srcId="{4DCB81EB-8F6E-FF4F-81D1-A9A47D8174AD}" destId="{3C0481A4-37E6-2440-A45D-29688CD08BF7}" srcOrd="0" destOrd="0" presId="urn:microsoft.com/office/officeart/2005/8/layout/process1"/>
    <dgm:cxn modelId="{ECC7F4B2-7634-7D46-B42A-F855D4A6879B}" srcId="{31FCFC97-653F-CF4B-BE16-EA55A084D357}" destId="{24937D49-5B80-074F-9A8F-7A3060950E92}" srcOrd="0" destOrd="0" parTransId="{6A0C2259-0109-D74D-921B-C99F3A0CDC7B}" sibTransId="{CD5530A7-341C-824E-9CE3-8FA5AB3C6F1F}"/>
    <dgm:cxn modelId="{E4371C9C-9898-44BC-9DB2-AFEEF9DBA071}" type="presOf" srcId="{31FCFC97-653F-CF4B-BE16-EA55A084D357}" destId="{EB9BAEB9-2526-154E-831F-0353A7D86BA0}" srcOrd="0" destOrd="0" presId="urn:microsoft.com/office/officeart/2005/8/layout/process1"/>
    <dgm:cxn modelId="{551245F6-BE74-4D65-B303-89064F461BE8}" type="presOf" srcId="{24937D49-5B80-074F-9A8F-7A3060950E92}" destId="{6B87FC56-D848-5143-8985-DAA7CD5AF2C0}" srcOrd="0" destOrd="0" presId="urn:microsoft.com/office/officeart/2005/8/layout/process1"/>
    <dgm:cxn modelId="{16A93A0F-4BF4-49B2-8EB9-D7BBE6EC6AC9}" type="presParOf" srcId="{EB9BAEB9-2526-154E-831F-0353A7D86BA0}" destId="{6B87FC56-D848-5143-8985-DAA7CD5AF2C0}" srcOrd="0" destOrd="0" presId="urn:microsoft.com/office/officeart/2005/8/layout/process1"/>
    <dgm:cxn modelId="{0B10A924-220F-485A-B676-BC33167FD31E}" type="presParOf" srcId="{EB9BAEB9-2526-154E-831F-0353A7D86BA0}" destId="{2E5E93EB-EE2D-F44A-AF65-1B8F6A50FEDA}" srcOrd="1" destOrd="0" presId="urn:microsoft.com/office/officeart/2005/8/layout/process1"/>
    <dgm:cxn modelId="{B396D169-C8E7-4BAB-A310-50BAAFB58ABA}" type="presParOf" srcId="{2E5E93EB-EE2D-F44A-AF65-1B8F6A50FEDA}" destId="{A8A24600-1AD0-0842-904C-9F4FCDADA15D}" srcOrd="0" destOrd="0" presId="urn:microsoft.com/office/officeart/2005/8/layout/process1"/>
    <dgm:cxn modelId="{AEE18D6F-7E57-411B-9AC6-088022DB752D}" type="presParOf" srcId="{EB9BAEB9-2526-154E-831F-0353A7D86BA0}" destId="{3C0481A4-37E6-2440-A45D-29688CD08BF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DF7A3E-E415-3347-A606-BC999BE5A183}" type="doc">
      <dgm:prSet loTypeId="urn:microsoft.com/office/officeart/2005/8/layout/hProcess9" loCatId="" qsTypeId="urn:microsoft.com/office/officeart/2005/8/quickstyle/simple4" qsCatId="simple" csTypeId="urn:microsoft.com/office/officeart/2005/8/colors/accent1_2" csCatId="accent1" phldr="1"/>
      <dgm:spPr/>
    </dgm:pt>
    <dgm:pt modelId="{54694355-682D-4940-947D-73982B69DDE0}">
      <dgm:prSet phldrT="[Text]"/>
      <dgm:spPr/>
      <dgm:t>
        <a:bodyPr/>
        <a:lstStyle/>
        <a:p>
          <a:r>
            <a:rPr lang="en-US" dirty="0" smtClean="0">
              <a:solidFill>
                <a:srgbClr val="000000"/>
              </a:solidFill>
            </a:rPr>
            <a:t>Exposure to maternal emotion </a:t>
          </a:r>
          <a:r>
            <a:rPr lang="en-US" dirty="0" err="1" smtClean="0">
              <a:solidFill>
                <a:srgbClr val="000000"/>
              </a:solidFill>
            </a:rPr>
            <a:t>dysregulation</a:t>
          </a:r>
          <a:r>
            <a:rPr lang="en-US" dirty="0" smtClean="0">
              <a:solidFill>
                <a:srgbClr val="000000"/>
              </a:solidFill>
            </a:rPr>
            <a:t> </a:t>
          </a:r>
          <a:r>
            <a:rPr lang="en-US" i="1" dirty="0" smtClean="0">
              <a:solidFill>
                <a:srgbClr val="000000"/>
              </a:solidFill>
            </a:rPr>
            <a:t>in utero</a:t>
          </a:r>
          <a:endParaRPr lang="en-US" i="1" dirty="0">
            <a:solidFill>
              <a:srgbClr val="000000"/>
            </a:solidFill>
          </a:endParaRPr>
        </a:p>
      </dgm:t>
    </dgm:pt>
    <dgm:pt modelId="{B8A91869-EB20-CB40-BCC0-F86B89EB6230}" type="parTrans" cxnId="{CC55AE1C-CF01-F946-8EDD-7122E848FA5D}">
      <dgm:prSet/>
      <dgm:spPr/>
      <dgm:t>
        <a:bodyPr/>
        <a:lstStyle/>
        <a:p>
          <a:endParaRPr lang="en-US"/>
        </a:p>
      </dgm:t>
    </dgm:pt>
    <dgm:pt modelId="{95F212E7-746A-E540-9272-E1A0DDB685EF}" type="sibTrans" cxnId="{CC55AE1C-CF01-F946-8EDD-7122E848FA5D}">
      <dgm:prSet/>
      <dgm:spPr/>
      <dgm:t>
        <a:bodyPr/>
        <a:lstStyle/>
        <a:p>
          <a:endParaRPr lang="en-US"/>
        </a:p>
      </dgm:t>
    </dgm:pt>
    <dgm:pt modelId="{7882EA2D-F593-864E-8F33-55CDE9C9683E}">
      <dgm:prSet phldrT="[Text]"/>
      <dgm:spPr/>
      <dgm:t>
        <a:bodyPr/>
        <a:lstStyle/>
        <a:p>
          <a:r>
            <a:rPr lang="en-US" dirty="0" smtClean="0">
              <a:solidFill>
                <a:srgbClr val="000000"/>
              </a:solidFill>
            </a:rPr>
            <a:t>Programming through epigenetic effects</a:t>
          </a:r>
          <a:endParaRPr lang="en-US" dirty="0">
            <a:solidFill>
              <a:srgbClr val="000000"/>
            </a:solidFill>
          </a:endParaRPr>
        </a:p>
      </dgm:t>
    </dgm:pt>
    <dgm:pt modelId="{8CD47621-A60A-2442-849A-38F257E228F7}" type="parTrans" cxnId="{E74C236C-1E0C-B240-86B4-FC9C8E90A7D0}">
      <dgm:prSet/>
      <dgm:spPr/>
      <dgm:t>
        <a:bodyPr/>
        <a:lstStyle/>
        <a:p>
          <a:endParaRPr lang="en-US"/>
        </a:p>
      </dgm:t>
    </dgm:pt>
    <dgm:pt modelId="{F6E6312D-3F04-DB47-AE23-F51B749A5F1B}" type="sibTrans" cxnId="{E74C236C-1E0C-B240-86B4-FC9C8E90A7D0}">
      <dgm:prSet/>
      <dgm:spPr/>
      <dgm:t>
        <a:bodyPr/>
        <a:lstStyle/>
        <a:p>
          <a:endParaRPr lang="en-US"/>
        </a:p>
      </dgm:t>
    </dgm:pt>
    <dgm:pt modelId="{25118350-3283-1746-9D6D-4BABC2194DBB}">
      <dgm:prSet phldrT="[Text]"/>
      <dgm:spPr/>
      <dgm:t>
        <a:bodyPr/>
        <a:lstStyle/>
        <a:p>
          <a:r>
            <a:rPr lang="en-US" dirty="0" smtClean="0">
              <a:solidFill>
                <a:srgbClr val="000000"/>
              </a:solidFill>
            </a:rPr>
            <a:t>Impaired newborn </a:t>
          </a:r>
          <a:r>
            <a:rPr lang="en-US" dirty="0" err="1" smtClean="0">
              <a:solidFill>
                <a:srgbClr val="000000"/>
              </a:solidFill>
            </a:rPr>
            <a:t>neurobehavior</a:t>
          </a:r>
          <a:r>
            <a:rPr lang="en-US" dirty="0" smtClean="0">
              <a:solidFill>
                <a:srgbClr val="000000"/>
              </a:solidFill>
            </a:rPr>
            <a:t> and infant self-regulation</a:t>
          </a:r>
          <a:endParaRPr lang="en-US" dirty="0">
            <a:solidFill>
              <a:srgbClr val="000000"/>
            </a:solidFill>
          </a:endParaRPr>
        </a:p>
      </dgm:t>
    </dgm:pt>
    <dgm:pt modelId="{BC4D65D4-C4E1-4E4C-9A66-E261661D4E66}" type="sibTrans" cxnId="{4A7D57BD-532F-7948-8625-BE73C15894C0}">
      <dgm:prSet/>
      <dgm:spPr/>
      <dgm:t>
        <a:bodyPr/>
        <a:lstStyle/>
        <a:p>
          <a:endParaRPr lang="en-US"/>
        </a:p>
      </dgm:t>
    </dgm:pt>
    <dgm:pt modelId="{630E1A0F-69F8-5A4D-8FC5-B2E218BB6C88}" type="parTrans" cxnId="{4A7D57BD-532F-7948-8625-BE73C15894C0}">
      <dgm:prSet/>
      <dgm:spPr/>
      <dgm:t>
        <a:bodyPr/>
        <a:lstStyle/>
        <a:p>
          <a:endParaRPr lang="en-US"/>
        </a:p>
      </dgm:t>
    </dgm:pt>
    <dgm:pt modelId="{AEB4522E-916A-8044-9C1F-06F9312DDE45}" type="pres">
      <dgm:prSet presAssocID="{31DF7A3E-E415-3347-A606-BC999BE5A183}" presName="CompostProcess" presStyleCnt="0">
        <dgm:presLayoutVars>
          <dgm:dir/>
          <dgm:resizeHandles val="exact"/>
        </dgm:presLayoutVars>
      </dgm:prSet>
      <dgm:spPr/>
    </dgm:pt>
    <dgm:pt modelId="{3E2F2A53-26D2-9944-B4C1-5AD2A414CB3A}" type="pres">
      <dgm:prSet presAssocID="{31DF7A3E-E415-3347-A606-BC999BE5A183}" presName="arrow" presStyleLbl="bgShp" presStyleIdx="0" presStyleCnt="1" custLinFactNeighborX="3274"/>
      <dgm:spPr>
        <a:solidFill>
          <a:schemeClr val="accent3"/>
        </a:solidFill>
      </dgm:spPr>
    </dgm:pt>
    <dgm:pt modelId="{896A3E6D-B6F3-0B47-A660-99A8BD113A61}" type="pres">
      <dgm:prSet presAssocID="{31DF7A3E-E415-3347-A606-BC999BE5A183}" presName="linearProcess" presStyleCnt="0"/>
      <dgm:spPr/>
    </dgm:pt>
    <dgm:pt modelId="{5AABE9FB-E3B7-4F40-8187-E27A122C71BB}" type="pres">
      <dgm:prSet presAssocID="{54694355-682D-4940-947D-73982B69DDE0}" presName="textNode" presStyleLbl="node1" presStyleIdx="0" presStyleCnt="3">
        <dgm:presLayoutVars>
          <dgm:bulletEnabled val="1"/>
        </dgm:presLayoutVars>
      </dgm:prSet>
      <dgm:spPr/>
      <dgm:t>
        <a:bodyPr/>
        <a:lstStyle/>
        <a:p>
          <a:endParaRPr lang="en-US"/>
        </a:p>
      </dgm:t>
    </dgm:pt>
    <dgm:pt modelId="{7FD43876-C03C-9F49-8F45-9C43685AEB93}" type="pres">
      <dgm:prSet presAssocID="{95F212E7-746A-E540-9272-E1A0DDB685EF}" presName="sibTrans" presStyleCnt="0"/>
      <dgm:spPr/>
    </dgm:pt>
    <dgm:pt modelId="{AA439D14-F9DC-C54A-9B8F-2078C8DDCE5A}" type="pres">
      <dgm:prSet presAssocID="{7882EA2D-F593-864E-8F33-55CDE9C9683E}" presName="textNode" presStyleLbl="node1" presStyleIdx="1" presStyleCnt="3">
        <dgm:presLayoutVars>
          <dgm:bulletEnabled val="1"/>
        </dgm:presLayoutVars>
      </dgm:prSet>
      <dgm:spPr/>
      <dgm:t>
        <a:bodyPr/>
        <a:lstStyle/>
        <a:p>
          <a:endParaRPr lang="en-US"/>
        </a:p>
      </dgm:t>
    </dgm:pt>
    <dgm:pt modelId="{BEEC2FDD-3D4A-2D49-AC9D-86D5D3633969}" type="pres">
      <dgm:prSet presAssocID="{F6E6312D-3F04-DB47-AE23-F51B749A5F1B}" presName="sibTrans" presStyleCnt="0"/>
      <dgm:spPr/>
    </dgm:pt>
    <dgm:pt modelId="{F1D2FD38-CCE9-654E-A9FD-FCA8B41ACF0D}" type="pres">
      <dgm:prSet presAssocID="{25118350-3283-1746-9D6D-4BABC2194DBB}" presName="textNode" presStyleLbl="node1" presStyleIdx="2" presStyleCnt="3">
        <dgm:presLayoutVars>
          <dgm:bulletEnabled val="1"/>
        </dgm:presLayoutVars>
      </dgm:prSet>
      <dgm:spPr/>
      <dgm:t>
        <a:bodyPr/>
        <a:lstStyle/>
        <a:p>
          <a:endParaRPr lang="en-US"/>
        </a:p>
      </dgm:t>
    </dgm:pt>
  </dgm:ptLst>
  <dgm:cxnLst>
    <dgm:cxn modelId="{4A7D57BD-532F-7948-8625-BE73C15894C0}" srcId="{31DF7A3E-E415-3347-A606-BC999BE5A183}" destId="{25118350-3283-1746-9D6D-4BABC2194DBB}" srcOrd="2" destOrd="0" parTransId="{630E1A0F-69F8-5A4D-8FC5-B2E218BB6C88}" sibTransId="{BC4D65D4-C4E1-4E4C-9A66-E261661D4E66}"/>
    <dgm:cxn modelId="{5DAB0C71-657C-44F3-A3BF-81D9FED88FF1}" type="presOf" srcId="{25118350-3283-1746-9D6D-4BABC2194DBB}" destId="{F1D2FD38-CCE9-654E-A9FD-FCA8B41ACF0D}" srcOrd="0" destOrd="0" presId="urn:microsoft.com/office/officeart/2005/8/layout/hProcess9"/>
    <dgm:cxn modelId="{E74C236C-1E0C-B240-86B4-FC9C8E90A7D0}" srcId="{31DF7A3E-E415-3347-A606-BC999BE5A183}" destId="{7882EA2D-F593-864E-8F33-55CDE9C9683E}" srcOrd="1" destOrd="0" parTransId="{8CD47621-A60A-2442-849A-38F257E228F7}" sibTransId="{F6E6312D-3F04-DB47-AE23-F51B749A5F1B}"/>
    <dgm:cxn modelId="{CD389822-90E8-498E-B56D-6D36E4BC0035}" type="presOf" srcId="{54694355-682D-4940-947D-73982B69DDE0}" destId="{5AABE9FB-E3B7-4F40-8187-E27A122C71BB}" srcOrd="0" destOrd="0" presId="urn:microsoft.com/office/officeart/2005/8/layout/hProcess9"/>
    <dgm:cxn modelId="{839D075D-FD08-4A7F-B9DC-4202492CC97C}" type="presOf" srcId="{7882EA2D-F593-864E-8F33-55CDE9C9683E}" destId="{AA439D14-F9DC-C54A-9B8F-2078C8DDCE5A}" srcOrd="0" destOrd="0" presId="urn:microsoft.com/office/officeart/2005/8/layout/hProcess9"/>
    <dgm:cxn modelId="{1C9B26D7-6A03-41C0-9101-1EF2F676D637}" type="presOf" srcId="{31DF7A3E-E415-3347-A606-BC999BE5A183}" destId="{AEB4522E-916A-8044-9C1F-06F9312DDE45}" srcOrd="0" destOrd="0" presId="urn:microsoft.com/office/officeart/2005/8/layout/hProcess9"/>
    <dgm:cxn modelId="{CC55AE1C-CF01-F946-8EDD-7122E848FA5D}" srcId="{31DF7A3E-E415-3347-A606-BC999BE5A183}" destId="{54694355-682D-4940-947D-73982B69DDE0}" srcOrd="0" destOrd="0" parTransId="{B8A91869-EB20-CB40-BCC0-F86B89EB6230}" sibTransId="{95F212E7-746A-E540-9272-E1A0DDB685EF}"/>
    <dgm:cxn modelId="{8456B2FF-2E2C-4E18-AAE6-7013244B6CF8}" type="presParOf" srcId="{AEB4522E-916A-8044-9C1F-06F9312DDE45}" destId="{3E2F2A53-26D2-9944-B4C1-5AD2A414CB3A}" srcOrd="0" destOrd="0" presId="urn:microsoft.com/office/officeart/2005/8/layout/hProcess9"/>
    <dgm:cxn modelId="{9C9CEF5D-92AC-4F43-9950-ED20BD8FC3CE}" type="presParOf" srcId="{AEB4522E-916A-8044-9C1F-06F9312DDE45}" destId="{896A3E6D-B6F3-0B47-A660-99A8BD113A61}" srcOrd="1" destOrd="0" presId="urn:microsoft.com/office/officeart/2005/8/layout/hProcess9"/>
    <dgm:cxn modelId="{9F08A68D-3D8E-45D7-8DE7-BDA9D28EF62E}" type="presParOf" srcId="{896A3E6D-B6F3-0B47-A660-99A8BD113A61}" destId="{5AABE9FB-E3B7-4F40-8187-E27A122C71BB}" srcOrd="0" destOrd="0" presId="urn:microsoft.com/office/officeart/2005/8/layout/hProcess9"/>
    <dgm:cxn modelId="{9583FAF7-FCA9-4F1E-AC6B-D509CF032A5F}" type="presParOf" srcId="{896A3E6D-B6F3-0B47-A660-99A8BD113A61}" destId="{7FD43876-C03C-9F49-8F45-9C43685AEB93}" srcOrd="1" destOrd="0" presId="urn:microsoft.com/office/officeart/2005/8/layout/hProcess9"/>
    <dgm:cxn modelId="{8DAFEEB7-D1DD-498D-85FB-CFE4C6A2928A}" type="presParOf" srcId="{896A3E6D-B6F3-0B47-A660-99A8BD113A61}" destId="{AA439D14-F9DC-C54A-9B8F-2078C8DDCE5A}" srcOrd="2" destOrd="0" presId="urn:microsoft.com/office/officeart/2005/8/layout/hProcess9"/>
    <dgm:cxn modelId="{C15878DF-194D-483B-800A-E3060AD14AE4}" type="presParOf" srcId="{896A3E6D-B6F3-0B47-A660-99A8BD113A61}" destId="{BEEC2FDD-3D4A-2D49-AC9D-86D5D3633969}" srcOrd="3" destOrd="0" presId="urn:microsoft.com/office/officeart/2005/8/layout/hProcess9"/>
    <dgm:cxn modelId="{0FF2950D-BB8F-49F7-BCDC-EFB231721B77}" type="presParOf" srcId="{896A3E6D-B6F3-0B47-A660-99A8BD113A61}" destId="{F1D2FD38-CCE9-654E-A9FD-FCA8B41ACF0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F7A3E-E415-3347-A606-BC999BE5A183}" type="doc">
      <dgm:prSet loTypeId="urn:microsoft.com/office/officeart/2005/8/layout/hProcess9" loCatId="" qsTypeId="urn:microsoft.com/office/officeart/2005/8/quickstyle/simple4" qsCatId="simple" csTypeId="urn:microsoft.com/office/officeart/2005/8/colors/accent1_2" csCatId="accent1" phldr="1"/>
      <dgm:spPr/>
    </dgm:pt>
    <dgm:pt modelId="{54694355-682D-4940-947D-73982B69DDE0}">
      <dgm:prSet phldrT="[Text]"/>
      <dgm:spPr/>
      <dgm:t>
        <a:bodyPr/>
        <a:lstStyle/>
        <a:p>
          <a:r>
            <a:rPr lang="en-US" dirty="0" smtClean="0">
              <a:solidFill>
                <a:srgbClr val="000000"/>
              </a:solidFill>
            </a:rPr>
            <a:t>Exposure to maternal emotion </a:t>
          </a:r>
          <a:r>
            <a:rPr lang="en-US" dirty="0" err="1" smtClean="0">
              <a:solidFill>
                <a:srgbClr val="000000"/>
              </a:solidFill>
            </a:rPr>
            <a:t>dysregulation</a:t>
          </a:r>
          <a:r>
            <a:rPr lang="en-US" dirty="0" smtClean="0">
              <a:solidFill>
                <a:srgbClr val="000000"/>
              </a:solidFill>
            </a:rPr>
            <a:t> </a:t>
          </a:r>
          <a:r>
            <a:rPr lang="en-US" i="1" dirty="0" smtClean="0">
              <a:solidFill>
                <a:srgbClr val="000000"/>
              </a:solidFill>
            </a:rPr>
            <a:t>in utero</a:t>
          </a:r>
          <a:endParaRPr lang="en-US" i="1" dirty="0">
            <a:solidFill>
              <a:srgbClr val="000000"/>
            </a:solidFill>
          </a:endParaRPr>
        </a:p>
      </dgm:t>
    </dgm:pt>
    <dgm:pt modelId="{B8A91869-EB20-CB40-BCC0-F86B89EB6230}" type="parTrans" cxnId="{CC55AE1C-CF01-F946-8EDD-7122E848FA5D}">
      <dgm:prSet/>
      <dgm:spPr/>
      <dgm:t>
        <a:bodyPr/>
        <a:lstStyle/>
        <a:p>
          <a:endParaRPr lang="en-US"/>
        </a:p>
      </dgm:t>
    </dgm:pt>
    <dgm:pt modelId="{95F212E7-746A-E540-9272-E1A0DDB685EF}" type="sibTrans" cxnId="{CC55AE1C-CF01-F946-8EDD-7122E848FA5D}">
      <dgm:prSet/>
      <dgm:spPr/>
      <dgm:t>
        <a:bodyPr/>
        <a:lstStyle/>
        <a:p>
          <a:endParaRPr lang="en-US"/>
        </a:p>
      </dgm:t>
    </dgm:pt>
    <dgm:pt modelId="{7882EA2D-F593-864E-8F33-55CDE9C9683E}">
      <dgm:prSet phldrT="[Text]"/>
      <dgm:spPr/>
      <dgm:t>
        <a:bodyPr/>
        <a:lstStyle/>
        <a:p>
          <a:r>
            <a:rPr lang="en-US" dirty="0" smtClean="0">
              <a:solidFill>
                <a:srgbClr val="000000"/>
              </a:solidFill>
            </a:rPr>
            <a:t>Programming through epigenetic effects</a:t>
          </a:r>
          <a:endParaRPr lang="en-US" dirty="0">
            <a:solidFill>
              <a:srgbClr val="000000"/>
            </a:solidFill>
          </a:endParaRPr>
        </a:p>
      </dgm:t>
    </dgm:pt>
    <dgm:pt modelId="{8CD47621-A60A-2442-849A-38F257E228F7}" type="parTrans" cxnId="{E74C236C-1E0C-B240-86B4-FC9C8E90A7D0}">
      <dgm:prSet/>
      <dgm:spPr/>
      <dgm:t>
        <a:bodyPr/>
        <a:lstStyle/>
        <a:p>
          <a:endParaRPr lang="en-US"/>
        </a:p>
      </dgm:t>
    </dgm:pt>
    <dgm:pt modelId="{F6E6312D-3F04-DB47-AE23-F51B749A5F1B}" type="sibTrans" cxnId="{E74C236C-1E0C-B240-86B4-FC9C8E90A7D0}">
      <dgm:prSet/>
      <dgm:spPr/>
      <dgm:t>
        <a:bodyPr/>
        <a:lstStyle/>
        <a:p>
          <a:endParaRPr lang="en-US"/>
        </a:p>
      </dgm:t>
    </dgm:pt>
    <dgm:pt modelId="{25118350-3283-1746-9D6D-4BABC2194DBB}">
      <dgm:prSet phldrT="[Text]"/>
      <dgm:spPr/>
      <dgm:t>
        <a:bodyPr/>
        <a:lstStyle/>
        <a:p>
          <a:r>
            <a:rPr lang="en-US" dirty="0" smtClean="0">
              <a:solidFill>
                <a:srgbClr val="000000"/>
              </a:solidFill>
            </a:rPr>
            <a:t>Impaired newborn </a:t>
          </a:r>
          <a:r>
            <a:rPr lang="en-US" dirty="0" err="1" smtClean="0">
              <a:solidFill>
                <a:srgbClr val="000000"/>
              </a:solidFill>
            </a:rPr>
            <a:t>neurobehavior</a:t>
          </a:r>
          <a:r>
            <a:rPr lang="en-US" dirty="0" smtClean="0">
              <a:solidFill>
                <a:srgbClr val="000000"/>
              </a:solidFill>
            </a:rPr>
            <a:t> and infant self-regulation</a:t>
          </a:r>
          <a:endParaRPr lang="en-US" dirty="0">
            <a:solidFill>
              <a:srgbClr val="000000"/>
            </a:solidFill>
          </a:endParaRPr>
        </a:p>
      </dgm:t>
    </dgm:pt>
    <dgm:pt modelId="{BC4D65D4-C4E1-4E4C-9A66-E261661D4E66}" type="sibTrans" cxnId="{4A7D57BD-532F-7948-8625-BE73C15894C0}">
      <dgm:prSet/>
      <dgm:spPr/>
      <dgm:t>
        <a:bodyPr/>
        <a:lstStyle/>
        <a:p>
          <a:endParaRPr lang="en-US"/>
        </a:p>
      </dgm:t>
    </dgm:pt>
    <dgm:pt modelId="{630E1A0F-69F8-5A4D-8FC5-B2E218BB6C88}" type="parTrans" cxnId="{4A7D57BD-532F-7948-8625-BE73C15894C0}">
      <dgm:prSet/>
      <dgm:spPr/>
      <dgm:t>
        <a:bodyPr/>
        <a:lstStyle/>
        <a:p>
          <a:endParaRPr lang="en-US"/>
        </a:p>
      </dgm:t>
    </dgm:pt>
    <dgm:pt modelId="{AEB4522E-916A-8044-9C1F-06F9312DDE45}" type="pres">
      <dgm:prSet presAssocID="{31DF7A3E-E415-3347-A606-BC999BE5A183}" presName="CompostProcess" presStyleCnt="0">
        <dgm:presLayoutVars>
          <dgm:dir/>
          <dgm:resizeHandles val="exact"/>
        </dgm:presLayoutVars>
      </dgm:prSet>
      <dgm:spPr/>
    </dgm:pt>
    <dgm:pt modelId="{3E2F2A53-26D2-9944-B4C1-5AD2A414CB3A}" type="pres">
      <dgm:prSet presAssocID="{31DF7A3E-E415-3347-A606-BC999BE5A183}" presName="arrow" presStyleLbl="bgShp" presStyleIdx="0" presStyleCnt="1" custLinFactNeighborX="3274"/>
      <dgm:spPr>
        <a:solidFill>
          <a:schemeClr val="accent3"/>
        </a:solidFill>
      </dgm:spPr>
    </dgm:pt>
    <dgm:pt modelId="{896A3E6D-B6F3-0B47-A660-99A8BD113A61}" type="pres">
      <dgm:prSet presAssocID="{31DF7A3E-E415-3347-A606-BC999BE5A183}" presName="linearProcess" presStyleCnt="0"/>
      <dgm:spPr/>
    </dgm:pt>
    <dgm:pt modelId="{5AABE9FB-E3B7-4F40-8187-E27A122C71BB}" type="pres">
      <dgm:prSet presAssocID="{54694355-682D-4940-947D-73982B69DDE0}" presName="textNode" presStyleLbl="node1" presStyleIdx="0" presStyleCnt="3">
        <dgm:presLayoutVars>
          <dgm:bulletEnabled val="1"/>
        </dgm:presLayoutVars>
      </dgm:prSet>
      <dgm:spPr/>
      <dgm:t>
        <a:bodyPr/>
        <a:lstStyle/>
        <a:p>
          <a:endParaRPr lang="en-US"/>
        </a:p>
      </dgm:t>
    </dgm:pt>
    <dgm:pt modelId="{7FD43876-C03C-9F49-8F45-9C43685AEB93}" type="pres">
      <dgm:prSet presAssocID="{95F212E7-746A-E540-9272-E1A0DDB685EF}" presName="sibTrans" presStyleCnt="0"/>
      <dgm:spPr/>
    </dgm:pt>
    <dgm:pt modelId="{AA439D14-F9DC-C54A-9B8F-2078C8DDCE5A}" type="pres">
      <dgm:prSet presAssocID="{7882EA2D-F593-864E-8F33-55CDE9C9683E}" presName="textNode" presStyleLbl="node1" presStyleIdx="1" presStyleCnt="3">
        <dgm:presLayoutVars>
          <dgm:bulletEnabled val="1"/>
        </dgm:presLayoutVars>
      </dgm:prSet>
      <dgm:spPr/>
      <dgm:t>
        <a:bodyPr/>
        <a:lstStyle/>
        <a:p>
          <a:endParaRPr lang="en-US"/>
        </a:p>
      </dgm:t>
    </dgm:pt>
    <dgm:pt modelId="{BEEC2FDD-3D4A-2D49-AC9D-86D5D3633969}" type="pres">
      <dgm:prSet presAssocID="{F6E6312D-3F04-DB47-AE23-F51B749A5F1B}" presName="sibTrans" presStyleCnt="0"/>
      <dgm:spPr/>
    </dgm:pt>
    <dgm:pt modelId="{F1D2FD38-CCE9-654E-A9FD-FCA8B41ACF0D}" type="pres">
      <dgm:prSet presAssocID="{25118350-3283-1746-9D6D-4BABC2194DBB}" presName="textNode" presStyleLbl="node1" presStyleIdx="2" presStyleCnt="3">
        <dgm:presLayoutVars>
          <dgm:bulletEnabled val="1"/>
        </dgm:presLayoutVars>
      </dgm:prSet>
      <dgm:spPr/>
      <dgm:t>
        <a:bodyPr/>
        <a:lstStyle/>
        <a:p>
          <a:endParaRPr lang="en-US"/>
        </a:p>
      </dgm:t>
    </dgm:pt>
  </dgm:ptLst>
  <dgm:cxnLst>
    <dgm:cxn modelId="{F0A59814-8E9C-49DC-84B3-4104A6C6018A}" type="presOf" srcId="{54694355-682D-4940-947D-73982B69DDE0}" destId="{5AABE9FB-E3B7-4F40-8187-E27A122C71BB}" srcOrd="0" destOrd="0" presId="urn:microsoft.com/office/officeart/2005/8/layout/hProcess9"/>
    <dgm:cxn modelId="{4A7D57BD-532F-7948-8625-BE73C15894C0}" srcId="{31DF7A3E-E415-3347-A606-BC999BE5A183}" destId="{25118350-3283-1746-9D6D-4BABC2194DBB}" srcOrd="2" destOrd="0" parTransId="{630E1A0F-69F8-5A4D-8FC5-B2E218BB6C88}" sibTransId="{BC4D65D4-C4E1-4E4C-9A66-E261661D4E66}"/>
    <dgm:cxn modelId="{E74C236C-1E0C-B240-86B4-FC9C8E90A7D0}" srcId="{31DF7A3E-E415-3347-A606-BC999BE5A183}" destId="{7882EA2D-F593-864E-8F33-55CDE9C9683E}" srcOrd="1" destOrd="0" parTransId="{8CD47621-A60A-2442-849A-38F257E228F7}" sibTransId="{F6E6312D-3F04-DB47-AE23-F51B749A5F1B}"/>
    <dgm:cxn modelId="{39BDEC39-FFE6-4380-B4C6-9E4DFF7742BD}" type="presOf" srcId="{31DF7A3E-E415-3347-A606-BC999BE5A183}" destId="{AEB4522E-916A-8044-9C1F-06F9312DDE45}" srcOrd="0" destOrd="0" presId="urn:microsoft.com/office/officeart/2005/8/layout/hProcess9"/>
    <dgm:cxn modelId="{AF449FFB-5AAA-41F5-9E8C-210D174BDE7B}" type="presOf" srcId="{25118350-3283-1746-9D6D-4BABC2194DBB}" destId="{F1D2FD38-CCE9-654E-A9FD-FCA8B41ACF0D}" srcOrd="0" destOrd="0" presId="urn:microsoft.com/office/officeart/2005/8/layout/hProcess9"/>
    <dgm:cxn modelId="{D096ACA8-6807-47DF-B8C3-BF68D78B61F9}" type="presOf" srcId="{7882EA2D-F593-864E-8F33-55CDE9C9683E}" destId="{AA439D14-F9DC-C54A-9B8F-2078C8DDCE5A}" srcOrd="0" destOrd="0" presId="urn:microsoft.com/office/officeart/2005/8/layout/hProcess9"/>
    <dgm:cxn modelId="{CC55AE1C-CF01-F946-8EDD-7122E848FA5D}" srcId="{31DF7A3E-E415-3347-A606-BC999BE5A183}" destId="{54694355-682D-4940-947D-73982B69DDE0}" srcOrd="0" destOrd="0" parTransId="{B8A91869-EB20-CB40-BCC0-F86B89EB6230}" sibTransId="{95F212E7-746A-E540-9272-E1A0DDB685EF}"/>
    <dgm:cxn modelId="{3A5B1BAB-E47C-4C9A-A194-B77AD935699F}" type="presParOf" srcId="{AEB4522E-916A-8044-9C1F-06F9312DDE45}" destId="{3E2F2A53-26D2-9944-B4C1-5AD2A414CB3A}" srcOrd="0" destOrd="0" presId="urn:microsoft.com/office/officeart/2005/8/layout/hProcess9"/>
    <dgm:cxn modelId="{98A96785-146F-4FD9-A438-A2B62289A8E3}" type="presParOf" srcId="{AEB4522E-916A-8044-9C1F-06F9312DDE45}" destId="{896A3E6D-B6F3-0B47-A660-99A8BD113A61}" srcOrd="1" destOrd="0" presId="urn:microsoft.com/office/officeart/2005/8/layout/hProcess9"/>
    <dgm:cxn modelId="{A211C06C-09AD-4D5B-9240-D0318650D130}" type="presParOf" srcId="{896A3E6D-B6F3-0B47-A660-99A8BD113A61}" destId="{5AABE9FB-E3B7-4F40-8187-E27A122C71BB}" srcOrd="0" destOrd="0" presId="urn:microsoft.com/office/officeart/2005/8/layout/hProcess9"/>
    <dgm:cxn modelId="{8E080A38-7B73-4FB5-8832-E4A50B52505A}" type="presParOf" srcId="{896A3E6D-B6F3-0B47-A660-99A8BD113A61}" destId="{7FD43876-C03C-9F49-8F45-9C43685AEB93}" srcOrd="1" destOrd="0" presId="urn:microsoft.com/office/officeart/2005/8/layout/hProcess9"/>
    <dgm:cxn modelId="{2658FF1D-DE09-481F-8DEE-19A70F6A9772}" type="presParOf" srcId="{896A3E6D-B6F3-0B47-A660-99A8BD113A61}" destId="{AA439D14-F9DC-C54A-9B8F-2078C8DDCE5A}" srcOrd="2" destOrd="0" presId="urn:microsoft.com/office/officeart/2005/8/layout/hProcess9"/>
    <dgm:cxn modelId="{41C9C33A-7D5C-4190-8A37-D4C4514D0063}" type="presParOf" srcId="{896A3E6D-B6F3-0B47-A660-99A8BD113A61}" destId="{BEEC2FDD-3D4A-2D49-AC9D-86D5D3633969}" srcOrd="3" destOrd="0" presId="urn:microsoft.com/office/officeart/2005/8/layout/hProcess9"/>
    <dgm:cxn modelId="{D540003F-5618-4127-8A0D-208349F3E75B}" type="presParOf" srcId="{896A3E6D-B6F3-0B47-A660-99A8BD113A61}" destId="{F1D2FD38-CCE9-654E-A9FD-FCA8B41ACF0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B156D6-610C-4249-8AEF-3C7AA11C893E}" type="doc">
      <dgm:prSet loTypeId="urn:microsoft.com/office/officeart/2005/8/layout/venn1" loCatId="relationship" qsTypeId="urn:microsoft.com/office/officeart/2005/8/quickstyle/3d4" qsCatId="3D" csTypeId="urn:microsoft.com/office/officeart/2005/8/colors/accent1_1" csCatId="accent1" phldr="1"/>
      <dgm:spPr/>
      <dgm:t>
        <a:bodyPr/>
        <a:lstStyle/>
        <a:p>
          <a:endParaRPr lang="en-US"/>
        </a:p>
      </dgm:t>
    </dgm:pt>
    <dgm:pt modelId="{4C582047-53AC-46FD-B066-1AF2049B4FAE}">
      <dgm:prSet phldrT="[Text]" custT="1"/>
      <dgm:spPr>
        <a:blipFill rotWithShape="0">
          <a:blip xmlns:r="http://schemas.openxmlformats.org/officeDocument/2006/relationships" r:embed="rId1"/>
          <a:stretch>
            <a:fillRect/>
          </a:stretch>
        </a:blipFill>
      </dgm:spPr>
      <dgm:t>
        <a:bodyPr/>
        <a:lstStyle/>
        <a:p>
          <a:r>
            <a:rPr lang="en-US" sz="2800" b="1" cap="none" spc="0" dirty="0" smtClean="0">
              <a:ln w="0"/>
              <a:solidFill>
                <a:srgbClr val="C00000"/>
              </a:solidFill>
              <a:effectLst>
                <a:outerShdw blurRad="38100" dist="19050" dir="2700000" algn="tl" rotWithShape="0">
                  <a:schemeClr val="dk1">
                    <a:alpha val="40000"/>
                  </a:schemeClr>
                </a:outerShdw>
              </a:effectLst>
            </a:rPr>
            <a:t>Social</a:t>
          </a:r>
          <a:endParaRPr lang="en-US" sz="2800" b="1" cap="none" spc="0" dirty="0">
            <a:ln w="0"/>
            <a:solidFill>
              <a:srgbClr val="C00000"/>
            </a:solidFill>
            <a:effectLst>
              <a:outerShdw blurRad="38100" dist="19050" dir="2700000" algn="tl" rotWithShape="0">
                <a:schemeClr val="dk1">
                  <a:alpha val="40000"/>
                </a:schemeClr>
              </a:outerShdw>
            </a:effectLst>
          </a:endParaRPr>
        </a:p>
      </dgm:t>
    </dgm:pt>
    <dgm:pt modelId="{0FC0486F-2D62-49FB-94D0-2EE66257B7FC}" type="parTrans" cxnId="{B673C38F-9B85-463A-B583-B7EAE8B89DD2}">
      <dgm:prSet/>
      <dgm:spPr/>
      <dgm:t>
        <a:bodyPr/>
        <a:lstStyle/>
        <a:p>
          <a:endParaRPr lang="en-US"/>
        </a:p>
      </dgm:t>
    </dgm:pt>
    <dgm:pt modelId="{42D3A568-9F22-42F5-9248-E87851D05E95}" type="sibTrans" cxnId="{B673C38F-9B85-463A-B583-B7EAE8B89DD2}">
      <dgm:prSet/>
      <dgm:spPr/>
      <dgm:t>
        <a:bodyPr/>
        <a:lstStyle/>
        <a:p>
          <a:endParaRPr lang="en-US"/>
        </a:p>
      </dgm:t>
    </dgm:pt>
    <dgm:pt modelId="{B43A3048-2F04-4DAC-97DE-80E846DB8274}">
      <dgm:prSet phldrT="[Text]" custT="1"/>
      <dgm:spPr>
        <a:blipFill rotWithShape="0">
          <a:blip xmlns:r="http://schemas.openxmlformats.org/officeDocument/2006/relationships" r:embed="rId2"/>
          <a:stretch>
            <a:fillRect/>
          </a:stretch>
        </a:blipFill>
      </dgm:spPr>
      <dgm:t>
        <a:bodyPr/>
        <a:lstStyle/>
        <a:p>
          <a:r>
            <a:rPr lang="en-US" sz="2800" b="1" cap="none" spc="0" dirty="0" smtClean="0">
              <a:ln w="0"/>
              <a:solidFill>
                <a:srgbClr val="C00000"/>
              </a:solidFill>
              <a:effectLst>
                <a:outerShdw blurRad="38100" dist="19050" dir="2700000" algn="tl" rotWithShape="0">
                  <a:schemeClr val="dk1">
                    <a:alpha val="40000"/>
                  </a:schemeClr>
                </a:outerShdw>
              </a:effectLst>
            </a:rPr>
            <a:t>Physical</a:t>
          </a:r>
          <a:endParaRPr lang="en-US" sz="2800" b="1" cap="none" spc="0" dirty="0">
            <a:ln w="0"/>
            <a:solidFill>
              <a:srgbClr val="C00000"/>
            </a:solidFill>
            <a:effectLst>
              <a:outerShdw blurRad="38100" dist="19050" dir="2700000" algn="tl" rotWithShape="0">
                <a:schemeClr val="dk1">
                  <a:alpha val="40000"/>
                </a:schemeClr>
              </a:outerShdw>
            </a:effectLst>
          </a:endParaRPr>
        </a:p>
      </dgm:t>
    </dgm:pt>
    <dgm:pt modelId="{393E75FB-012C-4DAD-9F5C-CA66A4E137C4}" type="sibTrans" cxnId="{3E6096E0-35F0-451D-92E6-FE51DEDE419C}">
      <dgm:prSet/>
      <dgm:spPr/>
      <dgm:t>
        <a:bodyPr/>
        <a:lstStyle/>
        <a:p>
          <a:endParaRPr lang="en-US"/>
        </a:p>
      </dgm:t>
    </dgm:pt>
    <dgm:pt modelId="{8B89010D-BA61-4B61-B2D2-DA38DB27BD4D}" type="parTrans" cxnId="{3E6096E0-35F0-451D-92E6-FE51DEDE419C}">
      <dgm:prSet/>
      <dgm:spPr/>
      <dgm:t>
        <a:bodyPr/>
        <a:lstStyle/>
        <a:p>
          <a:endParaRPr lang="en-US"/>
        </a:p>
      </dgm:t>
    </dgm:pt>
    <dgm:pt modelId="{F07BF5EC-D926-40AE-A659-6E41300FD968}">
      <dgm:prSet custT="1"/>
      <dgm:spPr>
        <a:blipFill rotWithShape="0">
          <a:blip xmlns:r="http://schemas.openxmlformats.org/officeDocument/2006/relationships" r:embed="rId3"/>
          <a:stretch>
            <a:fillRect/>
          </a:stretch>
        </a:blipFill>
      </dgm:spPr>
      <dgm:t>
        <a:bodyPr/>
        <a:lstStyle/>
        <a:p>
          <a:r>
            <a:rPr lang="en-US" sz="2400" b="1" dirty="0" smtClean="0">
              <a:solidFill>
                <a:srgbClr val="C00000"/>
              </a:solidFill>
            </a:rPr>
            <a:t>Psycho-logical</a:t>
          </a:r>
          <a:endParaRPr lang="en-US" sz="2400" b="1" dirty="0">
            <a:solidFill>
              <a:srgbClr val="C00000"/>
            </a:solidFill>
          </a:endParaRPr>
        </a:p>
      </dgm:t>
    </dgm:pt>
    <dgm:pt modelId="{D2A82C1A-24F0-4382-8477-812D0A0F8299}" type="parTrans" cxnId="{BCF0EE06-9DCB-4065-A45C-046E12089902}">
      <dgm:prSet/>
      <dgm:spPr/>
      <dgm:t>
        <a:bodyPr/>
        <a:lstStyle/>
        <a:p>
          <a:endParaRPr lang="en-US"/>
        </a:p>
      </dgm:t>
    </dgm:pt>
    <dgm:pt modelId="{EFB34AA6-2CC7-44C5-92CA-EF7F0DFDCDD3}" type="sibTrans" cxnId="{BCF0EE06-9DCB-4065-A45C-046E12089902}">
      <dgm:prSet/>
      <dgm:spPr/>
      <dgm:t>
        <a:bodyPr/>
        <a:lstStyle/>
        <a:p>
          <a:endParaRPr lang="en-US"/>
        </a:p>
      </dgm:t>
    </dgm:pt>
    <dgm:pt modelId="{98488BA8-05D5-4445-B642-2EBEF3146024}" type="pres">
      <dgm:prSet presAssocID="{9DB156D6-610C-4249-8AEF-3C7AA11C893E}" presName="compositeShape" presStyleCnt="0">
        <dgm:presLayoutVars>
          <dgm:chMax val="7"/>
          <dgm:dir/>
          <dgm:resizeHandles val="exact"/>
        </dgm:presLayoutVars>
      </dgm:prSet>
      <dgm:spPr/>
      <dgm:t>
        <a:bodyPr/>
        <a:lstStyle/>
        <a:p>
          <a:endParaRPr lang="en-US"/>
        </a:p>
      </dgm:t>
    </dgm:pt>
    <dgm:pt modelId="{04CD0AB0-0EE7-4A73-8099-642E05954B48}" type="pres">
      <dgm:prSet presAssocID="{B43A3048-2F04-4DAC-97DE-80E846DB8274}" presName="circ1" presStyleLbl="vennNode1" presStyleIdx="0" presStyleCnt="3"/>
      <dgm:spPr/>
      <dgm:t>
        <a:bodyPr/>
        <a:lstStyle/>
        <a:p>
          <a:endParaRPr lang="en-US"/>
        </a:p>
      </dgm:t>
    </dgm:pt>
    <dgm:pt modelId="{B19F3FE8-1696-4C5C-B956-1AB190864306}" type="pres">
      <dgm:prSet presAssocID="{B43A3048-2F04-4DAC-97DE-80E846DB8274}" presName="circ1Tx" presStyleLbl="revTx" presStyleIdx="0" presStyleCnt="0">
        <dgm:presLayoutVars>
          <dgm:chMax val="0"/>
          <dgm:chPref val="0"/>
          <dgm:bulletEnabled val="1"/>
        </dgm:presLayoutVars>
      </dgm:prSet>
      <dgm:spPr/>
      <dgm:t>
        <a:bodyPr/>
        <a:lstStyle/>
        <a:p>
          <a:endParaRPr lang="en-US"/>
        </a:p>
      </dgm:t>
    </dgm:pt>
    <dgm:pt modelId="{D103459E-49B7-427E-B445-71427C377F57}" type="pres">
      <dgm:prSet presAssocID="{4C582047-53AC-46FD-B066-1AF2049B4FAE}" presName="circ2" presStyleLbl="vennNode1" presStyleIdx="1" presStyleCnt="3"/>
      <dgm:spPr/>
      <dgm:t>
        <a:bodyPr/>
        <a:lstStyle/>
        <a:p>
          <a:endParaRPr lang="en-US"/>
        </a:p>
      </dgm:t>
    </dgm:pt>
    <dgm:pt modelId="{F359438B-619F-4B7C-91DB-640C511E875A}" type="pres">
      <dgm:prSet presAssocID="{4C582047-53AC-46FD-B066-1AF2049B4FAE}" presName="circ2Tx" presStyleLbl="revTx" presStyleIdx="0" presStyleCnt="0">
        <dgm:presLayoutVars>
          <dgm:chMax val="0"/>
          <dgm:chPref val="0"/>
          <dgm:bulletEnabled val="1"/>
        </dgm:presLayoutVars>
      </dgm:prSet>
      <dgm:spPr/>
      <dgm:t>
        <a:bodyPr/>
        <a:lstStyle/>
        <a:p>
          <a:endParaRPr lang="en-US"/>
        </a:p>
      </dgm:t>
    </dgm:pt>
    <dgm:pt modelId="{12F9AD1A-AB45-4EC5-AC4A-EF3449BA04A2}" type="pres">
      <dgm:prSet presAssocID="{F07BF5EC-D926-40AE-A659-6E41300FD968}" presName="circ3" presStyleLbl="vennNode1" presStyleIdx="2" presStyleCnt="3"/>
      <dgm:spPr/>
      <dgm:t>
        <a:bodyPr/>
        <a:lstStyle/>
        <a:p>
          <a:endParaRPr lang="en-US"/>
        </a:p>
      </dgm:t>
    </dgm:pt>
    <dgm:pt modelId="{67065736-F696-4ED0-A252-1B02458C6242}" type="pres">
      <dgm:prSet presAssocID="{F07BF5EC-D926-40AE-A659-6E41300FD968}" presName="circ3Tx" presStyleLbl="revTx" presStyleIdx="0" presStyleCnt="0">
        <dgm:presLayoutVars>
          <dgm:chMax val="0"/>
          <dgm:chPref val="0"/>
          <dgm:bulletEnabled val="1"/>
        </dgm:presLayoutVars>
      </dgm:prSet>
      <dgm:spPr/>
      <dgm:t>
        <a:bodyPr/>
        <a:lstStyle/>
        <a:p>
          <a:endParaRPr lang="en-US"/>
        </a:p>
      </dgm:t>
    </dgm:pt>
  </dgm:ptLst>
  <dgm:cxnLst>
    <dgm:cxn modelId="{98F46E8E-689D-4F26-9BE3-1A4D56AF9BA4}" type="presOf" srcId="{F07BF5EC-D926-40AE-A659-6E41300FD968}" destId="{67065736-F696-4ED0-A252-1B02458C6242}" srcOrd="1" destOrd="0" presId="urn:microsoft.com/office/officeart/2005/8/layout/venn1"/>
    <dgm:cxn modelId="{3E6B79CF-9217-4E32-ACBC-FD59652E6C48}" type="presOf" srcId="{4C582047-53AC-46FD-B066-1AF2049B4FAE}" destId="{D103459E-49B7-427E-B445-71427C377F57}" srcOrd="0" destOrd="0" presId="urn:microsoft.com/office/officeart/2005/8/layout/venn1"/>
    <dgm:cxn modelId="{30D8F1DC-C4F1-4D5A-B887-8483B816859F}" type="presOf" srcId="{4C582047-53AC-46FD-B066-1AF2049B4FAE}" destId="{F359438B-619F-4B7C-91DB-640C511E875A}" srcOrd="1" destOrd="0" presId="urn:microsoft.com/office/officeart/2005/8/layout/venn1"/>
    <dgm:cxn modelId="{3E6096E0-35F0-451D-92E6-FE51DEDE419C}" srcId="{9DB156D6-610C-4249-8AEF-3C7AA11C893E}" destId="{B43A3048-2F04-4DAC-97DE-80E846DB8274}" srcOrd="0" destOrd="0" parTransId="{8B89010D-BA61-4B61-B2D2-DA38DB27BD4D}" sibTransId="{393E75FB-012C-4DAD-9F5C-CA66A4E137C4}"/>
    <dgm:cxn modelId="{8BE556CA-38BD-45DB-9501-991424EDBD7C}" type="presOf" srcId="{9DB156D6-610C-4249-8AEF-3C7AA11C893E}" destId="{98488BA8-05D5-4445-B642-2EBEF3146024}" srcOrd="0" destOrd="0" presId="urn:microsoft.com/office/officeart/2005/8/layout/venn1"/>
    <dgm:cxn modelId="{986AF5BC-54D6-462D-8A94-32689F3D62A2}" type="presOf" srcId="{B43A3048-2F04-4DAC-97DE-80E846DB8274}" destId="{B19F3FE8-1696-4C5C-B956-1AB190864306}" srcOrd="1" destOrd="0" presId="urn:microsoft.com/office/officeart/2005/8/layout/venn1"/>
    <dgm:cxn modelId="{6AB11BBF-DE08-45E2-A81F-0CF121502F83}" type="presOf" srcId="{B43A3048-2F04-4DAC-97DE-80E846DB8274}" destId="{04CD0AB0-0EE7-4A73-8099-642E05954B48}" srcOrd="0" destOrd="0" presId="urn:microsoft.com/office/officeart/2005/8/layout/venn1"/>
    <dgm:cxn modelId="{6A69E445-07A4-4CE8-84D3-6564D60A1BD3}" type="presOf" srcId="{F07BF5EC-D926-40AE-A659-6E41300FD968}" destId="{12F9AD1A-AB45-4EC5-AC4A-EF3449BA04A2}" srcOrd="0" destOrd="0" presId="urn:microsoft.com/office/officeart/2005/8/layout/venn1"/>
    <dgm:cxn modelId="{BCF0EE06-9DCB-4065-A45C-046E12089902}" srcId="{9DB156D6-610C-4249-8AEF-3C7AA11C893E}" destId="{F07BF5EC-D926-40AE-A659-6E41300FD968}" srcOrd="2" destOrd="0" parTransId="{D2A82C1A-24F0-4382-8477-812D0A0F8299}" sibTransId="{EFB34AA6-2CC7-44C5-92CA-EF7F0DFDCDD3}"/>
    <dgm:cxn modelId="{B673C38F-9B85-463A-B583-B7EAE8B89DD2}" srcId="{9DB156D6-610C-4249-8AEF-3C7AA11C893E}" destId="{4C582047-53AC-46FD-B066-1AF2049B4FAE}" srcOrd="1" destOrd="0" parTransId="{0FC0486F-2D62-49FB-94D0-2EE66257B7FC}" sibTransId="{42D3A568-9F22-42F5-9248-E87851D05E95}"/>
    <dgm:cxn modelId="{C7C08D07-B740-4FC7-908B-BCA78EF673BF}" type="presParOf" srcId="{98488BA8-05D5-4445-B642-2EBEF3146024}" destId="{04CD0AB0-0EE7-4A73-8099-642E05954B48}" srcOrd="0" destOrd="0" presId="urn:microsoft.com/office/officeart/2005/8/layout/venn1"/>
    <dgm:cxn modelId="{86CDFE90-6C8C-4B22-A08B-E85B50F66A26}" type="presParOf" srcId="{98488BA8-05D5-4445-B642-2EBEF3146024}" destId="{B19F3FE8-1696-4C5C-B956-1AB190864306}" srcOrd="1" destOrd="0" presId="urn:microsoft.com/office/officeart/2005/8/layout/venn1"/>
    <dgm:cxn modelId="{C24502A1-F786-4B89-8359-65BBEDDD8174}" type="presParOf" srcId="{98488BA8-05D5-4445-B642-2EBEF3146024}" destId="{D103459E-49B7-427E-B445-71427C377F57}" srcOrd="2" destOrd="0" presId="urn:microsoft.com/office/officeart/2005/8/layout/venn1"/>
    <dgm:cxn modelId="{E15EC4E2-EFFB-48CB-88D2-FBCDAFEC9437}" type="presParOf" srcId="{98488BA8-05D5-4445-B642-2EBEF3146024}" destId="{F359438B-619F-4B7C-91DB-640C511E875A}" srcOrd="3" destOrd="0" presId="urn:microsoft.com/office/officeart/2005/8/layout/venn1"/>
    <dgm:cxn modelId="{29715377-67BA-4736-A47D-600A01F7D321}" type="presParOf" srcId="{98488BA8-05D5-4445-B642-2EBEF3146024}" destId="{12F9AD1A-AB45-4EC5-AC4A-EF3449BA04A2}" srcOrd="4" destOrd="0" presId="urn:microsoft.com/office/officeart/2005/8/layout/venn1"/>
    <dgm:cxn modelId="{3A4A7BE5-517B-4390-A946-6AA55A346ACC}" type="presParOf" srcId="{98488BA8-05D5-4445-B642-2EBEF3146024}" destId="{67065736-F696-4ED0-A252-1B02458C624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7FC56-D848-5143-8985-DAA7CD5AF2C0}">
      <dsp:nvSpPr>
        <dsp:cNvPr id="0" name=""/>
        <dsp:cNvSpPr/>
      </dsp:nvSpPr>
      <dsp:spPr>
        <a:xfrm>
          <a:off x="77028" y="983772"/>
          <a:ext cx="2349479" cy="1372034"/>
        </a:xfrm>
        <a:prstGeom prst="roundRect">
          <a:avLst>
            <a:gd name="adj" fmla="val 10000"/>
          </a:avLst>
        </a:prstGeom>
        <a:solidFill>
          <a:schemeClr val="bg1"/>
        </a:solidFill>
        <a:ln w="38100">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solidFill>
                <a:srgbClr val="000000"/>
              </a:solidFill>
            </a:rPr>
            <a:t>Messages</a:t>
          </a:r>
          <a:endParaRPr lang="en-US" sz="3500" kern="1200" dirty="0">
            <a:solidFill>
              <a:srgbClr val="000000"/>
            </a:solidFill>
          </a:endParaRPr>
        </a:p>
      </dsp:txBody>
      <dsp:txXfrm>
        <a:off x="117214" y="1023958"/>
        <a:ext cx="2269107" cy="1291662"/>
      </dsp:txXfrm>
    </dsp:sp>
    <dsp:sp modelId="{2E5E93EB-EE2D-F44A-AF65-1B8F6A50FEDA}">
      <dsp:nvSpPr>
        <dsp:cNvPr id="0" name=""/>
        <dsp:cNvSpPr/>
      </dsp:nvSpPr>
      <dsp:spPr>
        <a:xfrm rot="21598688">
          <a:off x="2768847" y="1049148"/>
          <a:ext cx="4591385" cy="1238372"/>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768847" y="1296893"/>
        <a:ext cx="4219873" cy="743024"/>
      </dsp:txXfrm>
    </dsp:sp>
    <dsp:sp modelId="{3C0481A4-37E6-2440-A45D-29688CD08BF7}">
      <dsp:nvSpPr>
        <dsp:cNvPr id="0" name=""/>
        <dsp:cNvSpPr/>
      </dsp:nvSpPr>
      <dsp:spPr>
        <a:xfrm>
          <a:off x="7548900" y="980921"/>
          <a:ext cx="2349479" cy="1372034"/>
        </a:xfrm>
        <a:prstGeom prst="roundRect">
          <a:avLst>
            <a:gd name="adj" fmla="val 10000"/>
          </a:avLst>
        </a:prstGeom>
        <a:solidFill>
          <a:schemeClr val="bg1"/>
        </a:solidFill>
        <a:ln w="38100">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solidFill>
                <a:srgbClr val="000000"/>
              </a:solidFill>
            </a:rPr>
            <a:t>Persuasion </a:t>
          </a:r>
          <a:endParaRPr lang="en-US" sz="3500" kern="1200" dirty="0">
            <a:solidFill>
              <a:srgbClr val="000000"/>
            </a:solidFill>
          </a:endParaRPr>
        </a:p>
      </dsp:txBody>
      <dsp:txXfrm>
        <a:off x="7589086" y="1021107"/>
        <a:ext cx="2269107" cy="1291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F2A53-26D2-9944-B4C1-5AD2A414CB3A}">
      <dsp:nvSpPr>
        <dsp:cNvPr id="0" name=""/>
        <dsp:cNvSpPr/>
      </dsp:nvSpPr>
      <dsp:spPr>
        <a:xfrm>
          <a:off x="785450" y="0"/>
          <a:ext cx="6492652" cy="3421546"/>
        </a:xfrm>
        <a:prstGeom prst="rightArrow">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AABE9FB-E3B7-4F40-8187-E27A122C71BB}">
      <dsp:nvSpPr>
        <dsp:cNvPr id="0" name=""/>
        <dsp:cNvSpPr/>
      </dsp:nvSpPr>
      <dsp:spPr>
        <a:xfrm>
          <a:off x="258840" y="1026463"/>
          <a:ext cx="2291524" cy="136861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000000"/>
              </a:solidFill>
            </a:rPr>
            <a:t>Exposure to maternal emotion </a:t>
          </a:r>
          <a:r>
            <a:rPr lang="en-US" sz="1900" kern="1200" dirty="0" err="1" smtClean="0">
              <a:solidFill>
                <a:srgbClr val="000000"/>
              </a:solidFill>
            </a:rPr>
            <a:t>dysregulation</a:t>
          </a:r>
          <a:r>
            <a:rPr lang="en-US" sz="1900" kern="1200" dirty="0" smtClean="0">
              <a:solidFill>
                <a:srgbClr val="000000"/>
              </a:solidFill>
            </a:rPr>
            <a:t> </a:t>
          </a:r>
          <a:r>
            <a:rPr lang="en-US" sz="1900" i="1" kern="1200" dirty="0" smtClean="0">
              <a:solidFill>
                <a:srgbClr val="000000"/>
              </a:solidFill>
            </a:rPr>
            <a:t>in utero</a:t>
          </a:r>
          <a:endParaRPr lang="en-US" sz="1900" i="1" kern="1200" dirty="0">
            <a:solidFill>
              <a:srgbClr val="000000"/>
            </a:solidFill>
          </a:endParaRPr>
        </a:p>
      </dsp:txBody>
      <dsp:txXfrm>
        <a:off x="325650" y="1093273"/>
        <a:ext cx="2157904" cy="1234998"/>
      </dsp:txXfrm>
    </dsp:sp>
    <dsp:sp modelId="{AA439D14-F9DC-C54A-9B8F-2078C8DDCE5A}">
      <dsp:nvSpPr>
        <dsp:cNvPr id="0" name=""/>
        <dsp:cNvSpPr/>
      </dsp:nvSpPr>
      <dsp:spPr>
        <a:xfrm>
          <a:off x="2673445" y="1026463"/>
          <a:ext cx="2291524" cy="136861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000000"/>
              </a:solidFill>
            </a:rPr>
            <a:t>Programming through epigenetic effects</a:t>
          </a:r>
          <a:endParaRPr lang="en-US" sz="1900" kern="1200" dirty="0">
            <a:solidFill>
              <a:srgbClr val="000000"/>
            </a:solidFill>
          </a:endParaRPr>
        </a:p>
      </dsp:txBody>
      <dsp:txXfrm>
        <a:off x="2740255" y="1093273"/>
        <a:ext cx="2157904" cy="1234998"/>
      </dsp:txXfrm>
    </dsp:sp>
    <dsp:sp modelId="{F1D2FD38-CCE9-654E-A9FD-FCA8B41ACF0D}">
      <dsp:nvSpPr>
        <dsp:cNvPr id="0" name=""/>
        <dsp:cNvSpPr/>
      </dsp:nvSpPr>
      <dsp:spPr>
        <a:xfrm>
          <a:off x="5088049" y="1026463"/>
          <a:ext cx="2291524" cy="136861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000000"/>
              </a:solidFill>
            </a:rPr>
            <a:t>Impaired newborn </a:t>
          </a:r>
          <a:r>
            <a:rPr lang="en-US" sz="1900" kern="1200" dirty="0" err="1" smtClean="0">
              <a:solidFill>
                <a:srgbClr val="000000"/>
              </a:solidFill>
            </a:rPr>
            <a:t>neurobehavior</a:t>
          </a:r>
          <a:r>
            <a:rPr lang="en-US" sz="1900" kern="1200" dirty="0" smtClean="0">
              <a:solidFill>
                <a:srgbClr val="000000"/>
              </a:solidFill>
            </a:rPr>
            <a:t> and infant self-regulation</a:t>
          </a:r>
          <a:endParaRPr lang="en-US" sz="1900" kern="1200" dirty="0">
            <a:solidFill>
              <a:srgbClr val="000000"/>
            </a:solidFill>
          </a:endParaRPr>
        </a:p>
      </dsp:txBody>
      <dsp:txXfrm>
        <a:off x="5154859" y="1093273"/>
        <a:ext cx="2157904" cy="1234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F2A53-26D2-9944-B4C1-5AD2A414CB3A}">
      <dsp:nvSpPr>
        <dsp:cNvPr id="0" name=""/>
        <dsp:cNvSpPr/>
      </dsp:nvSpPr>
      <dsp:spPr>
        <a:xfrm>
          <a:off x="510554" y="0"/>
          <a:ext cx="4220320" cy="2397819"/>
        </a:xfrm>
        <a:prstGeom prst="rightArrow">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AABE9FB-E3B7-4F40-8187-E27A122C71BB}">
      <dsp:nvSpPr>
        <dsp:cNvPr id="0" name=""/>
        <dsp:cNvSpPr/>
      </dsp:nvSpPr>
      <dsp:spPr>
        <a:xfrm>
          <a:off x="168250" y="719345"/>
          <a:ext cx="1489524" cy="95912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Exposure to maternal emotion </a:t>
          </a:r>
          <a:r>
            <a:rPr lang="en-US" sz="1300" kern="1200" dirty="0" err="1" smtClean="0">
              <a:solidFill>
                <a:srgbClr val="000000"/>
              </a:solidFill>
            </a:rPr>
            <a:t>dysregulation</a:t>
          </a:r>
          <a:r>
            <a:rPr lang="en-US" sz="1300" kern="1200" dirty="0" smtClean="0">
              <a:solidFill>
                <a:srgbClr val="000000"/>
              </a:solidFill>
            </a:rPr>
            <a:t> </a:t>
          </a:r>
          <a:r>
            <a:rPr lang="en-US" sz="1300" i="1" kern="1200" dirty="0" smtClean="0">
              <a:solidFill>
                <a:srgbClr val="000000"/>
              </a:solidFill>
            </a:rPr>
            <a:t>in utero</a:t>
          </a:r>
          <a:endParaRPr lang="en-US" sz="1300" i="1" kern="1200" dirty="0">
            <a:solidFill>
              <a:srgbClr val="000000"/>
            </a:solidFill>
          </a:endParaRPr>
        </a:p>
      </dsp:txBody>
      <dsp:txXfrm>
        <a:off x="215071" y="766166"/>
        <a:ext cx="1395882" cy="865486"/>
      </dsp:txXfrm>
    </dsp:sp>
    <dsp:sp modelId="{AA439D14-F9DC-C54A-9B8F-2078C8DDCE5A}">
      <dsp:nvSpPr>
        <dsp:cNvPr id="0" name=""/>
        <dsp:cNvSpPr/>
      </dsp:nvSpPr>
      <dsp:spPr>
        <a:xfrm>
          <a:off x="1737779" y="719345"/>
          <a:ext cx="1489524" cy="95912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Programming through epigenetic effects</a:t>
          </a:r>
          <a:endParaRPr lang="en-US" sz="1300" kern="1200" dirty="0">
            <a:solidFill>
              <a:srgbClr val="000000"/>
            </a:solidFill>
          </a:endParaRPr>
        </a:p>
      </dsp:txBody>
      <dsp:txXfrm>
        <a:off x="1784600" y="766166"/>
        <a:ext cx="1395882" cy="865486"/>
      </dsp:txXfrm>
    </dsp:sp>
    <dsp:sp modelId="{F1D2FD38-CCE9-654E-A9FD-FCA8B41ACF0D}">
      <dsp:nvSpPr>
        <dsp:cNvPr id="0" name=""/>
        <dsp:cNvSpPr/>
      </dsp:nvSpPr>
      <dsp:spPr>
        <a:xfrm>
          <a:off x="3307307" y="719345"/>
          <a:ext cx="1489524" cy="95912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Impaired newborn </a:t>
          </a:r>
          <a:r>
            <a:rPr lang="en-US" sz="1300" kern="1200" dirty="0" err="1" smtClean="0">
              <a:solidFill>
                <a:srgbClr val="000000"/>
              </a:solidFill>
            </a:rPr>
            <a:t>neurobehavior</a:t>
          </a:r>
          <a:r>
            <a:rPr lang="en-US" sz="1300" kern="1200" dirty="0" smtClean="0">
              <a:solidFill>
                <a:srgbClr val="000000"/>
              </a:solidFill>
            </a:rPr>
            <a:t> and infant self-regulation</a:t>
          </a:r>
          <a:endParaRPr lang="en-US" sz="1300" kern="1200" dirty="0">
            <a:solidFill>
              <a:srgbClr val="000000"/>
            </a:solidFill>
          </a:endParaRPr>
        </a:p>
      </dsp:txBody>
      <dsp:txXfrm>
        <a:off x="3354128" y="766166"/>
        <a:ext cx="1395882" cy="865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D0AB0-0EE7-4A73-8099-642E05954B48}">
      <dsp:nvSpPr>
        <dsp:cNvPr id="0" name=""/>
        <dsp:cNvSpPr/>
      </dsp:nvSpPr>
      <dsp:spPr>
        <a:xfrm>
          <a:off x="1330432" y="36864"/>
          <a:ext cx="1769490" cy="1769490"/>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cap="none" spc="0" dirty="0" smtClean="0">
              <a:ln w="0"/>
              <a:solidFill>
                <a:srgbClr val="C00000"/>
              </a:solidFill>
              <a:effectLst>
                <a:outerShdw blurRad="38100" dist="19050" dir="2700000" algn="tl" rotWithShape="0">
                  <a:schemeClr val="dk1">
                    <a:alpha val="40000"/>
                  </a:schemeClr>
                </a:outerShdw>
              </a:effectLst>
            </a:rPr>
            <a:t>Physical</a:t>
          </a:r>
          <a:endParaRPr lang="en-US" sz="2800" b="1" kern="1200" cap="none" spc="0" dirty="0">
            <a:ln w="0"/>
            <a:solidFill>
              <a:srgbClr val="C00000"/>
            </a:solidFill>
            <a:effectLst>
              <a:outerShdw blurRad="38100" dist="19050" dir="2700000" algn="tl" rotWithShape="0">
                <a:schemeClr val="dk1">
                  <a:alpha val="40000"/>
                </a:schemeClr>
              </a:outerShdw>
            </a:effectLst>
          </a:endParaRPr>
        </a:p>
      </dsp:txBody>
      <dsp:txXfrm>
        <a:off x="1566365" y="346525"/>
        <a:ext cx="1297626" cy="796270"/>
      </dsp:txXfrm>
    </dsp:sp>
    <dsp:sp modelId="{D103459E-49B7-427E-B445-71427C377F57}">
      <dsp:nvSpPr>
        <dsp:cNvPr id="0" name=""/>
        <dsp:cNvSpPr/>
      </dsp:nvSpPr>
      <dsp:spPr>
        <a:xfrm>
          <a:off x="1968923" y="1142795"/>
          <a:ext cx="1769490" cy="1769490"/>
        </a:xfrm>
        <a:prstGeom prst="ellipse">
          <a:avLst/>
        </a:prstGeom>
        <a:blipFill rotWithShape="0">
          <a:blip xmlns:r="http://schemas.openxmlformats.org/officeDocument/2006/relationships" r:embed="rId2"/>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cap="none" spc="0" dirty="0" smtClean="0">
              <a:ln w="0"/>
              <a:solidFill>
                <a:srgbClr val="C00000"/>
              </a:solidFill>
              <a:effectLst>
                <a:outerShdw blurRad="38100" dist="19050" dir="2700000" algn="tl" rotWithShape="0">
                  <a:schemeClr val="dk1">
                    <a:alpha val="40000"/>
                  </a:schemeClr>
                </a:outerShdw>
              </a:effectLst>
            </a:rPr>
            <a:t>Social</a:t>
          </a:r>
          <a:endParaRPr lang="en-US" sz="2800" b="1" kern="1200" cap="none" spc="0" dirty="0">
            <a:ln w="0"/>
            <a:solidFill>
              <a:srgbClr val="C00000"/>
            </a:solidFill>
            <a:effectLst>
              <a:outerShdw blurRad="38100" dist="19050" dir="2700000" algn="tl" rotWithShape="0">
                <a:schemeClr val="dk1">
                  <a:alpha val="40000"/>
                </a:schemeClr>
              </a:outerShdw>
            </a:effectLst>
          </a:endParaRPr>
        </a:p>
      </dsp:txBody>
      <dsp:txXfrm>
        <a:off x="2510093" y="1599913"/>
        <a:ext cx="1061694" cy="973219"/>
      </dsp:txXfrm>
    </dsp:sp>
    <dsp:sp modelId="{12F9AD1A-AB45-4EC5-AC4A-EF3449BA04A2}">
      <dsp:nvSpPr>
        <dsp:cNvPr id="0" name=""/>
        <dsp:cNvSpPr/>
      </dsp:nvSpPr>
      <dsp:spPr>
        <a:xfrm>
          <a:off x="691942" y="1142795"/>
          <a:ext cx="1769490" cy="1769490"/>
        </a:xfrm>
        <a:prstGeom prst="ellipse">
          <a:avLst/>
        </a:prstGeom>
        <a:blipFill rotWithShape="0">
          <a:blip xmlns:r="http://schemas.openxmlformats.org/officeDocument/2006/relationships" r:embed="rId3"/>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C00000"/>
              </a:solidFill>
            </a:rPr>
            <a:t>Psycho-logical</a:t>
          </a:r>
          <a:endParaRPr lang="en-US" sz="2400" b="1" kern="1200" dirty="0">
            <a:solidFill>
              <a:srgbClr val="C00000"/>
            </a:solidFill>
          </a:endParaRPr>
        </a:p>
      </dsp:txBody>
      <dsp:txXfrm>
        <a:off x="858569" y="1599913"/>
        <a:ext cx="1061694" cy="9732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drawing1.xml><?xml version="1.0" encoding="utf-8"?>
<c:userShapes xmlns:c="http://schemas.openxmlformats.org/drawingml/2006/chart">
  <cdr:relSizeAnchor xmlns:cdr="http://schemas.openxmlformats.org/drawingml/2006/chartDrawing">
    <cdr:from>
      <cdr:x>0.61152</cdr:x>
      <cdr:y>0.27801</cdr:y>
    </cdr:from>
    <cdr:to>
      <cdr:x>0.74304</cdr:x>
      <cdr:y>0.36347</cdr:y>
    </cdr:to>
    <cdr:sp macro="" textlink="">
      <cdr:nvSpPr>
        <cdr:cNvPr id="2" name="TextBox 6"/>
        <cdr:cNvSpPr txBox="1"/>
      </cdr:nvSpPr>
      <cdr:spPr>
        <a:xfrm xmlns:a="http://schemas.openxmlformats.org/drawingml/2006/main">
          <a:off x="3397576" y="1001145"/>
          <a:ext cx="73070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i="1" dirty="0" smtClean="0"/>
            <a:t>*p</a:t>
          </a:r>
          <a:r>
            <a:rPr lang="en-US" sz="1400" dirty="0" smtClean="0"/>
            <a:t>=.02</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63C9B7-FC5A-43FD-B878-BF224CF5A82C}" type="datetimeFigureOut">
              <a:rPr lang="en-US" smtClean="0"/>
              <a:t>10/4/2017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7F83C-C76F-4D35-A18E-5900B9C316F3}" type="slidenum">
              <a:rPr lang="en-US" smtClean="0"/>
              <a:t>‹#›</a:t>
            </a:fld>
            <a:endParaRPr lang="en-US"/>
          </a:p>
        </p:txBody>
      </p:sp>
    </p:spTree>
    <p:extLst>
      <p:ext uri="{BB962C8B-B14F-4D97-AF65-F5344CB8AC3E}">
        <p14:creationId xmlns:p14="http://schemas.microsoft.com/office/powerpoint/2010/main" val="181341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0A112-357F-494A-9D7F-4BEC90C8039F}" type="slidenum">
              <a:rPr lang="en-US">
                <a:solidFill>
                  <a:prstClr val="black"/>
                </a:solidFill>
              </a:rPr>
              <a:pPr fontAlgn="base">
                <a:spcBef>
                  <a:spcPct val="0"/>
                </a:spcBef>
                <a:spcAft>
                  <a:spcPct val="0"/>
                </a:spcAft>
              </a:pPr>
              <a:t>18</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0410-B87F-4D91-A2B8-80140847675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9794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current research for which you are most excited</a:t>
            </a:r>
            <a:endParaRPr lang="en-US" dirty="0"/>
          </a:p>
        </p:txBody>
      </p:sp>
      <p:sp>
        <p:nvSpPr>
          <p:cNvPr id="4" name="Slide Number Placeholder 3"/>
          <p:cNvSpPr>
            <a:spLocks noGrp="1"/>
          </p:cNvSpPr>
          <p:nvPr>
            <p:ph type="sldNum" sz="quarter" idx="10"/>
          </p:nvPr>
        </p:nvSpPr>
        <p:spPr/>
        <p:txBody>
          <a:bodyPr/>
          <a:lstStyle/>
          <a:p>
            <a:fld id="{DB3F0410-B87F-4D91-A2B8-80140847675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9986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as well as future research directions you want to develop.</a:t>
            </a:r>
            <a:endParaRPr lang="en-US" dirty="0"/>
          </a:p>
        </p:txBody>
      </p:sp>
      <p:sp>
        <p:nvSpPr>
          <p:cNvPr id="4" name="Slide Number Placeholder 3"/>
          <p:cNvSpPr>
            <a:spLocks noGrp="1"/>
          </p:cNvSpPr>
          <p:nvPr>
            <p:ph type="sldNum" sz="quarter" idx="10"/>
          </p:nvPr>
        </p:nvSpPr>
        <p:spPr/>
        <p:txBody>
          <a:bodyPr/>
          <a:lstStyle/>
          <a:p>
            <a:fld id="{DB3F0410-B87F-4D91-A2B8-80140847675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21322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733425"/>
            <a:ext cx="6502400" cy="3659188"/>
          </a:xfrm>
        </p:spPr>
      </p:sp>
      <p:sp>
        <p:nvSpPr>
          <p:cNvPr id="3" name="Notes Placeholder 2"/>
          <p:cNvSpPr>
            <a:spLocks noGrp="1"/>
          </p:cNvSpPr>
          <p:nvPr>
            <p:ph type="body" idx="1"/>
          </p:nvPr>
        </p:nvSpPr>
        <p:spPr/>
        <p:txBody>
          <a:bodyPr>
            <a:normAutofit/>
          </a:bodyPr>
          <a:lstStyle/>
          <a:p>
            <a:r>
              <a:rPr lang="en-US" sz="1400" dirty="0"/>
              <a:t>Importantly, in the biopsychosocial model, health is not viewed simply as the absence of disease but as the presence of </a:t>
            </a:r>
            <a:r>
              <a:rPr lang="en-US" sz="1400" dirty="0" smtClean="0"/>
              <a:t>wellness– </a:t>
            </a:r>
            <a:r>
              <a:rPr lang="en-US" sz="1400" dirty="0"/>
              <a:t>and this is one reason that makes it fit so well will concepts like resilience, where we are really talking about health-protective things</a:t>
            </a:r>
          </a:p>
          <a:p>
            <a:pPr defTabSz="931717">
              <a:defRPr/>
            </a:pPr>
            <a:endParaRPr lang="en-US" sz="1300" dirty="0"/>
          </a:p>
          <a:p>
            <a:pPr defTabSz="931717">
              <a:defRPr/>
            </a:pPr>
            <a:r>
              <a:rPr lang="en-US" sz="1300" dirty="0"/>
              <a:t>3 domains of health:  Physical, Psychological, and Social. All factors can contribute (or take away from) resilience</a:t>
            </a:r>
          </a:p>
          <a:p>
            <a:pPr defTabSz="931717">
              <a:defRPr/>
            </a:pPr>
            <a:endParaRPr lang="en-US" sz="1300" dirty="0"/>
          </a:p>
          <a:p>
            <a:r>
              <a:rPr lang="en-US" sz="1400" dirty="0" smtClean="0"/>
              <a:t>Resilience </a:t>
            </a:r>
            <a:r>
              <a:rPr lang="en-US" sz="1400" dirty="0"/>
              <a:t>does not result from one single dominant factor </a:t>
            </a:r>
            <a:r>
              <a:rPr lang="en-US" sz="1400" dirty="0" smtClean="0"/>
              <a:t>- </a:t>
            </a:r>
            <a:r>
              <a:rPr lang="en-US" sz="1400" dirty="0"/>
              <a:t>instead multiple risk and protective </a:t>
            </a:r>
            <a:r>
              <a:rPr lang="en-US" sz="1400" dirty="0" smtClean="0"/>
              <a:t>factors </a:t>
            </a:r>
            <a:r>
              <a:rPr lang="en-US" sz="1400" dirty="0"/>
              <a:t>may </a:t>
            </a:r>
            <a:r>
              <a:rPr lang="en-US" sz="1400" dirty="0" smtClean="0"/>
              <a:t>contribute </a:t>
            </a:r>
            <a:r>
              <a:rPr lang="en-US" sz="1400" dirty="0"/>
              <a:t>to or subtract from the overall </a:t>
            </a:r>
            <a:r>
              <a:rPr lang="en-US" sz="1400" dirty="0" smtClean="0"/>
              <a:t>likelihood </a:t>
            </a:r>
            <a:r>
              <a:rPr lang="en-US" sz="1400" dirty="0"/>
              <a:t>of  resilient outcome</a:t>
            </a:r>
          </a:p>
          <a:p>
            <a:pPr defTabSz="931717">
              <a:defRPr/>
            </a:pPr>
            <a:endParaRPr lang="en-US" sz="1300" dirty="0"/>
          </a:p>
        </p:txBody>
      </p:sp>
      <p:sp>
        <p:nvSpPr>
          <p:cNvPr id="4" name="Slide Number Placeholder 3"/>
          <p:cNvSpPr>
            <a:spLocks noGrp="1"/>
          </p:cNvSpPr>
          <p:nvPr>
            <p:ph type="sldNum" sz="quarter" idx="10"/>
          </p:nvPr>
        </p:nvSpPr>
        <p:spPr/>
        <p:txBody>
          <a:bodyPr/>
          <a:lstStyle/>
          <a:p>
            <a:fld id="{AAE67C24-2D6F-4F19-A269-76AE45DC415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73983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800" kern="1200" dirty="0" smtClean="0">
                <a:solidFill>
                  <a:schemeClr val="tx1"/>
                </a:solidFill>
                <a:effectLst/>
                <a:latin typeface="+mn-lt"/>
                <a:ea typeface="+mn-ea"/>
                <a:cs typeface="+mn-cs"/>
              </a:rPr>
              <a:t>Post-PPI, depressive symptoms significantly decreased (p&lt;.02), with 70% of participants reporting less depression. Depressive symptoms continued to improve at follow-up (p&lt;.02); 70% of survivors and 85% of caregivers either continued to improve or maintained mood at 3-month follow-up.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992980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Arial" charset="0"/>
              <a:ea typeface="+mn-ea"/>
              <a:cs typeface="Arial" charset="0"/>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3C23515D-0671-493D-903B-1E003765C4FD}" type="slidenum">
              <a:rPr lang="en-US" smtClean="0">
                <a:solidFill>
                  <a:srgbClr val="EEECE1"/>
                </a:solidFill>
              </a:rPr>
              <a:pPr>
                <a:defRPr/>
              </a:pPr>
              <a:t>46</a:t>
            </a:fld>
            <a:endParaRPr lang="en-US" dirty="0">
              <a:solidFill>
                <a:srgbClr val="EEECE1"/>
              </a:solidFill>
            </a:endParaRPr>
          </a:p>
        </p:txBody>
      </p:sp>
    </p:spTree>
    <p:extLst>
      <p:ext uri="{BB962C8B-B14F-4D97-AF65-F5344CB8AC3E}">
        <p14:creationId xmlns:p14="http://schemas.microsoft.com/office/powerpoint/2010/main" val="284019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23515D-0671-493D-903B-1E003765C4FD}" type="slidenum">
              <a:rPr lang="en-US" smtClean="0">
                <a:solidFill>
                  <a:srgbClr val="EEECE1"/>
                </a:solidFill>
              </a:rPr>
              <a:pPr>
                <a:defRPr/>
              </a:pPr>
              <a:t>47</a:t>
            </a:fld>
            <a:endParaRPr lang="en-US" dirty="0">
              <a:solidFill>
                <a:srgbClr val="EEECE1"/>
              </a:solidFill>
            </a:endParaRPr>
          </a:p>
        </p:txBody>
      </p:sp>
    </p:spTree>
    <p:extLst>
      <p:ext uri="{BB962C8B-B14F-4D97-AF65-F5344CB8AC3E}">
        <p14:creationId xmlns:p14="http://schemas.microsoft.com/office/powerpoint/2010/main" val="208411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23515D-0671-493D-903B-1E003765C4FD}" type="slidenum">
              <a:rPr lang="en-US" smtClean="0">
                <a:solidFill>
                  <a:srgbClr val="EEECE1"/>
                </a:solidFill>
              </a:rPr>
              <a:pPr>
                <a:defRPr/>
              </a:pPr>
              <a:t>48</a:t>
            </a:fld>
            <a:endParaRPr lang="en-US" dirty="0">
              <a:solidFill>
                <a:srgbClr val="EEECE1"/>
              </a:solidFill>
            </a:endParaRPr>
          </a:p>
        </p:txBody>
      </p:sp>
    </p:spTree>
    <p:extLst>
      <p:ext uri="{BB962C8B-B14F-4D97-AF65-F5344CB8AC3E}">
        <p14:creationId xmlns:p14="http://schemas.microsoft.com/office/powerpoint/2010/main" val="66171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BA6F2553-6DDD-4F76-9086-A4A6E9A56AF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66184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pPr>
            <a:endParaRPr lang="en-US" sz="1900" b="1" dirty="0">
              <a:latin typeface="Georgia" panose="02040502050405020303" pitchFamily="18" charset="0"/>
            </a:endParaRPr>
          </a:p>
        </p:txBody>
      </p:sp>
      <p:sp>
        <p:nvSpPr>
          <p:cNvPr id="4" name="Slide Number Placeholder 3"/>
          <p:cNvSpPr>
            <a:spLocks noGrp="1"/>
          </p:cNvSpPr>
          <p:nvPr>
            <p:ph type="sldNum" sz="quarter" idx="10"/>
          </p:nvPr>
        </p:nvSpPr>
        <p:spPr/>
        <p:txBody>
          <a:bodyPr/>
          <a:lstStyle/>
          <a:p>
            <a:fld id="{BA6F2553-6DDD-4F76-9086-A4A6E9A56AF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51296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0A112-357F-494A-9D7F-4BEC90C8039F}" type="slidenum">
              <a:rPr lang="en-US">
                <a:solidFill>
                  <a:prstClr val="black"/>
                </a:solidFill>
              </a:rPr>
              <a:pPr fontAlgn="base">
                <a:spcBef>
                  <a:spcPct val="0"/>
                </a:spcBef>
                <a:spcAft>
                  <a:spcPct val="0"/>
                </a:spcAft>
              </a:pPr>
              <a:t>19</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pPr>
            <a:endParaRPr lang="en-US" b="0" baseline="0" dirty="0" smtClean="0"/>
          </a:p>
        </p:txBody>
      </p:sp>
      <p:sp>
        <p:nvSpPr>
          <p:cNvPr id="4" name="Slide Number Placeholder 3"/>
          <p:cNvSpPr>
            <a:spLocks noGrp="1"/>
          </p:cNvSpPr>
          <p:nvPr>
            <p:ph type="sldNum" sz="quarter" idx="10"/>
          </p:nvPr>
        </p:nvSpPr>
        <p:spPr/>
        <p:txBody>
          <a:bodyPr/>
          <a:lstStyle/>
          <a:p>
            <a:fld id="{BA6F2553-6DDD-4F76-9086-A4A6E9A56AF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75007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2544-C80C-49BA-BF05-E287C72FDE6A}"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761216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EF5163-DB51-4DEC-BAC7-1D51EA1701D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81715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EF5163-DB51-4DEC-BAC7-1D51EA1701D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26785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EF5163-DB51-4DEC-BAC7-1D51EA1701D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98647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ＭＳ Ｐゴシック" pitchFamily="34" charset="-128"/>
            </a:endParaRPr>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0A112-357F-494A-9D7F-4BEC90C8039F}" type="slidenum">
              <a:rPr lang="en-US">
                <a:solidFill>
                  <a:prstClr val="black"/>
                </a:solidFill>
              </a:rPr>
              <a:pPr fontAlgn="base">
                <a:spcBef>
                  <a:spcPct val="0"/>
                </a:spcBef>
                <a:spcAft>
                  <a:spcPct val="0"/>
                </a:spcAft>
              </a:pPr>
              <a:t>20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74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extLst>
      <p:ext uri="{BB962C8B-B14F-4D97-AF65-F5344CB8AC3E}">
        <p14:creationId xmlns:p14="http://schemas.microsoft.com/office/powerpoint/2010/main" val="316792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07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extLst>
      <p:ext uri="{BB962C8B-B14F-4D97-AF65-F5344CB8AC3E}">
        <p14:creationId xmlns:p14="http://schemas.microsoft.com/office/powerpoint/2010/main" val="178998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DDD1B-7981-514B-B211-D97C9422D57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448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9" indent="-285734">
              <a:defRPr>
                <a:solidFill>
                  <a:schemeClr val="tx1"/>
                </a:solidFill>
                <a:latin typeface="Arial" panose="020B0604020202020204" pitchFamily="34" charset="0"/>
                <a:cs typeface="Arial" panose="020B0604020202020204" pitchFamily="34" charset="0"/>
              </a:defRPr>
            </a:lvl2pPr>
            <a:lvl3pPr marL="1142937" indent="-228587">
              <a:defRPr>
                <a:solidFill>
                  <a:schemeClr val="tx1"/>
                </a:solidFill>
                <a:latin typeface="Arial" panose="020B0604020202020204" pitchFamily="34" charset="0"/>
                <a:cs typeface="Arial" panose="020B0604020202020204" pitchFamily="34" charset="0"/>
              </a:defRPr>
            </a:lvl3pPr>
            <a:lvl4pPr marL="1600112" indent="-228587">
              <a:defRPr>
                <a:solidFill>
                  <a:schemeClr val="tx1"/>
                </a:solidFill>
                <a:latin typeface="Arial" panose="020B0604020202020204" pitchFamily="34" charset="0"/>
                <a:cs typeface="Arial" panose="020B0604020202020204" pitchFamily="34" charset="0"/>
              </a:defRPr>
            </a:lvl4pPr>
            <a:lvl5pPr marL="2057287" indent="-228587">
              <a:defRPr>
                <a:solidFill>
                  <a:schemeClr val="tx1"/>
                </a:solidFill>
                <a:latin typeface="Arial" panose="020B0604020202020204" pitchFamily="34" charset="0"/>
                <a:cs typeface="Arial" panose="020B0604020202020204" pitchFamily="34" charset="0"/>
              </a:defRPr>
            </a:lvl5pPr>
            <a:lvl6pPr marL="2514461"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35"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10"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85"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53F494-18BF-442A-9FEE-C1B6CCC5B918}" type="slidenum">
              <a:rPr lang="en-US" altLang="en-US" smtClean="0">
                <a:solidFill>
                  <a:prstClr val="black"/>
                </a:solidFill>
                <a:latin typeface="Calibri" panose="020F0502020204030204" pitchFamily="34" charset="0"/>
              </a:rPr>
              <a:pPr/>
              <a:t>34</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110983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a:t>Alzheimer’s disease and related dementia disproportionately afflict women, with 1 in 5 women who reach age 45 developing Alzheimer’s disease compared to 1 in 10 men. There is an urgent need to investigate differences in dementia disease pathogenesis between men and women, so that tailored interventions can reduce dementia-related morbidity and mortality. Given emerging experimental evidence indicating that hypertensive disorders of pregnancy—such as preeclampsia, eclampsia, or gestational hypertension—and Alzheimer’s disease share common susceptibility genes and aggregation of misfolded proteins, we will use large linked registry datasets and rigorous population-based research to determine if hypertensive disorders of pregnancy are linked with dementia and whether high-risk pedigree overlap of the two diseases may indicate shared genetic or environmental factors at play.</a:t>
            </a:r>
            <a:endParaRPr lang="en-US"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9" indent="-285734">
              <a:defRPr>
                <a:solidFill>
                  <a:schemeClr val="tx1"/>
                </a:solidFill>
                <a:latin typeface="Arial" panose="020B0604020202020204" pitchFamily="34" charset="0"/>
                <a:cs typeface="Arial" panose="020B0604020202020204" pitchFamily="34" charset="0"/>
              </a:defRPr>
            </a:lvl2pPr>
            <a:lvl3pPr marL="1142937" indent="-228587">
              <a:defRPr>
                <a:solidFill>
                  <a:schemeClr val="tx1"/>
                </a:solidFill>
                <a:latin typeface="Arial" panose="020B0604020202020204" pitchFamily="34" charset="0"/>
                <a:cs typeface="Arial" panose="020B0604020202020204" pitchFamily="34" charset="0"/>
              </a:defRPr>
            </a:lvl3pPr>
            <a:lvl4pPr marL="1600112" indent="-228587">
              <a:defRPr>
                <a:solidFill>
                  <a:schemeClr val="tx1"/>
                </a:solidFill>
                <a:latin typeface="Arial" panose="020B0604020202020204" pitchFamily="34" charset="0"/>
                <a:cs typeface="Arial" panose="020B0604020202020204" pitchFamily="34" charset="0"/>
              </a:defRPr>
            </a:lvl4pPr>
            <a:lvl5pPr marL="2057287" indent="-228587">
              <a:defRPr>
                <a:solidFill>
                  <a:schemeClr val="tx1"/>
                </a:solidFill>
                <a:latin typeface="Arial" panose="020B0604020202020204" pitchFamily="34" charset="0"/>
                <a:cs typeface="Arial" panose="020B0604020202020204" pitchFamily="34" charset="0"/>
              </a:defRPr>
            </a:lvl5pPr>
            <a:lvl6pPr marL="2514461"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35"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10"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85" indent="-228587" defTabSz="4571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53F494-18BF-442A-9FEE-C1B6CCC5B918}" type="slidenum">
              <a:rPr lang="en-US" altLang="en-US" smtClean="0">
                <a:solidFill>
                  <a:prstClr val="black"/>
                </a:solidFill>
                <a:latin typeface="Calibri" panose="020F0502020204030204" pitchFamily="34" charset="0"/>
              </a:rPr>
              <a:pPr/>
              <a:t>35</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95848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D01DC811-EC83-FA4C-808E-8E72FAC8C1CD}"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39932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BB197-0E1C-4C99-82B4-3A05D6768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CDD0652-AE2D-4AED-9339-5F9F54224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D39660-99BD-43F6-BFAD-EE1A74254505}"/>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5" name="Footer Placeholder 4">
            <a:extLst>
              <a:ext uri="{FF2B5EF4-FFF2-40B4-BE49-F238E27FC236}">
                <a16:creationId xmlns="" xmlns:a16="http://schemas.microsoft.com/office/drawing/2014/main" id="{8CD9460E-ACB8-4678-9B6E-BBF51A23A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6504F9-1BE8-411B-AF17-5FB98A1EFBDF}"/>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625243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F80831-2CDC-4A3D-9B0A-5353A02A0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7D41449-9A68-47C1-B5DF-AED26FF294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6DBCC1-7BC9-4594-BD1C-43A5EF2172E5}"/>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5" name="Footer Placeholder 4">
            <a:extLst>
              <a:ext uri="{FF2B5EF4-FFF2-40B4-BE49-F238E27FC236}">
                <a16:creationId xmlns="" xmlns:a16="http://schemas.microsoft.com/office/drawing/2014/main" id="{AE756C95-8DE4-42FE-BD54-3DD0DD8E7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E99DC79-EFE2-4B66-A01B-EB4D1DB1738E}"/>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4827166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3" y="130079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3" y="3886211"/>
            <a:ext cx="8689976" cy="1371599"/>
          </a:xfrm>
        </p:spPr>
        <p:txBody>
          <a:bodyPr>
            <a:normAutofit/>
          </a:bodyPr>
          <a:lstStyle>
            <a:lvl1pPr marL="0" indent="0" algn="ctr">
              <a:buNone/>
              <a:defRPr sz="2200">
                <a:solidFill>
                  <a:schemeClr val="bg1">
                    <a:lumMod val="50000"/>
                  </a:schemeClr>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45280491"/>
      </p:ext>
    </p:extLst>
  </p:cSld>
  <p:clrMapOvr>
    <a:masterClrMapping/>
  </p:clrMapOvr>
  <p:extLst mod="1">
    <p:ext uri="{DCECCB84-F9BA-43D5-87BE-67443E8EF086}">
      <p15:sldGuideLst xmlns=""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7" y="2367099"/>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854743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74"/>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68"/>
            <a:ext cx="10351752" cy="1368183"/>
          </a:xfrm>
        </p:spPr>
        <p:txBody>
          <a:bodyPr>
            <a:normAutofit/>
          </a:bodyPr>
          <a:lstStyle>
            <a:lvl1pPr marL="0" indent="0" algn="ctr">
              <a:buNone/>
              <a:defRPr sz="2000">
                <a:solidFill>
                  <a:schemeClr val="bg1">
                    <a:lumMod val="50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76570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2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7" y="2367099"/>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9"/>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11233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2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9" y="2371019"/>
            <a:ext cx="4873475" cy="679994"/>
          </a:xfrm>
        </p:spPr>
        <p:txBody>
          <a:bodyPr anchor="b">
            <a:noAutofit/>
          </a:bodyPr>
          <a:lstStyle>
            <a:lvl1pPr marL="0" indent="0">
              <a:lnSpc>
                <a:spcPct val="85000"/>
              </a:lnSpc>
              <a:buNone/>
              <a:defRPr sz="26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7" y="305102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7" y="2371019"/>
            <a:ext cx="4881804" cy="679994"/>
          </a:xfrm>
        </p:spPr>
        <p:txBody>
          <a:bodyPr anchor="b">
            <a:noAutofit/>
          </a:bodyPr>
          <a:lstStyle>
            <a:lvl1pPr marL="0" indent="0">
              <a:lnSpc>
                <a:spcPct val="85000"/>
              </a:lnSpc>
              <a:buNone/>
              <a:defRPr sz="26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8" y="305102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59452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000918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3178908"/>
      </p:ext>
    </p:extLst>
  </p:cSld>
  <p:clrMapOvr>
    <a:masterClrMapping/>
  </p:clrMapOvr>
  <p:extLst mod="1">
    <p:ext uri="{DCECCB84-F9BA-43D5-87BE-67443E8EF086}">
      <p15:sldGuideLst xmlns=""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5" y="609611"/>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82" y="2632852"/>
            <a:ext cx="3935689" cy="3158348"/>
          </a:xfrm>
        </p:spPr>
        <p:txBody>
          <a:bodyPr/>
          <a:lstStyle>
            <a:lvl1pPr marL="0" indent="0" algn="ctr">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47164432"/>
      </p:ext>
    </p:extLst>
  </p:cSld>
  <p:clrMapOvr>
    <a:masterClrMapping/>
  </p:clrMapOvr>
  <p:extLst mod="1">
    <p:ext uri="{DCECCB84-F9BA-43D5-87BE-67443E8EF086}">
      <p15:sldGuideLst xmlns=""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2" y="609601"/>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9" y="609601"/>
            <a:ext cx="325535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3796" y="2632862"/>
            <a:ext cx="5934949" cy="3158347"/>
          </a:xfrm>
        </p:spPr>
        <p:txBody>
          <a:bodyPr/>
          <a:lstStyle>
            <a:lvl1pPr marL="0" indent="0" algn="ctr">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643322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7"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117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97E8128-FC99-461E-945A-6D4BBFB8A2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5AF00A-5F32-48C1-A9E9-D46C14A3E3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1E3C0F-1E9C-4671-85AE-E274D8ACBAED}"/>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5" name="Footer Placeholder 4">
            <a:extLst>
              <a:ext uri="{FF2B5EF4-FFF2-40B4-BE49-F238E27FC236}">
                <a16:creationId xmlns="" xmlns:a16="http://schemas.microsoft.com/office/drawing/2014/main" id="{AE263E3D-3566-422E-A667-F2D0A3D1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02BC813-3E29-4D31-B182-EC0643AB0560}"/>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7910277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555195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1"/>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5" y="4372807"/>
            <a:ext cx="10364452" cy="1421053"/>
          </a:xfrm>
        </p:spPr>
        <p:txBody>
          <a:bodyPr anchor="ctr">
            <a:normAutofit/>
          </a:bodyPr>
          <a:lstStyle>
            <a:lvl1pPr marL="0" indent="0" algn="ctr">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36" tIns="45718" rIns="91436" bIns="4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363"/>
            <a:r>
              <a:rPr lang="en-US" sz="8000" dirty="0">
                <a:solidFill>
                  <a:prstClr val="black"/>
                </a:solidFill>
                <a:effectLst/>
              </a:rPr>
              <a:t>“</a:t>
            </a:r>
          </a:p>
        </p:txBody>
      </p:sp>
      <p:sp>
        <p:nvSpPr>
          <p:cNvPr id="14" name="TextBox 13"/>
          <p:cNvSpPr txBox="1"/>
          <p:nvPr/>
        </p:nvSpPr>
        <p:spPr>
          <a:xfrm>
            <a:off x="10557559" y="2993579"/>
            <a:ext cx="609600" cy="584776"/>
          </a:xfrm>
          <a:prstGeom prst="rect">
            <a:avLst/>
          </a:prstGeom>
        </p:spPr>
        <p:txBody>
          <a:bodyPr vert="horz" lIns="91436" tIns="45718" rIns="91436" bIns="4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363"/>
            <a:r>
              <a:rPr lang="en-US" sz="8000" dirty="0">
                <a:solidFill>
                  <a:prstClr val="black"/>
                </a:solidFill>
                <a:effectLst/>
              </a:rPr>
              <a:t>”</a:t>
            </a:r>
          </a:p>
        </p:txBody>
      </p:sp>
    </p:spTree>
    <p:extLst>
      <p:ext uri="{BB962C8B-B14F-4D97-AF65-F5344CB8AC3E}">
        <p14:creationId xmlns:p14="http://schemas.microsoft.com/office/powerpoint/2010/main" val="37013299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32"/>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6"/>
            <a:ext cx="10364452" cy="1140644"/>
          </a:xfrm>
        </p:spPr>
        <p:txBody>
          <a:bodyPr anchor="t"/>
          <a:lstStyle>
            <a:lvl1pPr marL="0" indent="0" algn="ctr">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629622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1"/>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24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366"/>
            <a:ext cx="3298976" cy="2847845"/>
          </a:xfrm>
        </p:spPr>
        <p:txBody>
          <a:bodyPr anchor="t">
            <a:normAutofit/>
          </a:bodyPr>
          <a:lstStyle>
            <a:lvl1pPr marL="0" indent="0" algn="ctr">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7" y="2367093"/>
            <a:ext cx="3291521" cy="576262"/>
          </a:xfrm>
        </p:spPr>
        <p:txBody>
          <a:bodyPr anchor="b">
            <a:noAutofit/>
          </a:bodyPr>
          <a:lstStyle>
            <a:lvl1pPr marL="0" indent="0" algn="ctr">
              <a:lnSpc>
                <a:spcPct val="85000"/>
              </a:lnSpc>
              <a:buNone/>
              <a:defRPr sz="24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55" y="2943366"/>
            <a:ext cx="3303351" cy="2847845"/>
          </a:xfrm>
        </p:spPr>
        <p:txBody>
          <a:bodyPr anchor="t">
            <a:normAutofit/>
          </a:bodyPr>
          <a:lstStyle>
            <a:lvl1pPr marL="0" indent="0" algn="ctr">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24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366"/>
            <a:ext cx="3304928" cy="2847845"/>
          </a:xfrm>
        </p:spPr>
        <p:txBody>
          <a:bodyPr anchor="t">
            <a:normAutofit/>
          </a:bodyPr>
          <a:lstStyle>
            <a:lvl1pPr marL="0" indent="0" algn="ctr">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949246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82" y="4204820"/>
            <a:ext cx="3296409" cy="576262"/>
          </a:xfrm>
        </p:spPr>
        <p:txBody>
          <a:bodyPr anchor="b">
            <a:noAutofit/>
          </a:bodyPr>
          <a:lstStyle>
            <a:lvl1pPr marL="0" indent="0" algn="ctr">
              <a:lnSpc>
                <a:spcPct val="85000"/>
              </a:lnSpc>
              <a:buNone/>
              <a:defRPr sz="22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82"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913782" y="4781082"/>
            <a:ext cx="3296409" cy="1010118"/>
          </a:xfrm>
        </p:spPr>
        <p:txBody>
          <a:bodyPr anchor="t">
            <a:normAutofit/>
          </a:bodyPr>
          <a:lstStyle>
            <a:lvl1pPr marL="0" indent="0" algn="ctr">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441348" y="4781091"/>
            <a:ext cx="3303352" cy="1010119"/>
          </a:xfrm>
        </p:spPr>
        <p:txBody>
          <a:bodyPr anchor="t">
            <a:normAutofit/>
          </a:bodyPr>
          <a:lstStyle>
            <a:lvl1pPr marL="0" indent="0" algn="ctr">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06" y="4204820"/>
            <a:ext cx="3300681" cy="576262"/>
          </a:xfrm>
        </p:spPr>
        <p:txBody>
          <a:bodyPr anchor="b">
            <a:noAutofit/>
          </a:bodyPr>
          <a:lstStyle>
            <a:lvl1pPr marL="0" indent="0" algn="ctr">
              <a:lnSpc>
                <a:spcPct val="85000"/>
              </a:lnSpc>
              <a:buNone/>
              <a:defRPr sz="2200" b="0">
                <a:solidFill>
                  <a:schemeClr val="tx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973176" y="4781089"/>
            <a:ext cx="3305053" cy="1010121"/>
          </a:xfrm>
        </p:spPr>
        <p:txBody>
          <a:bodyPr anchor="t">
            <a:normAutofit/>
          </a:bodyPr>
          <a:lstStyle>
            <a:lvl1pPr marL="0" indent="0" algn="ctr">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557161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9"/>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482518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6" y="609612"/>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9" y="609612"/>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6B17C7-197E-47C8-B42D-E6CFD4234247}" type="datetimeFigureOut">
              <a:rPr lang="en-US" smtClean="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03F9F9-8235-4C0E-9D3D-241723AC748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285097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97225"/>
            <a:ext cx="10363200" cy="19364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2" indent="0" algn="ctr">
              <a:buNone/>
              <a:defRPr/>
            </a:lvl2pPr>
            <a:lvl3pPr marL="914363" indent="0" algn="ctr">
              <a:buNone/>
              <a:defRPr/>
            </a:lvl3pPr>
            <a:lvl4pPr marL="1371545" indent="0" algn="ctr">
              <a:buNone/>
              <a:defRPr/>
            </a:lvl4pPr>
            <a:lvl5pPr marL="1828727" indent="0" algn="ctr">
              <a:buNone/>
              <a:defRPr/>
            </a:lvl5pPr>
            <a:lvl6pPr marL="2285909" indent="0" algn="ctr">
              <a:buNone/>
              <a:defRPr/>
            </a:lvl6pPr>
            <a:lvl7pPr marL="2743090" indent="0" algn="ctr">
              <a:buNone/>
              <a:defRPr/>
            </a:lvl7pPr>
            <a:lvl8pPr marL="3200272" indent="0" algn="ctr">
              <a:buNone/>
              <a:defRPr/>
            </a:lvl8pPr>
            <a:lvl9pPr marL="365745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5481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08287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8"/>
            <a:ext cx="10363200" cy="70531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182" indent="0">
              <a:buNone/>
              <a:defRPr sz="1800"/>
            </a:lvl2pPr>
            <a:lvl3pPr marL="914363" indent="0">
              <a:buNone/>
              <a:defRPr sz="1600"/>
            </a:lvl3pPr>
            <a:lvl4pPr marL="1371545" indent="0">
              <a:buNone/>
              <a:defRPr sz="1400"/>
            </a:lvl4pPr>
            <a:lvl5pPr marL="1828727" indent="0">
              <a:buNone/>
              <a:defRPr sz="1400"/>
            </a:lvl5pPr>
            <a:lvl6pPr marL="2285909" indent="0">
              <a:buNone/>
              <a:defRPr sz="1400"/>
            </a:lvl6pPr>
            <a:lvl7pPr marL="2743090" indent="0">
              <a:buNone/>
              <a:defRPr sz="1400"/>
            </a:lvl7pPr>
            <a:lvl8pPr marL="3200272" indent="0">
              <a:buNone/>
              <a:defRPr sz="1400"/>
            </a:lvl8pPr>
            <a:lvl9pPr marL="3657454" indent="0">
              <a:buNone/>
              <a:defRPr sz="1400"/>
            </a:lvl9pPr>
          </a:lstStyle>
          <a:p>
            <a:pPr lvl="0"/>
            <a:r>
              <a:rPr lang="en-US" smtClean="0"/>
              <a:t>Click to edit Master text styles</a:t>
            </a:r>
          </a:p>
        </p:txBody>
      </p:sp>
    </p:spTree>
    <p:extLst>
      <p:ext uri="{BB962C8B-B14F-4D97-AF65-F5344CB8AC3E}">
        <p14:creationId xmlns:p14="http://schemas.microsoft.com/office/powerpoint/2010/main" val="32189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74652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30771" y="2362200"/>
            <a:ext cx="451555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26951" y="2362200"/>
            <a:ext cx="451555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20657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9591"/>
            <a:ext cx="10972800" cy="101309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683"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41" y="1535113"/>
            <a:ext cx="5388563"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41"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710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95361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5280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1037571"/>
            <a:ext cx="4011319" cy="39754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676" y="273063"/>
            <a:ext cx="6814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9" y="1435103"/>
            <a:ext cx="4011319"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Tree>
    <p:extLst>
      <p:ext uri="{BB962C8B-B14F-4D97-AF65-F5344CB8AC3E}">
        <p14:creationId xmlns:p14="http://schemas.microsoft.com/office/powerpoint/2010/main" val="26292654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969804"/>
            <a:ext cx="7315200" cy="39754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smtClean="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Tree>
    <p:extLst>
      <p:ext uri="{BB962C8B-B14F-4D97-AF65-F5344CB8AC3E}">
        <p14:creationId xmlns:p14="http://schemas.microsoft.com/office/powerpoint/2010/main" val="19298784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3115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6445" y="215900"/>
            <a:ext cx="2029393" cy="626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30775" y="215900"/>
            <a:ext cx="6985940" cy="626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27945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2016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3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905856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489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3468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4617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556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3232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23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4645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2898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47DD0-6359-4016-BA52-18688A631936}"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E189B8-4A6C-473C-9727-316AC7929B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5687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49" y="578746"/>
            <a:ext cx="10661651" cy="549537"/>
          </a:xfrm>
          <a:prstGeom prst="rect">
            <a:avLst/>
          </a:prstGeom>
        </p:spPr>
        <p:txBody>
          <a:bodyPr/>
          <a:lstStyle/>
          <a:p>
            <a:r>
              <a:rPr lang="en-US" dirty="0" smtClean="0"/>
              <a:t>Click to edit Master title style</a:t>
            </a:r>
            <a:endParaRPr lang="en-US" dirty="0"/>
          </a:p>
        </p:txBody>
      </p:sp>
      <p:sp>
        <p:nvSpPr>
          <p:cNvPr id="4" name="Rectangle 3"/>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609551">
              <a:defRPr/>
            </a:pPr>
            <a:endParaRPr lang="en-US" sz="3800">
              <a:solidFill>
                <a:prstClr val="white"/>
              </a:solidFill>
            </a:endParaRPr>
          </a:p>
        </p:txBody>
      </p:sp>
      <p:sp>
        <p:nvSpPr>
          <p:cNvPr id="5" name="Content Placeholder 2"/>
          <p:cNvSpPr>
            <a:spLocks noGrp="1"/>
          </p:cNvSpPr>
          <p:nvPr>
            <p:ph sz="half" idx="1"/>
          </p:nvPr>
        </p:nvSpPr>
        <p:spPr>
          <a:xfrm>
            <a:off x="920755" y="1762395"/>
            <a:ext cx="10563679" cy="445900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7"/>
          <p:cNvSpPr>
            <a:spLocks noGrp="1"/>
          </p:cNvSpPr>
          <p:nvPr>
            <p:ph type="body" sz="quarter" idx="11" hasCustomPrompt="1"/>
          </p:nvPr>
        </p:nvSpPr>
        <p:spPr>
          <a:xfrm>
            <a:off x="2160639" y="6555771"/>
            <a:ext cx="1500468" cy="254000"/>
          </a:xfrm>
          <a:prstGeom prst="rect">
            <a:avLst/>
          </a:prstGeom>
        </p:spPr>
        <p:txBody>
          <a:bodyPr/>
          <a:lstStyle>
            <a:lvl1pPr marL="0" indent="0">
              <a:buNone/>
              <a:defRPr sz="1000" b="1" i="0" spc="167" baseline="0">
                <a:solidFill>
                  <a:srgbClr val="A21727"/>
                </a:solidFill>
              </a:defRPr>
            </a:lvl1pPr>
          </a:lstStyle>
          <a:p>
            <a:pPr lvl="0"/>
            <a:r>
              <a:rPr lang="en-US" dirty="0" smtClean="0"/>
              <a:t>@</a:t>
            </a:r>
            <a:r>
              <a:rPr lang="en-US" dirty="0" err="1" smtClean="0"/>
              <a:t>uupublichealth</a:t>
            </a:r>
            <a:endParaRPr lang="en-US" dirty="0" smtClean="0"/>
          </a:p>
        </p:txBody>
      </p:sp>
      <p:sp>
        <p:nvSpPr>
          <p:cNvPr id="12" name="Text Placeholder 17"/>
          <p:cNvSpPr>
            <a:spLocks noGrp="1"/>
          </p:cNvSpPr>
          <p:nvPr>
            <p:ph type="body" sz="quarter" idx="12" hasCustomPrompt="1"/>
          </p:nvPr>
        </p:nvSpPr>
        <p:spPr>
          <a:xfrm>
            <a:off x="3669870" y="6555771"/>
            <a:ext cx="1501423" cy="254000"/>
          </a:xfrm>
          <a:prstGeom prst="rect">
            <a:avLst/>
          </a:prstGeom>
        </p:spPr>
        <p:txBody>
          <a:bodyPr/>
          <a:lstStyle>
            <a:lvl1pPr marL="0" indent="0">
              <a:buNone/>
              <a:defRPr sz="1000" b="1" i="0" spc="167" baseline="0">
                <a:solidFill>
                  <a:srgbClr val="A21727"/>
                </a:solidFill>
              </a:defRPr>
            </a:lvl1pPr>
          </a:lstStyle>
          <a:p>
            <a:pPr lvl="0"/>
            <a:r>
              <a:rPr lang="en-US" dirty="0" smtClean="0"/>
              <a:t>#</a:t>
            </a:r>
            <a:r>
              <a:rPr lang="en-US" dirty="0" err="1" smtClean="0"/>
              <a:t>uupublichealth</a:t>
            </a:r>
            <a:endParaRPr lang="en-US" dirty="0" smtClean="0"/>
          </a:p>
        </p:txBody>
      </p:sp>
      <p:sp>
        <p:nvSpPr>
          <p:cNvPr id="13" name="Text Placeholder 17"/>
          <p:cNvSpPr>
            <a:spLocks noGrp="1"/>
          </p:cNvSpPr>
          <p:nvPr>
            <p:ph type="body" sz="quarter" idx="13" hasCustomPrompt="1"/>
          </p:nvPr>
        </p:nvSpPr>
        <p:spPr>
          <a:xfrm>
            <a:off x="5197569" y="6555771"/>
            <a:ext cx="2168439" cy="254000"/>
          </a:xfrm>
          <a:prstGeom prst="rect">
            <a:avLst/>
          </a:prstGeom>
        </p:spPr>
        <p:txBody>
          <a:bodyPr/>
          <a:lstStyle>
            <a:lvl1pPr marL="0" indent="0">
              <a:buNone/>
              <a:defRPr sz="1000" b="1" i="0" spc="167" baseline="0">
                <a:solidFill>
                  <a:srgbClr val="A21727"/>
                </a:solidFill>
              </a:defRPr>
            </a:lvl1pPr>
          </a:lstStyle>
          <a:p>
            <a:pPr lvl="0"/>
            <a:r>
              <a:rPr lang="en-US" dirty="0" smtClean="0"/>
              <a:t>publichealth.utah.edu</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82"/>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101"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smtClean="0"/>
              <a:t>Source:</a:t>
            </a:r>
            <a:endParaRPr lang="en-US" dirty="0"/>
          </a:p>
        </p:txBody>
      </p:sp>
      <p:sp>
        <p:nvSpPr>
          <p:cNvPr id="18" name="TextBox 17"/>
          <p:cNvSpPr txBox="1"/>
          <p:nvPr userDrawn="1"/>
        </p:nvSpPr>
        <p:spPr>
          <a:xfrm>
            <a:off x="8717801" y="6548047"/>
            <a:ext cx="3474203" cy="246217"/>
          </a:xfrm>
          <a:prstGeom prst="rect">
            <a:avLst/>
          </a:prstGeom>
          <a:noFill/>
        </p:spPr>
        <p:txBody>
          <a:bodyPr wrap="square" lIns="91436" tIns="45718" rIns="91436" bIns="45718">
            <a:spAutoFit/>
          </a:bodyPr>
          <a:lstStyle/>
          <a:p>
            <a:pPr defTabSz="914363">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450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FFFFFF"/>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2A59EA2B-3986-40D9-BCDB-487C83E542C2}" type="datetimeFigureOut">
              <a:rPr lang="en-US" smtClean="0">
                <a:solidFill>
                  <a:srgbClr val="000000"/>
                </a:solidFill>
              </a:rPr>
              <a:pPr/>
              <a:t>10/4/2017</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4ED69F57-5DA1-4EA9-A3C5-1AA63C99D146}" type="slidenum">
              <a:rPr lang="en-US" smtClean="0">
                <a:solidFill>
                  <a:srgbClr val="000000"/>
                </a:solidFill>
              </a:rPr>
              <a:pPr/>
              <a:t>‹#›</a:t>
            </a:fld>
            <a:endParaRPr lang="en-US">
              <a:solidFill>
                <a:srgbClr val="000000"/>
              </a:solidFill>
            </a:endParaRPr>
          </a:p>
        </p:txBody>
      </p:sp>
      <p:sp>
        <p:nvSpPr>
          <p:cNvPr id="15" name="Footer Placeholder 14"/>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315519885"/>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97802"/>
            <a:ext cx="10363200" cy="1470025"/>
          </a:xfrm>
          <a:prstGeom prst="rect">
            <a:avLst/>
          </a:prstGeom>
        </p:spPr>
        <p:txBody>
          <a:bodyPr lIns="76197" tIns="38098" rIns="76197" bIns="38098">
            <a:normAutofit/>
          </a:bodyPr>
          <a:lstStyle>
            <a:lvl1pPr algn="ctr">
              <a:defRPr sz="4700" baseline="0">
                <a:solidFill>
                  <a:schemeClr val="tx1">
                    <a:lumMod val="65000"/>
                    <a:lumOff val="35000"/>
                  </a:schemeClr>
                </a:solidFill>
                <a:latin typeface="Century Gothic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28800" y="4104316"/>
            <a:ext cx="8534400" cy="206175"/>
          </a:xfrm>
          <a:prstGeom prst="rect">
            <a:avLst/>
          </a:prstGeom>
        </p:spPr>
        <p:txBody>
          <a:bodyPr lIns="76197" tIns="38098" rIns="76197" bIns="38098">
            <a:normAutofit/>
          </a:bodyPr>
          <a:lstStyle>
            <a:lvl1pPr marL="0" indent="0" algn="ctr">
              <a:buNone/>
              <a:defRPr sz="1300"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smtClean="0"/>
              <a:t>Click to edit PRESENTER NAME</a:t>
            </a:r>
            <a:endParaRPr lang="en-US" dirty="0"/>
          </a:p>
        </p:txBody>
      </p:sp>
      <p:cxnSp>
        <p:nvCxnSpPr>
          <p:cNvPr id="4" name="Straight Connector 3"/>
          <p:cNvCxnSpPr/>
          <p:nvPr userDrawn="1"/>
        </p:nvCxnSpPr>
        <p:spPr>
          <a:xfrm flipV="1">
            <a:off x="1949320" y="2907771"/>
            <a:ext cx="8293365" cy="5292"/>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5" name="Picture 16"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68096" y="2082600"/>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4354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cxnSp>
        <p:nvCxnSpPr>
          <p:cNvPr id="4" name="Straight Connector 3"/>
          <p:cNvCxnSpPr/>
          <p:nvPr userDrawn="1"/>
        </p:nvCxnSpPr>
        <p:spPr>
          <a:xfrm flipV="1">
            <a:off x="3028157" y="3944937"/>
            <a:ext cx="6096000" cy="5292"/>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9575" y="4173803"/>
            <a:ext cx="2071688" cy="5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028157" y="2622097"/>
            <a:ext cx="6096000" cy="1436688"/>
          </a:xfrm>
          <a:prstGeom prst="rect">
            <a:avLst/>
          </a:prstGeom>
        </p:spPr>
        <p:txBody>
          <a:bodyPr lIns="76197" tIns="38098" rIns="76197" bIns="38098">
            <a:noAutofit/>
          </a:bodyPr>
          <a:lstStyle>
            <a:lvl1pPr marL="0" indent="0" algn="ctr">
              <a:buNone/>
              <a:defRPr sz="6700" b="0" i="0" spc="167" baseline="0">
                <a:solidFill>
                  <a:schemeClr val="bg1"/>
                </a:solidFill>
                <a:latin typeface="Century Gothic" charset="0"/>
                <a:ea typeface="Century Gothic" charset="0"/>
                <a:cs typeface="Century Gothic" charset="0"/>
              </a:defRPr>
            </a:lvl1pPr>
          </a:lstStyle>
          <a:p>
            <a:pPr lvl="0"/>
            <a:r>
              <a:rPr lang="en-US" dirty="0" smtClean="0"/>
              <a:t>TITLE</a:t>
            </a:r>
          </a:p>
        </p:txBody>
      </p:sp>
      <p:sp>
        <p:nvSpPr>
          <p:cNvPr id="18" name="Text Placeholder 17"/>
          <p:cNvSpPr>
            <a:spLocks noGrp="1"/>
          </p:cNvSpPr>
          <p:nvPr>
            <p:ph type="body" sz="quarter" idx="11"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smtClean="0"/>
              <a:t>@HANDLE</a:t>
            </a:r>
          </a:p>
        </p:txBody>
      </p:sp>
      <p:sp>
        <p:nvSpPr>
          <p:cNvPr id="19" name="Text Placeholder 17"/>
          <p:cNvSpPr>
            <a:spLocks noGrp="1"/>
          </p:cNvSpPr>
          <p:nvPr>
            <p:ph type="body" sz="quarter" idx="12"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smtClean="0"/>
              <a:t>HASHTAG</a:t>
            </a:r>
          </a:p>
        </p:txBody>
      </p:sp>
      <p:sp>
        <p:nvSpPr>
          <p:cNvPr id="20" name="Text Placeholder 17"/>
          <p:cNvSpPr>
            <a:spLocks noGrp="1"/>
          </p:cNvSpPr>
          <p:nvPr>
            <p:ph type="body" sz="quarter" idx="13"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smtClean="0"/>
              <a:t>MISC</a:t>
            </a:r>
          </a:p>
        </p:txBody>
      </p:sp>
      <p:sp>
        <p:nvSpPr>
          <p:cNvPr id="10" name="TextBox 9"/>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prstClr val="white"/>
                </a:solidFill>
                <a:latin typeface="Century Gothic" charset="0"/>
                <a:ea typeface="Century Gothic" charset="0"/>
                <a:cs typeface="Century Gothic" charset="0"/>
              </a:rPr>
              <a:t>©</a:t>
            </a:r>
            <a:r>
              <a:rPr lang="en-US" sz="1000" b="1" spc="250" dirty="0" smtClean="0">
                <a:solidFill>
                  <a:prstClr val="white"/>
                </a:solidFill>
                <a:latin typeface="Century Gothic" charset="0"/>
                <a:ea typeface="Century Gothic" charset="0"/>
                <a:cs typeface="Century Gothic" charset="0"/>
              </a:rPr>
              <a:t>UNIVERSITY OF UTAH HEALTH, 2017</a:t>
            </a:r>
            <a:endParaRPr lang="en-US" sz="1000" b="1" spc="250" dirty="0">
              <a:solidFill>
                <a:prstClr val="white"/>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66561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t="2729" r="3588" b="762"/>
          <a:stretch/>
        </p:blipFill>
        <p:spPr bwMode="auto">
          <a:xfrm>
            <a:off x="1" y="-6966"/>
            <a:ext cx="12192000" cy="6864967"/>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9" name="Text Placeholder 8"/>
          <p:cNvSpPr>
            <a:spLocks noGrp="1"/>
          </p:cNvSpPr>
          <p:nvPr>
            <p:ph type="body" sz="quarter" idx="10" hasCustomPrompt="1"/>
          </p:nvPr>
        </p:nvSpPr>
        <p:spPr>
          <a:xfrm>
            <a:off x="3028157" y="2622097"/>
            <a:ext cx="6096000" cy="1436688"/>
          </a:xfrm>
          <a:prstGeom prst="rect">
            <a:avLst/>
          </a:prstGeom>
        </p:spPr>
        <p:txBody>
          <a:bodyPr lIns="76197" tIns="38098" rIns="76197" bIns="38098">
            <a:noAutofit/>
          </a:bodyPr>
          <a:lstStyle>
            <a:lvl1pPr marL="0" indent="0" algn="ctr">
              <a:buNone/>
              <a:defRPr sz="6700" b="0" i="0" spc="167" baseline="0">
                <a:solidFill>
                  <a:srgbClr val="A21727"/>
                </a:solidFill>
                <a:latin typeface="Century Gothic" charset="0"/>
                <a:ea typeface="Century Gothic" charset="0"/>
                <a:cs typeface="Century Gothic" charset="0"/>
              </a:defRPr>
            </a:lvl1pPr>
          </a:lstStyle>
          <a:p>
            <a:pPr lvl="0"/>
            <a:r>
              <a:rPr lang="en-US" dirty="0" smtClean="0"/>
              <a:t>TITLE</a:t>
            </a:r>
          </a:p>
        </p:txBody>
      </p:sp>
      <p:pic>
        <p:nvPicPr>
          <p:cNvPr id="19" name="Picture 16" descr="U Health_horizontal_cmyk.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068096" y="4163219"/>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3028157" y="3944937"/>
            <a:ext cx="6096000" cy="5292"/>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160439" y="6552021"/>
            <a:ext cx="992188" cy="254000"/>
          </a:xfrm>
          <a:prstGeom prst="rect">
            <a:avLst/>
          </a:prstGeom>
        </p:spPr>
        <p:txBody>
          <a:bodyPr lIns="76197" tIns="38098" rIns="76197" bIns="38098"/>
          <a:lstStyle>
            <a:lvl1pPr marL="0" indent="0">
              <a:buNone/>
              <a:defRPr sz="1000" b="1" spc="167" baseline="0">
                <a:solidFill>
                  <a:srgbClr val="A21727"/>
                </a:solidFill>
              </a:defRPr>
            </a:lvl1pPr>
          </a:lstStyle>
          <a:p>
            <a:pPr lvl="0"/>
            <a:r>
              <a:rPr lang="en-US" dirty="0" smtClean="0"/>
              <a:t>@HANDLE</a:t>
            </a:r>
            <a:endParaRPr lang="en-US" dirty="0"/>
          </a:p>
        </p:txBody>
      </p:sp>
      <p:sp>
        <p:nvSpPr>
          <p:cNvPr id="40" name="Text Placeholder 5"/>
          <p:cNvSpPr>
            <a:spLocks noGrp="1"/>
          </p:cNvSpPr>
          <p:nvPr>
            <p:ph type="body" sz="quarter" idx="18" hasCustomPrompt="1"/>
          </p:nvPr>
        </p:nvSpPr>
        <p:spPr>
          <a:xfrm>
            <a:off x="3453007" y="6552021"/>
            <a:ext cx="992188" cy="254000"/>
          </a:xfrm>
          <a:prstGeom prst="rect">
            <a:avLst/>
          </a:prstGeom>
        </p:spPr>
        <p:txBody>
          <a:bodyPr lIns="76197" tIns="38098" rIns="76197" bIns="38098"/>
          <a:lstStyle>
            <a:lvl1pPr marL="0" indent="0">
              <a:buNone/>
              <a:defRPr sz="1000" b="1" spc="167" baseline="0">
                <a:solidFill>
                  <a:srgbClr val="A21727"/>
                </a:solidFill>
              </a:defRPr>
            </a:lvl1pPr>
          </a:lstStyle>
          <a:p>
            <a:pPr lvl="0"/>
            <a:r>
              <a:rPr lang="en-US" dirty="0" smtClean="0"/>
              <a:t>HASHTAG</a:t>
            </a:r>
            <a:endParaRPr lang="en-US" dirty="0"/>
          </a:p>
        </p:txBody>
      </p:sp>
      <p:sp>
        <p:nvSpPr>
          <p:cNvPr id="41" name="Text Placeholder 5"/>
          <p:cNvSpPr>
            <a:spLocks noGrp="1"/>
          </p:cNvSpPr>
          <p:nvPr>
            <p:ph type="body" sz="quarter" idx="19" hasCustomPrompt="1"/>
          </p:nvPr>
        </p:nvSpPr>
        <p:spPr>
          <a:xfrm>
            <a:off x="4745815" y="6552021"/>
            <a:ext cx="992188" cy="254000"/>
          </a:xfrm>
          <a:prstGeom prst="rect">
            <a:avLst/>
          </a:prstGeom>
        </p:spPr>
        <p:txBody>
          <a:bodyPr lIns="76197" tIns="38098" rIns="76197" bIns="38098"/>
          <a:lstStyle>
            <a:lvl1pPr marL="0" indent="0">
              <a:buNone/>
              <a:defRPr sz="1000" b="1" spc="167" baseline="0">
                <a:solidFill>
                  <a:srgbClr val="A21727"/>
                </a:solidFill>
              </a:defRPr>
            </a:lvl1pPr>
          </a:lstStyle>
          <a:p>
            <a:pPr lvl="0"/>
            <a:r>
              <a:rPr lang="en-US" dirty="0" smtClean="0"/>
              <a:t>MISC</a:t>
            </a:r>
            <a:endParaRPr lang="en-US" dirty="0"/>
          </a:p>
        </p:txBody>
      </p:sp>
      <p:sp>
        <p:nvSpPr>
          <p:cNvPr id="11" name="TextBox 10"/>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704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49" y="578745"/>
            <a:ext cx="10661651" cy="549537"/>
          </a:xfrm>
          <a:prstGeom prst="rect">
            <a:avLst/>
          </a:prstGeom>
        </p:spPr>
        <p:txBody>
          <a:bodyPr lIns="76197" tIns="38098" rIns="76197" bIns="38098"/>
          <a:lstStyle/>
          <a:p>
            <a:r>
              <a:rPr lang="en-US" dirty="0" smtClean="0"/>
              <a:t>Click to edit Master title style</a:t>
            </a:r>
            <a:endParaRPr lang="en-US" dirty="0"/>
          </a:p>
        </p:txBody>
      </p:sp>
      <p:sp>
        <p:nvSpPr>
          <p:cNvPr id="4" name="Rectangle 3"/>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5" name="Content Placeholder 2"/>
          <p:cNvSpPr>
            <a:spLocks noGrp="1"/>
          </p:cNvSpPr>
          <p:nvPr>
            <p:ph sz="half" idx="1"/>
          </p:nvPr>
        </p:nvSpPr>
        <p:spPr>
          <a:xfrm>
            <a:off x="920755" y="1762395"/>
            <a:ext cx="10563679" cy="4459003"/>
          </a:xfrm>
          <a:prstGeom prst="rect">
            <a:avLst/>
          </a:prstGeom>
        </p:spPr>
        <p:txBody>
          <a:bodyPr lIns="76197" tIns="38098" rIns="76197" bIns="3809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8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101"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smtClean="0"/>
              <a:t>Source:</a:t>
            </a:r>
            <a:endParaRPr lang="en-US" dirty="0"/>
          </a:p>
        </p:txBody>
      </p:sp>
      <p:sp>
        <p:nvSpPr>
          <p:cNvPr id="18" name="TextBox 17"/>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1327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8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101"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smtClean="0"/>
              <a:t>Source:</a:t>
            </a:r>
            <a:endParaRPr lang="en-US" dirty="0"/>
          </a:p>
        </p:txBody>
      </p:sp>
      <p:sp>
        <p:nvSpPr>
          <p:cNvPr id="18" name="TextBox 17"/>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0866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49" y="578745"/>
            <a:ext cx="10661651" cy="549537"/>
          </a:xfrm>
          <a:prstGeom prst="rect">
            <a:avLst/>
          </a:prstGeom>
        </p:spPr>
        <p:txBody>
          <a:bodyPr lIns="76197" tIns="38098" rIns="76197" bIns="38098"/>
          <a:lstStyle/>
          <a:p>
            <a:r>
              <a:rPr lang="en-US" dirty="0" smtClean="0"/>
              <a:t>Click to edit Master title style</a:t>
            </a:r>
            <a:endParaRPr lang="en-US" dirty="0"/>
          </a:p>
        </p:txBody>
      </p:sp>
      <p:sp>
        <p:nvSpPr>
          <p:cNvPr id="4" name="Rectangle 3"/>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8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101"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smtClean="0"/>
              <a:t>Source:</a:t>
            </a:r>
            <a:endParaRPr lang="en-US" dirty="0"/>
          </a:p>
        </p:txBody>
      </p:sp>
      <p:sp>
        <p:nvSpPr>
          <p:cNvPr id="18" name="TextBox 17"/>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12926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49" y="578745"/>
            <a:ext cx="10661651" cy="549537"/>
          </a:xfrm>
          <a:prstGeom prst="rect">
            <a:avLst/>
          </a:prstGeom>
        </p:spPr>
        <p:txBody>
          <a:bodyPr lIns="76197" tIns="38098" rIns="76197" bIns="38098"/>
          <a:lstStyle/>
          <a:p>
            <a:r>
              <a:rPr lang="en-US" dirty="0" smtClean="0"/>
              <a:t>Click to edit Master title style</a:t>
            </a:r>
            <a:endParaRPr lang="en-US" dirty="0"/>
          </a:p>
        </p:txBody>
      </p:sp>
      <p:sp>
        <p:nvSpPr>
          <p:cNvPr id="4" name="Rectangle 3"/>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5" name="Content Placeholder 2"/>
          <p:cNvSpPr>
            <a:spLocks noGrp="1"/>
          </p:cNvSpPr>
          <p:nvPr>
            <p:ph sz="half" idx="1"/>
          </p:nvPr>
        </p:nvSpPr>
        <p:spPr>
          <a:xfrm>
            <a:off x="920749" y="1762395"/>
            <a:ext cx="5049859" cy="4459003"/>
          </a:xfrm>
          <a:prstGeom prst="rect">
            <a:avLst/>
          </a:prstGeom>
        </p:spPr>
        <p:txBody>
          <a:bodyPr lIns="76197" tIns="38098" rIns="76197" bIns="3809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8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101"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6532545" y="1762395"/>
            <a:ext cx="5049859" cy="4459003"/>
          </a:xfrm>
          <a:prstGeom prst="rect">
            <a:avLst/>
          </a:prstGeom>
        </p:spPr>
        <p:txBody>
          <a:bodyPr lIns="76197" tIns="38098" rIns="76197" bIns="3809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6"/>
          <p:cNvSpPr>
            <a:spLocks noGrp="1"/>
          </p:cNvSpPr>
          <p:nvPr>
            <p:ph type="body" sz="quarter" idx="16"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smtClean="0"/>
              <a:t>Source:</a:t>
            </a:r>
            <a:endParaRPr lang="en-US" dirty="0"/>
          </a:p>
        </p:txBody>
      </p:sp>
      <p:sp>
        <p:nvSpPr>
          <p:cNvPr id="19" name="TextBox 18"/>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0842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920749" y="578745"/>
            <a:ext cx="10661651" cy="549537"/>
          </a:xfrm>
          <a:prstGeom prst="rect">
            <a:avLst/>
          </a:prstGeom>
        </p:spPr>
        <p:txBody>
          <a:bodyPr lIns="76197" tIns="38098" rIns="76197" bIns="38098"/>
          <a:lstStyle/>
          <a:p>
            <a:r>
              <a:rPr lang="en-US" dirty="0" smtClean="0"/>
              <a:t>Click to edit Master title style</a:t>
            </a:r>
            <a:endParaRPr lang="en-US" dirty="0"/>
          </a:p>
        </p:txBody>
      </p:sp>
      <p:sp>
        <p:nvSpPr>
          <p:cNvPr id="4" name="Rectangle 3"/>
          <p:cNvSpPr/>
          <p:nvPr userDrawn="1"/>
        </p:nvSpPr>
        <p:spPr>
          <a:xfrm>
            <a:off x="6"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11" name="Text Placeholder 17"/>
          <p:cNvSpPr>
            <a:spLocks noGrp="1"/>
          </p:cNvSpPr>
          <p:nvPr>
            <p:ph type="body" sz="quarter" idx="11"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rgbClr val="A21727"/>
                </a:solidFill>
              </a:defRPr>
            </a:lvl1pPr>
          </a:lstStyle>
          <a:p>
            <a:pPr lvl="0"/>
            <a:r>
              <a:rPr lang="en-US" dirty="0" smtClean="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8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101"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271540" y="1348890"/>
            <a:ext cx="12774135" cy="4862859"/>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2400">
              <a:solidFill>
                <a:prstClr val="white"/>
              </a:solidFill>
            </a:endParaRPr>
          </a:p>
        </p:txBody>
      </p:sp>
      <p:sp>
        <p:nvSpPr>
          <p:cNvPr id="18"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rgbClr val="A31527"/>
                </a:solidFill>
              </a:defRPr>
            </a:lvl1pPr>
          </a:lstStyle>
          <a:p>
            <a:pPr lvl="0"/>
            <a:r>
              <a:rPr lang="en-US" dirty="0" smtClean="0"/>
              <a:t>Source:</a:t>
            </a:r>
            <a:endParaRPr lang="en-US" dirty="0"/>
          </a:p>
        </p:txBody>
      </p:sp>
      <p:sp>
        <p:nvSpPr>
          <p:cNvPr id="19" name="TextBox 18"/>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srgbClr val="A21727"/>
                </a:solidFill>
                <a:latin typeface="Century Gothic" charset="0"/>
                <a:ea typeface="Century Gothic" charset="0"/>
                <a:cs typeface="Century Gothic" charset="0"/>
              </a:rPr>
              <a:t>©</a:t>
            </a:r>
            <a:r>
              <a:rPr lang="en-US" sz="1000" b="1" spc="250" dirty="0" smtClean="0">
                <a:solidFill>
                  <a:srgbClr val="A21727"/>
                </a:solidFill>
                <a:latin typeface="Century Gothic" charset="0"/>
                <a:ea typeface="Century Gothic" charset="0"/>
                <a:cs typeface="Century Gothic" charset="0"/>
              </a:rPr>
              <a:t>UNIVERSITY OF UTAH HEALTH, 2017</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71415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6"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Tree>
    <p:extLst>
      <p:ext uri="{BB962C8B-B14F-4D97-AF65-F5344CB8AC3E}">
        <p14:creationId xmlns:p14="http://schemas.microsoft.com/office/powerpoint/2010/main" val="162368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391200"/>
            <a:ext cx="1299104" cy="34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751725" y="2887927"/>
            <a:ext cx="10699751" cy="1143000"/>
          </a:xfrm>
          <a:prstGeom prst="rect">
            <a:avLst/>
          </a:prstGeom>
        </p:spPr>
        <p:txBody>
          <a:bodyPr lIns="76197" tIns="38098" rIns="76197" bIns="38098"/>
          <a:lstStyle>
            <a:lvl1pPr marL="0" indent="0">
              <a:buNone/>
              <a:defRPr>
                <a:solidFill>
                  <a:schemeClr val="bg1"/>
                </a:solidFill>
              </a:defRPr>
            </a:lvl1pPr>
          </a:lstStyle>
          <a:p>
            <a:pPr lvl="0"/>
            <a:r>
              <a:rPr lang="en-US" dirty="0" smtClean="0"/>
              <a:t>"Click to edit Master text styles”</a:t>
            </a:r>
          </a:p>
        </p:txBody>
      </p:sp>
      <p:sp>
        <p:nvSpPr>
          <p:cNvPr id="11" name="Text Placeholder 10"/>
          <p:cNvSpPr>
            <a:spLocks noGrp="1"/>
          </p:cNvSpPr>
          <p:nvPr>
            <p:ph type="body" sz="quarter" idx="11" hasCustomPrompt="1"/>
          </p:nvPr>
        </p:nvSpPr>
        <p:spPr>
          <a:xfrm>
            <a:off x="6101293" y="4255834"/>
            <a:ext cx="5349875" cy="305593"/>
          </a:xfrm>
          <a:prstGeom prst="rect">
            <a:avLst/>
          </a:prstGeom>
        </p:spPr>
        <p:txBody>
          <a:bodyPr lIns="76197" tIns="38098" rIns="76197" bIns="38098">
            <a:normAutofit/>
          </a:bodyPr>
          <a:lstStyle>
            <a:lvl1pPr marL="0" indent="0" algn="r">
              <a:buNone/>
              <a:defRPr sz="1500" b="0" i="1">
                <a:solidFill>
                  <a:schemeClr val="bg1"/>
                </a:solidFill>
                <a:latin typeface="Century Gothic" charset="0"/>
                <a:ea typeface="Century Gothic" charset="0"/>
                <a:cs typeface="Century Gothic" charset="0"/>
              </a:defRPr>
            </a:lvl1pPr>
          </a:lstStyle>
          <a:p>
            <a:pPr lvl="0"/>
            <a:r>
              <a:rPr lang="en-US" dirty="0" smtClean="0"/>
              <a:t>CLICK TO EDIT MASTER TEXT STYLES</a:t>
            </a:r>
          </a:p>
        </p:txBody>
      </p:sp>
      <p:sp>
        <p:nvSpPr>
          <p:cNvPr id="12" name="Text Placeholder 17"/>
          <p:cNvSpPr>
            <a:spLocks noGrp="1"/>
          </p:cNvSpPr>
          <p:nvPr>
            <p:ph type="body" sz="quarter" idx="12" hasCustomPrompt="1"/>
          </p:nvPr>
        </p:nvSpPr>
        <p:spPr>
          <a:xfrm>
            <a:off x="2160639"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smtClean="0"/>
              <a:t>@HANDLE</a:t>
            </a:r>
          </a:p>
        </p:txBody>
      </p:sp>
      <p:sp>
        <p:nvSpPr>
          <p:cNvPr id="13" name="Text Placeholder 17"/>
          <p:cNvSpPr>
            <a:spLocks noGrp="1"/>
          </p:cNvSpPr>
          <p:nvPr>
            <p:ph type="body" sz="quarter" idx="13" hasCustomPrompt="1"/>
          </p:nvPr>
        </p:nvSpPr>
        <p:spPr>
          <a:xfrm>
            <a:off x="3453007"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smtClean="0"/>
              <a:t>HASHTAG</a:t>
            </a:r>
          </a:p>
        </p:txBody>
      </p:sp>
      <p:sp>
        <p:nvSpPr>
          <p:cNvPr id="14" name="Text Placeholder 17"/>
          <p:cNvSpPr>
            <a:spLocks noGrp="1"/>
          </p:cNvSpPr>
          <p:nvPr>
            <p:ph type="body" sz="quarter" idx="14" hasCustomPrompt="1"/>
          </p:nvPr>
        </p:nvSpPr>
        <p:spPr>
          <a:xfrm>
            <a:off x="4745375" y="6555771"/>
            <a:ext cx="992628" cy="254000"/>
          </a:xfrm>
          <a:prstGeom prst="rect">
            <a:avLst/>
          </a:prstGeom>
        </p:spPr>
        <p:txBody>
          <a:bodyPr lIns="76197" tIns="38098" rIns="76197" bIns="38098"/>
          <a:lstStyle>
            <a:lvl1pPr marL="0" indent="0">
              <a:buNone/>
              <a:defRPr sz="1000" b="1" i="0" spc="167" baseline="0">
                <a:solidFill>
                  <a:schemeClr val="bg1"/>
                </a:solidFill>
              </a:defRPr>
            </a:lvl1pPr>
          </a:lstStyle>
          <a:p>
            <a:pPr lvl="0"/>
            <a:r>
              <a:rPr lang="en-US" dirty="0" smtClean="0"/>
              <a:t>MISC</a:t>
            </a:r>
          </a:p>
        </p:txBody>
      </p:sp>
      <p:cxnSp>
        <p:nvCxnSpPr>
          <p:cNvPr id="15" name="Straight Connector 14"/>
          <p:cNvCxnSpPr/>
          <p:nvPr userDrawn="1"/>
        </p:nvCxnSpPr>
        <p:spPr>
          <a:xfrm>
            <a:off x="2147101" y="6547115"/>
            <a:ext cx="1060582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6"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anchor="ctr"/>
          <a:lstStyle/>
          <a:p>
            <a:pPr algn="ctr" defTabSz="609576">
              <a:defRPr/>
            </a:pPr>
            <a:endParaRPr lang="en-US" sz="3800">
              <a:solidFill>
                <a:prstClr val="white"/>
              </a:solidFill>
            </a:endParaRPr>
          </a:p>
        </p:txBody>
      </p:sp>
      <p:sp>
        <p:nvSpPr>
          <p:cNvPr id="20" name="Text Placeholder 16"/>
          <p:cNvSpPr>
            <a:spLocks noGrp="1"/>
          </p:cNvSpPr>
          <p:nvPr>
            <p:ph type="body" sz="quarter" idx="15" hasCustomPrompt="1"/>
          </p:nvPr>
        </p:nvSpPr>
        <p:spPr>
          <a:xfrm>
            <a:off x="5738001" y="6238875"/>
            <a:ext cx="6454000" cy="308240"/>
          </a:xfrm>
          <a:prstGeom prst="rect">
            <a:avLst/>
          </a:prstGeom>
        </p:spPr>
        <p:txBody>
          <a:bodyPr lIns="76197" tIns="38098" rIns="76197" bIns="38098"/>
          <a:lstStyle>
            <a:lvl1pPr marL="0" indent="0">
              <a:buNone/>
              <a:defRPr sz="1000" baseline="0">
                <a:solidFill>
                  <a:schemeClr val="bg1"/>
                </a:solidFill>
              </a:defRPr>
            </a:lvl1pPr>
          </a:lstStyle>
          <a:p>
            <a:pPr lvl="0"/>
            <a:r>
              <a:rPr lang="en-US" dirty="0" smtClean="0"/>
              <a:t>Source:</a:t>
            </a:r>
            <a:endParaRPr lang="en-US" dirty="0"/>
          </a:p>
        </p:txBody>
      </p:sp>
      <p:sp>
        <p:nvSpPr>
          <p:cNvPr id="16" name="TextBox 15"/>
          <p:cNvSpPr txBox="1"/>
          <p:nvPr userDrawn="1"/>
        </p:nvSpPr>
        <p:spPr>
          <a:xfrm>
            <a:off x="8717797" y="6548041"/>
            <a:ext cx="3474203" cy="230828"/>
          </a:xfrm>
          <a:prstGeom prst="rect">
            <a:avLst/>
          </a:prstGeom>
          <a:noFill/>
        </p:spPr>
        <p:txBody>
          <a:bodyPr wrap="square" lIns="76197" tIns="38098" rIns="76197" bIns="38098">
            <a:spAutoFit/>
          </a:bodyPr>
          <a:lstStyle/>
          <a:p>
            <a:pPr defTabSz="609576">
              <a:defRPr/>
            </a:pPr>
            <a:r>
              <a:rPr lang="de-DE" sz="1000" b="1" spc="250" dirty="0" smtClean="0">
                <a:solidFill>
                  <a:prstClr val="white"/>
                </a:solidFill>
                <a:latin typeface="Century Gothic" charset="0"/>
                <a:ea typeface="Century Gothic" charset="0"/>
                <a:cs typeface="Century Gothic" charset="0"/>
              </a:rPr>
              <a:t>©</a:t>
            </a:r>
            <a:r>
              <a:rPr lang="en-US" sz="1000" b="1" spc="250" dirty="0" smtClean="0">
                <a:solidFill>
                  <a:prstClr val="white"/>
                </a:solidFill>
                <a:latin typeface="Century Gothic" charset="0"/>
                <a:ea typeface="Century Gothic" charset="0"/>
                <a:cs typeface="Century Gothic" charset="0"/>
              </a:rPr>
              <a:t>UNIVERSITY OF UTAH HEALTH, 2017</a:t>
            </a:r>
            <a:endParaRPr lang="en-US" sz="1000" b="1" spc="250" dirty="0">
              <a:solidFill>
                <a:prstClr val="white"/>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1631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68103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6197" tIns="38098" rIns="76197" bIns="38098"/>
          <a:lstStyle/>
          <a:p>
            <a:r>
              <a:rPr lang="en-US" smtClean="0"/>
              <a:t>Click to edit Master title style</a:t>
            </a:r>
            <a:endParaRPr lang="en-US" dirty="0"/>
          </a:p>
        </p:txBody>
      </p:sp>
      <p:sp>
        <p:nvSpPr>
          <p:cNvPr id="3" name="Content Placeholder 2"/>
          <p:cNvSpPr>
            <a:spLocks noGrp="1"/>
          </p:cNvSpPr>
          <p:nvPr>
            <p:ph idx="1"/>
          </p:nvPr>
        </p:nvSpPr>
        <p:spPr/>
        <p:txBody>
          <a:bodyPr lIns="76197" tIns="38098" rIns="76197" bIns="380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lIns="76197" tIns="38098" rIns="76197" bIns="38098"/>
          <a:lstStyle/>
          <a:p>
            <a:pPr defTabSz="609576"/>
            <a:fld id="{7B2D3E9E-A95C-48F2-B4BF-A71542E0BE9A}" type="datetimeFigureOut">
              <a:rPr lang="en-US" sz="2400" dirty="0">
                <a:solidFill>
                  <a:prstClr val="black"/>
                </a:solidFill>
              </a:rPr>
              <a:pPr defTabSz="609576"/>
              <a:t>10/4/2017</a:t>
            </a:fld>
            <a:endParaRPr lang="en-US" sz="2400" dirty="0">
              <a:solidFill>
                <a:prstClr val="black"/>
              </a:solidFill>
            </a:endParaRPr>
          </a:p>
        </p:txBody>
      </p:sp>
      <p:sp>
        <p:nvSpPr>
          <p:cNvPr id="5" name="Footer Placeholder 4"/>
          <p:cNvSpPr>
            <a:spLocks noGrp="1"/>
          </p:cNvSpPr>
          <p:nvPr>
            <p:ph type="ftr" sz="quarter" idx="11"/>
          </p:nvPr>
        </p:nvSpPr>
        <p:spPr/>
        <p:txBody>
          <a:bodyPr lIns="76197" tIns="38098" rIns="76197" bIns="38098"/>
          <a:lstStyle/>
          <a:p>
            <a:pPr defTabSz="609576"/>
            <a:endParaRPr lang="en-US" sz="2400" dirty="0">
              <a:solidFill>
                <a:prstClr val="black"/>
              </a:solidFill>
            </a:endParaRPr>
          </a:p>
        </p:txBody>
      </p:sp>
      <p:sp>
        <p:nvSpPr>
          <p:cNvPr id="6" name="Slide Number Placeholder 5"/>
          <p:cNvSpPr>
            <a:spLocks noGrp="1"/>
          </p:cNvSpPr>
          <p:nvPr>
            <p:ph type="sldNum" sz="quarter" idx="12"/>
          </p:nvPr>
        </p:nvSpPr>
        <p:spPr/>
        <p:txBody>
          <a:bodyPr lIns="76197" tIns="38098" rIns="76197" bIns="38098"/>
          <a:lstStyle/>
          <a:p>
            <a:pPr defTabSz="609576"/>
            <a:fld id="{4FAB73BC-B049-4115-A692-8D63A059BFB8}" type="slidenum">
              <a:rPr lang="en-US" sz="2400" dirty="0">
                <a:solidFill>
                  <a:prstClr val="black"/>
                </a:solidFill>
              </a:rPr>
              <a:pPr defTabSz="609576"/>
              <a:t>‹#›</a:t>
            </a:fld>
            <a:endParaRPr lang="en-US" sz="2400" dirty="0">
              <a:solidFill>
                <a:prstClr val="black"/>
              </a:solidFill>
            </a:endParaRPr>
          </a:p>
        </p:txBody>
      </p:sp>
    </p:spTree>
    <p:extLst>
      <p:ext uri="{BB962C8B-B14F-4D97-AF65-F5344CB8AC3E}">
        <p14:creationId xmlns:p14="http://schemas.microsoft.com/office/powerpoint/2010/main" val="12245042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7334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56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5705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434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7166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510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4871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1558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808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433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8877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5DEC4-5E09-C04C-B25E-E0E8C3FE37A1}"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B61FD8-CE65-FE49-BA0C-45F27E39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47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1BB1CD8-7CB2-43E8-B518-2829DE92CB16}" type="datetimeFigureOut">
              <a:rPr lang="en-US" smtClean="0">
                <a:solidFill>
                  <a:srgbClr val="465359">
                    <a:lumMod val="75000"/>
                    <a:lumOff val="25000"/>
                  </a:srgbClr>
                </a:solidFill>
              </a:rPr>
              <a:pPr/>
              <a:t>10/4/2017</a:t>
            </a:fld>
            <a:endParaRPr lang="en-US" dirty="0">
              <a:solidFill>
                <a:srgbClr val="465359">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65359">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E1640B1-B7B0-4CC1-A1D8-5499355F5A15}" type="slidenum">
              <a:rPr lang="en-US" smtClean="0">
                <a:solidFill>
                  <a:srgbClr val="465359">
                    <a:lumMod val="75000"/>
                    <a:lumOff val="25000"/>
                  </a:srgbClr>
                </a:solidFill>
              </a:rPr>
              <a:pPr/>
              <a:t>‹#›</a:t>
            </a:fld>
            <a:endParaRPr lang="en-US" dirty="0">
              <a:solidFill>
                <a:srgbClr val="465359">
                  <a:lumMod val="75000"/>
                  <a:lumOff val="25000"/>
                </a:srgbClr>
              </a:solidFill>
            </a:endParaRPr>
          </a:p>
        </p:txBody>
      </p:sp>
    </p:spTree>
    <p:extLst>
      <p:ext uri="{BB962C8B-B14F-4D97-AF65-F5344CB8AC3E}">
        <p14:creationId xmlns:p14="http://schemas.microsoft.com/office/powerpoint/2010/main" val="3885418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91440" indent="-91440">
              <a:buFont typeface="Arial" panose="020B0604020202020204" pitchFamily="34" charset="0"/>
              <a:buChar char="•"/>
              <a:defRPr sz="4000"/>
            </a:lvl1pPr>
            <a:lvl2pPr marL="384048" indent="-182880">
              <a:buFont typeface="Arial" panose="020B0604020202020204" pitchFamily="34" charset="0"/>
              <a:buChar char="•"/>
              <a:defRPr sz="3000"/>
            </a:lvl2pPr>
            <a:lvl3pPr marL="566928" indent="-182880">
              <a:buFont typeface="Arial" panose="020B0604020202020204" pitchFamily="34" charset="0"/>
              <a:buChar char="•"/>
              <a:defRPr sz="2000"/>
            </a:lvl3pPr>
            <a:lvl4pPr marL="749808" indent="-182880">
              <a:buFont typeface="Arial" panose="020B0604020202020204" pitchFamily="34" charset="0"/>
              <a:buChar char="•"/>
              <a:defRPr sz="1000"/>
            </a:lvl4pPr>
            <a:lvl5pPr marL="932688" indent="-182880">
              <a:buFont typeface="Arial" panose="020B0604020202020204" pitchFamily="34" charset="0"/>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fld id="{D30BB376-B19C-488D-ABEB-03C7E6E9E3E0}" type="datetimeFigureOut">
              <a:rPr lang="en-US" smtClean="0">
                <a:solidFill>
                  <a:srgbClr val="DE4438"/>
                </a:solidFill>
              </a:rPr>
              <a:pPr/>
              <a:t>10/4/2017</a:t>
            </a:fld>
            <a:endParaRPr lang="en-US" dirty="0">
              <a:solidFill>
                <a:srgbClr val="DE4438"/>
              </a:solidFill>
            </a:endParaRPr>
          </a:p>
        </p:txBody>
      </p:sp>
      <p:sp>
        <p:nvSpPr>
          <p:cNvPr id="5" name="Footer Placeholder 4"/>
          <p:cNvSpPr>
            <a:spLocks noGrp="1"/>
          </p:cNvSpPr>
          <p:nvPr>
            <p:ph type="ftr" sz="quarter" idx="11"/>
          </p:nvPr>
        </p:nvSpPr>
        <p:spPr/>
        <p:txBody>
          <a:bodyPr/>
          <a:lstStyle/>
          <a:p>
            <a:endParaRPr lang="en-US" dirty="0">
              <a:solidFill>
                <a:srgbClr val="DE4438"/>
              </a:solidFill>
            </a:endParaRPr>
          </a:p>
        </p:txBody>
      </p:sp>
      <p:sp>
        <p:nvSpPr>
          <p:cNvPr id="6" name="Slide Number Placeholder 5"/>
          <p:cNvSpPr>
            <a:spLocks noGrp="1"/>
          </p:cNvSpPr>
          <p:nvPr>
            <p:ph type="sldNum" sz="quarter" idx="12"/>
          </p:nvPr>
        </p:nvSpPr>
        <p:spPr/>
        <p:txBody>
          <a:bodyPr/>
          <a:lstStyle/>
          <a:p>
            <a:fld id="{629637A9-119A-49DA-BD12-AAC58B377D80}" type="slidenum">
              <a:rPr lang="en-US" smtClean="0">
                <a:solidFill>
                  <a:srgbClr val="DE4438"/>
                </a:solidFill>
              </a:rPr>
              <a:pPr/>
              <a:t>‹#›</a:t>
            </a:fld>
            <a:endParaRPr lang="en-US" dirty="0">
              <a:solidFill>
                <a:srgbClr val="DE4438"/>
              </a:solidFill>
            </a:endParaRPr>
          </a:p>
        </p:txBody>
      </p:sp>
    </p:spTree>
    <p:extLst>
      <p:ext uri="{BB962C8B-B14F-4D97-AF65-F5344CB8AC3E}">
        <p14:creationId xmlns:p14="http://schemas.microsoft.com/office/powerpoint/2010/main" val="397418451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BB197-0E1C-4C99-82B4-3A05D6768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CDD0652-AE2D-4AED-9339-5F9F54224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D39660-99BD-43F6-BFAD-EE1A74254505}"/>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D9460E-ACB8-4678-9B6E-BBF51A23A7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26504F9-1BE8-411B-AF17-5FB98A1EFBD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6380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C873BC-0BF2-4EDD-8CB2-7C0356772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C2738B-727D-4B11-9F50-664B0F0263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62E9BD-DC01-4A4A-82DD-B56C11D0055E}"/>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1309FF6-9B12-4993-8C7E-10AB96512F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095BE3-773E-466A-8550-CC191879D97A}"/>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332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41DE3-ABC8-4575-8D02-08A155AB6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BE08DB5-9181-4C5B-A480-3ADC6B950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BF27EFC-F6C1-4519-924C-E0AF7F519ED0}"/>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D26FCC4-C220-41A1-968D-131098D65E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884736E-6D2C-4CE0-8A96-6692461C6D91}"/>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179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E840-349A-4BB7-8400-E0C48BAE4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924846B-A70F-48FB-8527-51D6866812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28403F-486E-4503-A98F-64729FABA0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8C3C31D-86E4-4342-998C-2BF6B7DA8DBA}"/>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C6D696A-A1CC-41A5-8F60-0319FEBD6D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AFAB5C-894D-4F84-8224-000F74CF3AC5}"/>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4760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6D8165-08B9-40C6-B1D3-181C9AEA6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372F1F0-B680-405E-ABC6-6AEADED4FD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481F2AD-78B1-4F9B-8032-E8846CF7D7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4B7F053-5460-4608-B172-024215F02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23727D4-26BC-4F28-BB20-FF297057A7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974248-632F-4D6F-AF32-E46BC5E7091B}"/>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2F7454B-00A7-4479-906D-FFC256BBC44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4440A39-4B19-4314-A0EA-B490C641BD53}"/>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4153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8E36F4-0483-4F89-B3A2-51E3CDDB8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82C57C1-BA8E-4D79-9F58-F1DAE625EAC9}"/>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91CA857-DA6F-4455-A777-8A611DA4185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170115E-62AB-4EB2-A819-7F9138667814}"/>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235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1903942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EAFA5F-D397-436C-8209-F910B61A3C18}"/>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2381A599-F909-4065-AA3A-BB97839BE19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F0AA501-899D-4907-A4F8-D8602AC98E2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8075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2D6B0F-6510-45DD-BA1C-6F8EAE0A9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956579-E012-4A29-894B-818A73A83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C5A3423-1529-4DF2-931F-570AE4AC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D70E745-DA8B-4350-BE5E-5C6381FF7788}"/>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AA10663-C1E5-4788-B3D8-96C3F6B63B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1DE0DD3-3FCF-49F6-9A2F-2AE917FBAEA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9354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4D72E9-EA2F-4AE6-A189-CA439852B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5398C1A-C8E6-4E0B-A815-5BE0F5A4C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74334D8-CABE-4BAE-995B-D394340A0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9839111-A999-4C01-A91F-16C5E30202D9}"/>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9E1EA46-1592-419A-8B03-D53D455B50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FC96FEF-BB47-44E1-AA0D-42C90E38C990}"/>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7259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F80831-2CDC-4A3D-9B0A-5353A02A0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7D41449-9A68-47C1-B5DF-AED26FF294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6DBCC1-7BC9-4594-BD1C-43A5EF2172E5}"/>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756C95-8DE4-42FE-BD54-3DD0DD8E7D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E99DC79-EFE2-4B66-A01B-EB4D1DB1738E}"/>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2613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97E8128-FC99-461E-945A-6D4BBFB8A2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5AF00A-5F32-48C1-A9E9-D46C14A3E3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1E3C0F-1E9C-4671-85AE-E274D8ACBAED}"/>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263E3D-3566-422E-A667-F2D0A3D11CD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02BC813-3E29-4D31-B182-EC0643AB0560}"/>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6873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7"/>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05132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21284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8"/>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3573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762604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3"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3"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9969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310601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09055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676949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6"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064827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6"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171368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7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6"/>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91"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159103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91"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43717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7521427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74"/>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91"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388618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803" y="257175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8001"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42"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42"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055288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6"/>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75"/>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9000"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50" y="4873774"/>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9"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8"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200" y="487377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87573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8475721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253378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83039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09E0BFBF-F959-4BB2-ADFB-9EC95BE3C3C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695338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rgbClr val="FFFFFF"/>
              </a:solidFill>
            </a:endParaRPr>
          </a:p>
        </p:txBody>
      </p:sp>
      <p:sp>
        <p:nvSpPr>
          <p:cNvPr id="4" name="Date Placeholder 3"/>
          <p:cNvSpPr>
            <a:spLocks noGrp="1"/>
          </p:cNvSpPr>
          <p:nvPr>
            <p:ph type="dt" sz="half" idx="11"/>
          </p:nvPr>
        </p:nvSpPr>
        <p:spPr/>
        <p:txBody>
          <a:bodyPr/>
          <a:lstStyle/>
          <a:p>
            <a:pPr>
              <a:defRPr/>
            </a:pPr>
            <a:endParaRPr lang="en-US" dirty="0">
              <a:solidFill>
                <a:srgbClr val="FFFFFF"/>
              </a:solidFill>
            </a:endParaRPr>
          </a:p>
        </p:txBody>
      </p:sp>
      <p:sp>
        <p:nvSpPr>
          <p:cNvPr id="5" name="Footer Placeholder 4"/>
          <p:cNvSpPr>
            <a:spLocks noGrp="1"/>
          </p:cNvSpPr>
          <p:nvPr>
            <p:ph type="ftr" sz="quarter" idx="12"/>
          </p:nvPr>
        </p:nvSpPr>
        <p:spPr/>
        <p:txBody>
          <a:bodyPr/>
          <a:lstStyle/>
          <a:p>
            <a:pPr>
              <a:defRPr/>
            </a:pPr>
            <a:endParaRPr lang="en-US" dirty="0">
              <a:solidFill>
                <a:srgbClr val="FFFFFF"/>
              </a:solidFill>
            </a:endParaRPr>
          </a:p>
        </p:txBody>
      </p:sp>
      <p:sp>
        <p:nvSpPr>
          <p:cNvPr id="6" name="Slide Number Placeholder 5"/>
          <p:cNvSpPr>
            <a:spLocks noGrp="1"/>
          </p:cNvSpPr>
          <p:nvPr>
            <p:ph type="sldNum" sz="quarter" idx="13"/>
          </p:nvPr>
        </p:nvSpPr>
        <p:spPr/>
        <p:txBody>
          <a:bodyPr/>
          <a:lstStyle/>
          <a:p>
            <a:pPr>
              <a:defRPr/>
            </a:pPr>
            <a:fld id="{41B31BC6-3242-4BE5-B91E-8A0A4937B1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8683284"/>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5D89A7D8-E870-417F-B1D7-8EDCB33D8F1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277841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FE76A16F-CFAB-4FFF-9D45-4B30A6131DC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23126993"/>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6"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3"/>
          </p:nvPr>
        </p:nvSpPr>
        <p:spPr/>
        <p:txBody>
          <a:bodyPr/>
          <a:lstStyle>
            <a:lvl1pPr>
              <a:defRPr/>
            </a:lvl1pPr>
          </a:lstStyle>
          <a:p>
            <a:pPr>
              <a:defRPr/>
            </a:pPr>
            <a:fld id="{C63D4DCA-1AC7-4FEF-84AD-AF790C3A796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765866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8"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9"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10" name="Rectangle 6"/>
          <p:cNvSpPr>
            <a:spLocks noGrp="1" noChangeArrowheads="1"/>
          </p:cNvSpPr>
          <p:nvPr>
            <p:ph type="sldNum" sz="quarter" idx="13"/>
          </p:nvPr>
        </p:nvSpPr>
        <p:spPr/>
        <p:txBody>
          <a:bodyPr/>
          <a:lstStyle>
            <a:lvl1pPr>
              <a:defRPr/>
            </a:lvl1pPr>
          </a:lstStyle>
          <a:p>
            <a:pPr>
              <a:defRPr/>
            </a:pPr>
            <a:fld id="{253D3FBB-516F-4C12-B131-A666C00AE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5385007"/>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3"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3"/>
          </p:nvPr>
        </p:nvSpPr>
        <p:spPr/>
        <p:txBody>
          <a:bodyPr/>
          <a:lstStyle>
            <a:lvl1pPr>
              <a:defRPr/>
            </a:lvl1pPr>
          </a:lstStyle>
          <a:p>
            <a:pPr>
              <a:defRPr/>
            </a:pPr>
            <a:fld id="{69AE766F-63D6-44E8-89A9-923745D28D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16768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6"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3"/>
          </p:nvPr>
        </p:nvSpPr>
        <p:spPr/>
        <p:txBody>
          <a:bodyPr/>
          <a:lstStyle>
            <a:lvl1pPr>
              <a:defRPr/>
            </a:lvl1pPr>
          </a:lstStyle>
          <a:p>
            <a:pPr>
              <a:defRPr/>
            </a:pPr>
            <a:fld id="{56495D41-C34A-4E3E-B227-BAACB16558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58763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C873BC-0BF2-4EDD-8CB2-7C0356772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C2738B-727D-4B11-9F50-664B0F0263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62E9BD-DC01-4A4A-82DD-B56C11D0055E}"/>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5" name="Footer Placeholder 4">
            <a:extLst>
              <a:ext uri="{FF2B5EF4-FFF2-40B4-BE49-F238E27FC236}">
                <a16:creationId xmlns="" xmlns:a16="http://schemas.microsoft.com/office/drawing/2014/main" id="{C1309FF6-9B12-4993-8C7E-10AB96512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095BE3-773E-466A-8550-CC191879D97A}"/>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2414955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2077446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6"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3"/>
          </p:nvPr>
        </p:nvSpPr>
        <p:spPr/>
        <p:txBody>
          <a:bodyPr/>
          <a:lstStyle>
            <a:lvl1pPr>
              <a:defRPr/>
            </a:lvl1pPr>
          </a:lstStyle>
          <a:p>
            <a:pPr>
              <a:defRPr/>
            </a:pPr>
            <a:fld id="{24AD4B09-C732-4C53-B19E-A81ADC223C1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0331536"/>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79EBA972-8564-448A-B250-318424E3008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0073292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AA4AB7F6-815E-4AEB-9DEA-63833B86C2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93034711"/>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09E0BFBF-F959-4BB2-ADFB-9EC95BE3C3C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2101054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rgbClr val="FFFFFF"/>
              </a:solidFill>
            </a:endParaRPr>
          </a:p>
        </p:txBody>
      </p:sp>
      <p:sp>
        <p:nvSpPr>
          <p:cNvPr id="4" name="Date Placeholder 3"/>
          <p:cNvSpPr>
            <a:spLocks noGrp="1"/>
          </p:cNvSpPr>
          <p:nvPr>
            <p:ph type="dt" sz="half" idx="11"/>
          </p:nvPr>
        </p:nvSpPr>
        <p:spPr/>
        <p:txBody>
          <a:bodyPr/>
          <a:lstStyle/>
          <a:p>
            <a:pPr>
              <a:defRPr/>
            </a:pPr>
            <a:endParaRPr lang="en-US" dirty="0">
              <a:solidFill>
                <a:srgbClr val="FFFFFF"/>
              </a:solidFill>
            </a:endParaRPr>
          </a:p>
        </p:txBody>
      </p:sp>
      <p:sp>
        <p:nvSpPr>
          <p:cNvPr id="5" name="Footer Placeholder 4"/>
          <p:cNvSpPr>
            <a:spLocks noGrp="1"/>
          </p:cNvSpPr>
          <p:nvPr>
            <p:ph type="ftr" sz="quarter" idx="12"/>
          </p:nvPr>
        </p:nvSpPr>
        <p:spPr/>
        <p:txBody>
          <a:bodyPr/>
          <a:lstStyle/>
          <a:p>
            <a:pPr>
              <a:defRPr/>
            </a:pPr>
            <a:endParaRPr lang="en-US" dirty="0">
              <a:solidFill>
                <a:srgbClr val="FFFFFF"/>
              </a:solidFill>
            </a:endParaRPr>
          </a:p>
        </p:txBody>
      </p:sp>
      <p:sp>
        <p:nvSpPr>
          <p:cNvPr id="6" name="Slide Number Placeholder 5"/>
          <p:cNvSpPr>
            <a:spLocks noGrp="1"/>
          </p:cNvSpPr>
          <p:nvPr>
            <p:ph type="sldNum" sz="quarter" idx="13"/>
          </p:nvPr>
        </p:nvSpPr>
        <p:spPr/>
        <p:txBody>
          <a:bodyPr/>
          <a:lstStyle/>
          <a:p>
            <a:pPr>
              <a:defRPr/>
            </a:pPr>
            <a:fld id="{41B31BC6-3242-4BE5-B91E-8A0A4937B1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41006297"/>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5D89A7D8-E870-417F-B1D7-8EDCB33D8F1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947815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FE76A16F-CFAB-4FFF-9D45-4B30A6131DC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74308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6"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3"/>
          </p:nvPr>
        </p:nvSpPr>
        <p:spPr/>
        <p:txBody>
          <a:bodyPr/>
          <a:lstStyle>
            <a:lvl1pPr>
              <a:defRPr/>
            </a:lvl1pPr>
          </a:lstStyle>
          <a:p>
            <a:pPr>
              <a:defRPr/>
            </a:pPr>
            <a:fld id="{C63D4DCA-1AC7-4FEF-84AD-AF790C3A796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947839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8"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9"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10" name="Rectangle 6"/>
          <p:cNvSpPr>
            <a:spLocks noGrp="1" noChangeArrowheads="1"/>
          </p:cNvSpPr>
          <p:nvPr>
            <p:ph type="sldNum" sz="quarter" idx="13"/>
          </p:nvPr>
        </p:nvSpPr>
        <p:spPr/>
        <p:txBody>
          <a:bodyPr/>
          <a:lstStyle>
            <a:lvl1pPr>
              <a:defRPr/>
            </a:lvl1pPr>
          </a:lstStyle>
          <a:p>
            <a:pPr>
              <a:defRPr/>
            </a:pPr>
            <a:fld id="{253D3FBB-516F-4C12-B131-A666C00AEB2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856147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3"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3"/>
          </p:nvPr>
        </p:nvSpPr>
        <p:spPr/>
        <p:txBody>
          <a:bodyPr/>
          <a:lstStyle>
            <a:lvl1pPr>
              <a:defRPr/>
            </a:lvl1pPr>
          </a:lstStyle>
          <a:p>
            <a:pPr>
              <a:defRPr/>
            </a:pPr>
            <a:fld id="{69AE766F-63D6-44E8-89A9-923745D28D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84416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18499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6"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3"/>
          </p:nvPr>
        </p:nvSpPr>
        <p:spPr/>
        <p:txBody>
          <a:bodyPr/>
          <a:lstStyle>
            <a:lvl1pPr>
              <a:defRPr/>
            </a:lvl1pPr>
          </a:lstStyle>
          <a:p>
            <a:pPr>
              <a:defRPr/>
            </a:pPr>
            <a:fld id="{56495D41-C34A-4E3E-B227-BAACB16558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469004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6"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3"/>
          </p:nvPr>
        </p:nvSpPr>
        <p:spPr/>
        <p:txBody>
          <a:bodyPr/>
          <a:lstStyle>
            <a:lvl1pPr>
              <a:defRPr/>
            </a:lvl1pPr>
          </a:lstStyle>
          <a:p>
            <a:pPr>
              <a:defRPr/>
            </a:pPr>
            <a:fld id="{24AD4B09-C732-4C53-B19E-A81ADC223C1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3875395"/>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79EBA972-8564-448A-B250-318424E3008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0655658"/>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FFFFFF"/>
              </a:solidFill>
            </a:endParaRPr>
          </a:p>
        </p:txBody>
      </p:sp>
      <p:sp>
        <p:nvSpPr>
          <p:cNvPr id="5" name="Rectangle 4"/>
          <p:cNvSpPr>
            <a:spLocks noGrp="1" noChangeArrowheads="1"/>
          </p:cNvSpPr>
          <p:nvPr>
            <p:ph type="dt" sz="half" idx="11"/>
          </p:nvPr>
        </p:nvSpPr>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2"/>
          </p:nvPr>
        </p:nvSpPr>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3"/>
          </p:nvPr>
        </p:nvSpPr>
        <p:spPr/>
        <p:txBody>
          <a:bodyPr/>
          <a:lstStyle>
            <a:lvl1pPr>
              <a:defRPr/>
            </a:lvl1pPr>
          </a:lstStyle>
          <a:p>
            <a:pPr>
              <a:defRPr/>
            </a:pPr>
            <a:fld id="{AA4AB7F6-815E-4AEB-9DEA-63833B86C2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37668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348736564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9232299"/>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487584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2327560"/>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8668592"/>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14379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ED69F57-5DA1-4EA9-A3C5-1AA63C99D146}"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9615164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845490"/>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925955714"/>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303864374"/>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1067559"/>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4675636"/>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28134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346240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213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072399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479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08"/>
            <a:ext cx="9144000" cy="2387576"/>
          </a:xfrm>
        </p:spPr>
        <p:txBody>
          <a:bodyPr/>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524000" y="3602013"/>
            <a:ext cx="9144000" cy="1655340"/>
          </a:xfrm>
        </p:spPr>
        <p:txBody>
          <a:bodyPr/>
          <a:lstStyle>
            <a:lvl1pPr marL="0" indent="0" algn="ctr">
              <a:buNone/>
              <a:defRPr sz="2000"/>
            </a:lvl1pPr>
            <a:lvl2pPr marL="382676" indent="0" algn="ctr">
              <a:buNone/>
              <a:defRPr sz="1700"/>
            </a:lvl2pPr>
            <a:lvl3pPr marL="765353" indent="0" algn="ctr">
              <a:buNone/>
              <a:defRPr sz="1500"/>
            </a:lvl3pPr>
            <a:lvl4pPr marL="1148029" indent="0" algn="ctr">
              <a:buNone/>
              <a:defRPr sz="1300"/>
            </a:lvl4pPr>
            <a:lvl5pPr marL="1530706" indent="0" algn="ctr">
              <a:buNone/>
              <a:defRPr sz="1300"/>
            </a:lvl5pPr>
            <a:lvl6pPr marL="1913382" indent="0" algn="ctr">
              <a:buNone/>
              <a:defRPr sz="1300"/>
            </a:lvl6pPr>
            <a:lvl7pPr marL="2296058" indent="0" algn="ctr">
              <a:buNone/>
              <a:defRPr sz="1300"/>
            </a:lvl7pPr>
            <a:lvl8pPr marL="2678735" indent="0" algn="ctr">
              <a:buNone/>
              <a:defRPr sz="1300"/>
            </a:lvl8pPr>
            <a:lvl9pPr marL="3061411" indent="0" algn="ctr">
              <a:buNone/>
              <a:defRPr sz="1300"/>
            </a:lvl9pPr>
          </a:lstStyle>
          <a:p>
            <a:r>
              <a:rPr lang="en-US" smtClean="0"/>
              <a:t>Click to edit Master subtitle style</a:t>
            </a:r>
            <a:endParaRPr lang="en-US"/>
          </a:p>
        </p:txBody>
      </p:sp>
    </p:spTree>
    <p:extLst>
      <p:ext uri="{BB962C8B-B14F-4D97-AF65-F5344CB8AC3E}">
        <p14:creationId xmlns:p14="http://schemas.microsoft.com/office/powerpoint/2010/main" val="341061473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8513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102956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3531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549715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11856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5756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defTabSz="457200"/>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defTabSz="457200"/>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14776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718047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defTabSz="457200"/>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defTabSz="457200"/>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5863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503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5502030"/>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5739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0205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971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6577457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2383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1073931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8166886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321365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9287953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28830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0" y="1710036"/>
            <a:ext cx="10516195" cy="2851919"/>
          </a:xfrm>
        </p:spPr>
        <p:txBody>
          <a:bodyPr/>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831950" y="4589859"/>
            <a:ext cx="10516195" cy="1500188"/>
          </a:xfrm>
        </p:spPr>
        <p:txBody>
          <a:bodyPr/>
          <a:lstStyle>
            <a:lvl1pPr marL="0" indent="0">
              <a:buNone/>
              <a:defRPr sz="2000"/>
            </a:lvl1pPr>
            <a:lvl2pPr marL="382676" indent="0">
              <a:buNone/>
              <a:defRPr sz="1700"/>
            </a:lvl2pPr>
            <a:lvl3pPr marL="765353" indent="0">
              <a:buNone/>
              <a:defRPr sz="1500"/>
            </a:lvl3pPr>
            <a:lvl4pPr marL="1148029" indent="0">
              <a:buNone/>
              <a:defRPr sz="1300"/>
            </a:lvl4pPr>
            <a:lvl5pPr marL="1530706" indent="0">
              <a:buNone/>
              <a:defRPr sz="1300"/>
            </a:lvl5pPr>
            <a:lvl6pPr marL="1913382" indent="0">
              <a:buNone/>
              <a:defRPr sz="1300"/>
            </a:lvl6pPr>
            <a:lvl7pPr marL="2296058" indent="0">
              <a:buNone/>
              <a:defRPr sz="1300"/>
            </a:lvl7pPr>
            <a:lvl8pPr marL="2678735" indent="0">
              <a:buNone/>
              <a:defRPr sz="1300"/>
            </a:lvl8pPr>
            <a:lvl9pPr marL="3061411" indent="0">
              <a:buNone/>
              <a:defRPr sz="1300"/>
            </a:lvl9pPr>
          </a:lstStyle>
          <a:p>
            <a:pPr lvl="0"/>
            <a:r>
              <a:rPr lang="en-US" smtClean="0"/>
              <a:t>Click to edit Master text styles</a:t>
            </a:r>
          </a:p>
        </p:txBody>
      </p:sp>
    </p:spTree>
    <p:extLst>
      <p:ext uri="{BB962C8B-B14F-4D97-AF65-F5344CB8AC3E}">
        <p14:creationId xmlns:p14="http://schemas.microsoft.com/office/powerpoint/2010/main" val="317490834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1016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7431455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solidFill>
                  <a:prstClr val="black">
                    <a:lumMod val="95000"/>
                    <a:lumOff val="5000"/>
                  </a:prstClr>
                </a:solidFill>
              </a:rPr>
              <a:pPr/>
              <a:t>10/4/2017</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8450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CD19FB2-3AAB-4D03-B13A-2960828C78E3}" type="datetimeFigureOut">
              <a:rPr lang="en-US">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510106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9916976-5D93-46E4-A98A-FAD63E4D0EA8}" type="datetimeFigureOut">
              <a:rPr lang="en-US">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588891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F39F4F5-F4D2-4D2A-AB60-88D37ADCB869}" type="datetimeFigureOut">
              <a:rPr lang="en-US">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48648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23BC6CE-6D1E-47E5-8859-F31AC5380EB2}" type="datetimeFigureOut">
              <a:rPr lang="en-US">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834002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B1B4E7C4-4DA4-404D-9965-B13F2DD7D8BF}" type="datetimeFigureOut">
              <a:rPr lang="en-US">
                <a:solidFill>
                  <a:prstClr val="black"/>
                </a:solidFill>
              </a:rPr>
              <a:pPr/>
              <a:t>10/4/2017</a:t>
            </a:fld>
            <a:endParaRPr lang="en-US"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52600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476FB7AA-4A53-424F-AD41-70827B6504BA}" type="datetimeFigureOut">
              <a:rPr lang="en-US">
                <a:solidFill>
                  <a:prstClr val="black"/>
                </a:solidFill>
              </a:rPr>
              <a:pPr/>
              <a:t>10/4/2017</a:t>
            </a:fld>
            <a:endParaRPr lang="en-US" dirty="0">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018141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a:solidFill>
                  <a:prstClr val="black"/>
                </a:solidFill>
              </a:rPr>
              <a:pPr/>
              <a:t>10/4/2017</a:t>
            </a:fld>
            <a:endParaRPr lang="en-US"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44710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3536156"/>
            <a:ext cx="4833938" cy="7947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3536156"/>
            <a:ext cx="4833938" cy="7947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119517"/>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7D1BD23-6E54-4D9D-AD88-A2813C73CC25}" type="datetimeFigureOut">
              <a:rPr lang="en-US">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536181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471A834-4F3C-4AF9-9C74-05EC35A0F292}" type="datetimeFigureOut">
              <a:rPr lang="en-US">
                <a:solidFill>
                  <a:prstClr val="black"/>
                </a:solidFill>
              </a:rPr>
              <a:pPr/>
              <a:t>10/4/2017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59327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DED02AE-B9A4-47BD-AF8E-97E16144138B}" type="datetimeFigureOut">
              <a:rPr lang="en-US">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442742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F0FD78B-DB02-4362-BCDC-98A55456977C}" type="datetimeFigureOut">
              <a:rPr lang="en-US">
                <a:solidFill>
                  <a:prstClr val="black"/>
                </a:solidFill>
              </a:rPr>
              <a:pPr/>
              <a:t>10/4/2017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solidFill>
                  <a:prstClr val="black"/>
                </a:solidFill>
              </a:rPr>
              <a:t>
              </a:t>
            </a:r>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22F896-40B5-4ADD-8801-0D06FADFA09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31727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a:xfrm>
            <a:off x="2416500" y="329307"/>
            <a:ext cx="4973915" cy="309201"/>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2958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55800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60402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03585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64420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6879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391" y="365001"/>
            <a:ext cx="10516195" cy="132605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391" y="1681014"/>
            <a:ext cx="5158383" cy="823764"/>
          </a:xfrm>
        </p:spPr>
        <p:txBody>
          <a:bodyPr anchor="b"/>
          <a:lstStyle>
            <a:lvl1pPr marL="0" indent="0">
              <a:buNone/>
              <a:defRPr sz="2000" b="1"/>
            </a:lvl1pPr>
            <a:lvl2pPr marL="382676" indent="0">
              <a:buNone/>
              <a:defRPr sz="1700" b="1"/>
            </a:lvl2pPr>
            <a:lvl3pPr marL="765353" indent="0">
              <a:buNone/>
              <a:defRPr sz="1500" b="1"/>
            </a:lvl3pPr>
            <a:lvl4pPr marL="1148029" indent="0">
              <a:buNone/>
              <a:defRPr sz="1300" b="1"/>
            </a:lvl4pPr>
            <a:lvl5pPr marL="1530706" indent="0">
              <a:buNone/>
              <a:defRPr sz="1300" b="1"/>
            </a:lvl5pPr>
            <a:lvl6pPr marL="1913382" indent="0">
              <a:buNone/>
              <a:defRPr sz="1300" b="1"/>
            </a:lvl6pPr>
            <a:lvl7pPr marL="2296058" indent="0">
              <a:buNone/>
              <a:defRPr sz="1300" b="1"/>
            </a:lvl7pPr>
            <a:lvl8pPr marL="2678735" indent="0">
              <a:buNone/>
              <a:defRPr sz="1300" b="1"/>
            </a:lvl8pPr>
            <a:lvl9pPr marL="3061411"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839391" y="2504777"/>
            <a:ext cx="5158383"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903" y="1681014"/>
            <a:ext cx="5183683" cy="823764"/>
          </a:xfrm>
        </p:spPr>
        <p:txBody>
          <a:bodyPr anchor="b"/>
          <a:lstStyle>
            <a:lvl1pPr marL="0" indent="0">
              <a:buNone/>
              <a:defRPr sz="2000" b="1"/>
            </a:lvl1pPr>
            <a:lvl2pPr marL="382676" indent="0">
              <a:buNone/>
              <a:defRPr sz="1700" b="1"/>
            </a:lvl2pPr>
            <a:lvl3pPr marL="765353" indent="0">
              <a:buNone/>
              <a:defRPr sz="1500" b="1"/>
            </a:lvl3pPr>
            <a:lvl4pPr marL="1148029" indent="0">
              <a:buNone/>
              <a:defRPr sz="1300" b="1"/>
            </a:lvl4pPr>
            <a:lvl5pPr marL="1530706" indent="0">
              <a:buNone/>
              <a:defRPr sz="1300" b="1"/>
            </a:lvl5pPr>
            <a:lvl6pPr marL="1913382" indent="0">
              <a:buNone/>
              <a:defRPr sz="1300" b="1"/>
            </a:lvl6pPr>
            <a:lvl7pPr marL="2296058" indent="0">
              <a:buNone/>
              <a:defRPr sz="1300" b="1"/>
            </a:lvl7pPr>
            <a:lvl8pPr marL="2678735" indent="0">
              <a:buNone/>
              <a:defRPr sz="1300" b="1"/>
            </a:lvl8pPr>
            <a:lvl9pPr marL="3061411"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71903" y="2504777"/>
            <a:ext cx="5183683"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319378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spTree>
    <p:extLst>
      <p:ext uri="{BB962C8B-B14F-4D97-AF65-F5344CB8AC3E}">
        <p14:creationId xmlns:p14="http://schemas.microsoft.com/office/powerpoint/2010/main" val="37994641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73158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a:xfrm>
            <a:off x="1447382" y="318640"/>
            <a:ext cx="5541004" cy="320931"/>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98746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91998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srgbClr val="B71E42"/>
                </a:solidFill>
              </a:rPr>
              <a:pPr/>
              <a:t>‹#›</a:t>
            </a:fld>
            <a:endParaRPr lang="en-US" dirty="0">
              <a:solidFill>
                <a:srgbClr val="B71E42"/>
              </a:solidFill>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32302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BB197-0E1C-4C99-82B4-3A05D6768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CDD0652-AE2D-4AED-9339-5F9F54224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D39660-99BD-43F6-BFAD-EE1A74254505}"/>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D9460E-ACB8-4678-9B6E-BBF51A23A7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26504F9-1BE8-411B-AF17-5FB98A1EFBD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5250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C873BC-0BF2-4EDD-8CB2-7C0356772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C2738B-727D-4B11-9F50-664B0F0263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62E9BD-DC01-4A4A-82DD-B56C11D0055E}"/>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1309FF6-9B12-4993-8C7E-10AB96512F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095BE3-773E-466A-8550-CC191879D97A}"/>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7951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41DE3-ABC8-4575-8D02-08A155AB6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BE08DB5-9181-4C5B-A480-3ADC6B950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BF27EFC-F6C1-4519-924C-E0AF7F519ED0}"/>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D26FCC4-C220-41A1-968D-131098D65E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884736E-6D2C-4CE0-8A96-6692461C6D91}"/>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4117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E840-349A-4BB7-8400-E0C48BAE4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924846B-A70F-48FB-8527-51D6866812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28403F-486E-4503-A98F-64729FABA0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8C3C31D-86E4-4342-998C-2BF6B7DA8DBA}"/>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C6D696A-A1CC-41A5-8F60-0319FEBD6D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AFAB5C-894D-4F84-8224-000F74CF3AC5}"/>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8453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6D8165-08B9-40C6-B1D3-181C9AEA6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372F1F0-B680-405E-ABC6-6AEADED4FD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481F2AD-78B1-4F9B-8032-E8846CF7D7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4B7F053-5460-4608-B172-024215F02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23727D4-26BC-4F28-BB20-FF297057A7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974248-632F-4D6F-AF32-E46BC5E7091B}"/>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2F7454B-00A7-4479-906D-FFC256BBC44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4440A39-4B19-4314-A0EA-B490C641BD53}"/>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13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327638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8E36F4-0483-4F89-B3A2-51E3CDDB8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82C57C1-BA8E-4D79-9F58-F1DAE625EAC9}"/>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91CA857-DA6F-4455-A777-8A611DA4185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170115E-62AB-4EB2-A819-7F9138667814}"/>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5107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EAFA5F-D397-436C-8209-F910B61A3C18}"/>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2381A599-F909-4065-AA3A-BB97839BE19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F0AA501-899D-4907-A4F8-D8602AC98E2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8733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2D6B0F-6510-45DD-BA1C-6F8EAE0A9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956579-E012-4A29-894B-818A73A83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C5A3423-1529-4DF2-931F-570AE4AC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D70E745-DA8B-4350-BE5E-5C6381FF7788}"/>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AA10663-C1E5-4788-B3D8-96C3F6B63B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1DE0DD3-3FCF-49F6-9A2F-2AE917FBAEA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0491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4D72E9-EA2F-4AE6-A189-CA439852B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5398C1A-C8E6-4E0B-A815-5BE0F5A4C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74334D8-CABE-4BAE-995B-D394340A0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9839111-A999-4C01-A91F-16C5E30202D9}"/>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9E1EA46-1592-419A-8B03-D53D455B50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FC96FEF-BB47-44E1-AA0D-42C90E38C990}"/>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3327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F80831-2CDC-4A3D-9B0A-5353A02A0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7D41449-9A68-47C1-B5DF-AED26FF294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6DBCC1-7BC9-4594-BD1C-43A5EF2172E5}"/>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756C95-8DE4-42FE-BD54-3DD0DD8E7D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E99DC79-EFE2-4B66-A01B-EB4D1DB1738E}"/>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277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97E8128-FC99-461E-945A-6D4BBFB8A2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5AF00A-5F32-48C1-A9E9-D46C14A3E3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1E3C0F-1E9C-4671-85AE-E274D8ACBAED}"/>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263E3D-3566-422E-A667-F2D0A3D11CD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02BC813-3E29-4D31-B182-EC0643AB0560}"/>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198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674FD3EF-2B15-421B-A93E-0752E4A430C4}" type="slidenum">
              <a:rPr lang="en-US" smtClean="0"/>
              <a:pPr/>
              <a:t>‹#›</a:t>
            </a:fld>
            <a:endParaRPr lang="en-US"/>
          </a:p>
        </p:txBody>
      </p:sp>
    </p:spTree>
    <p:extLst>
      <p:ext uri="{BB962C8B-B14F-4D97-AF65-F5344CB8AC3E}">
        <p14:creationId xmlns:p14="http://schemas.microsoft.com/office/powerpoint/2010/main" val="40513679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1CBD5D-72A6-44EC-B6B8-574F4ADFF34D}" type="slidenum">
              <a:rPr lang="en-US" smtClean="0"/>
              <a:pPr/>
              <a:t>‹#›</a:t>
            </a:fld>
            <a:endParaRPr lang="en-US"/>
          </a:p>
        </p:txBody>
      </p:sp>
    </p:spTree>
    <p:extLst>
      <p:ext uri="{BB962C8B-B14F-4D97-AF65-F5344CB8AC3E}">
        <p14:creationId xmlns:p14="http://schemas.microsoft.com/office/powerpoint/2010/main" val="33437475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98997DDE-C208-4558-B0A3-2120C32A78F6}" type="slidenum">
              <a:rPr lang="en-US" smtClean="0"/>
              <a:pPr/>
              <a:t>‹#›</a:t>
            </a:fld>
            <a:endParaRPr lang="en-US"/>
          </a:p>
        </p:txBody>
      </p:sp>
    </p:spTree>
    <p:extLst>
      <p:ext uri="{BB962C8B-B14F-4D97-AF65-F5344CB8AC3E}">
        <p14:creationId xmlns:p14="http://schemas.microsoft.com/office/powerpoint/2010/main" val="10651073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5CD19EB8-3E9B-41A0-9D8D-2D775153D476}" type="slidenum">
              <a:rPr lang="en-US" smtClean="0"/>
              <a:pPr/>
              <a:t>‹#›</a:t>
            </a:fld>
            <a:endParaRPr lang="en-US"/>
          </a:p>
        </p:txBody>
      </p:sp>
    </p:spTree>
    <p:extLst>
      <p:ext uri="{BB962C8B-B14F-4D97-AF65-F5344CB8AC3E}">
        <p14:creationId xmlns:p14="http://schemas.microsoft.com/office/powerpoint/2010/main" val="2622148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26361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DE91EF87-295D-4791-B41C-4A563CD89410}" type="slidenum">
              <a:rPr lang="en-US" smtClean="0"/>
              <a:pPr/>
              <a:t>‹#›</a:t>
            </a:fld>
            <a:endParaRPr lang="en-US"/>
          </a:p>
        </p:txBody>
      </p:sp>
    </p:spTree>
    <p:extLst>
      <p:ext uri="{BB962C8B-B14F-4D97-AF65-F5344CB8AC3E}">
        <p14:creationId xmlns:p14="http://schemas.microsoft.com/office/powerpoint/2010/main" val="19546863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5B23E0-4D72-4A50-BC4A-8C00F50314B5}" type="slidenum">
              <a:rPr lang="en-US" smtClean="0"/>
              <a:pPr/>
              <a:t>‹#›</a:t>
            </a:fld>
            <a:endParaRPr lang="en-US"/>
          </a:p>
        </p:txBody>
      </p:sp>
    </p:spTree>
    <p:extLst>
      <p:ext uri="{BB962C8B-B14F-4D97-AF65-F5344CB8AC3E}">
        <p14:creationId xmlns:p14="http://schemas.microsoft.com/office/powerpoint/2010/main" val="7936780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EBF8CB8-E700-49FB-B0D2-1CD96D56DCBC}" type="slidenum">
              <a:rPr lang="en-US" smtClean="0"/>
              <a:pPr/>
              <a:t>‹#›</a:t>
            </a:fld>
            <a:endParaRPr lang="en-US"/>
          </a:p>
        </p:txBody>
      </p:sp>
    </p:spTree>
    <p:extLst>
      <p:ext uri="{BB962C8B-B14F-4D97-AF65-F5344CB8AC3E}">
        <p14:creationId xmlns:p14="http://schemas.microsoft.com/office/powerpoint/2010/main" val="4088388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1CB375C-7C49-4EF4-92FF-6D47931F9E1F}" type="slidenum">
              <a:rPr lang="en-US" smtClean="0"/>
              <a:pPr/>
              <a:t>‹#›</a:t>
            </a:fld>
            <a:endParaRPr lang="en-US"/>
          </a:p>
        </p:txBody>
      </p:sp>
    </p:spTree>
    <p:extLst>
      <p:ext uri="{BB962C8B-B14F-4D97-AF65-F5344CB8AC3E}">
        <p14:creationId xmlns:p14="http://schemas.microsoft.com/office/powerpoint/2010/main" val="42427257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110B8163-98C1-43A3-BF05-8E83224016A9}" type="slidenum">
              <a:rPr lang="en-US" smtClean="0"/>
              <a:pPr/>
              <a:t>‹#›</a:t>
            </a:fld>
            <a:endParaRPr lang="en-US"/>
          </a:p>
        </p:txBody>
      </p:sp>
    </p:spTree>
    <p:extLst>
      <p:ext uri="{BB962C8B-B14F-4D97-AF65-F5344CB8AC3E}">
        <p14:creationId xmlns:p14="http://schemas.microsoft.com/office/powerpoint/2010/main" val="14640698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D6CE038A-F068-4CB7-8773-8B1119F0AF5B}" type="slidenum">
              <a:rPr lang="en-US" smtClean="0"/>
              <a:pPr/>
              <a:t>‹#›</a:t>
            </a:fld>
            <a:endParaRPr lang="en-US"/>
          </a:p>
        </p:txBody>
      </p:sp>
    </p:spTree>
    <p:extLst>
      <p:ext uri="{BB962C8B-B14F-4D97-AF65-F5344CB8AC3E}">
        <p14:creationId xmlns:p14="http://schemas.microsoft.com/office/powerpoint/2010/main" val="18250822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D6CE038A-F068-4CB7-8773-8B1119F0AF5B}" type="slidenum">
              <a:rPr lang="en-US" smtClean="0"/>
              <a:pPr/>
              <a:t>‹#›</a:t>
            </a:fld>
            <a:endParaRPr lang="en-US"/>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eaLnBrk="0" fontAlgn="base" hangingPunct="0">
              <a:spcBef>
                <a:spcPct val="0"/>
              </a:spcBef>
              <a:spcAft>
                <a:spcPct val="0"/>
              </a:spcAft>
            </a:pPr>
            <a:r>
              <a:rPr lang="en-US" sz="8000" dirty="0">
                <a:ln w="3175" cmpd="sng">
                  <a:noFill/>
                </a:ln>
                <a:solidFill>
                  <a:srgbClr val="A53010"/>
                </a:solidFill>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eaLnBrk="0" fontAlgn="base" hangingPunct="0">
              <a:spcBef>
                <a:spcPct val="0"/>
              </a:spcBef>
              <a:spcAft>
                <a:spcPct val="0"/>
              </a:spcAft>
            </a:pPr>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9776862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6CE038A-F068-4CB7-8773-8B1119F0AF5B}" type="slidenum">
              <a:rPr lang="en-US" smtClean="0"/>
              <a:pPr/>
              <a:t>‹#›</a:t>
            </a:fld>
            <a:endParaRPr lang="en-US"/>
          </a:p>
        </p:txBody>
      </p:sp>
    </p:spTree>
    <p:extLst>
      <p:ext uri="{BB962C8B-B14F-4D97-AF65-F5344CB8AC3E}">
        <p14:creationId xmlns:p14="http://schemas.microsoft.com/office/powerpoint/2010/main" val="5277877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6CE038A-F068-4CB7-8773-8B1119F0AF5B}" type="slidenum">
              <a:rPr lang="en-US" smtClean="0"/>
              <a:pPr/>
              <a:t>‹#›</a:t>
            </a:fld>
            <a:endParaRPr lang="en-US"/>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eaLnBrk="0" fontAlgn="base" hangingPunct="0">
              <a:spcBef>
                <a:spcPct val="0"/>
              </a:spcBef>
              <a:spcAft>
                <a:spcPct val="0"/>
              </a:spcAft>
            </a:pPr>
            <a:r>
              <a:rPr lang="en-US" sz="8000" dirty="0">
                <a:ln w="3175" cmpd="sng">
                  <a:noFill/>
                </a:ln>
                <a:solidFill>
                  <a:srgbClr val="A53010"/>
                </a:solidFill>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eaLnBrk="0" fontAlgn="base" hangingPunct="0">
              <a:spcBef>
                <a:spcPct val="0"/>
              </a:spcBef>
              <a:spcAft>
                <a:spcPct val="0"/>
              </a:spcAft>
            </a:pPr>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9424514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6CE038A-F068-4CB7-8773-8B1119F0AF5B}" type="slidenum">
              <a:rPr lang="en-US" smtClean="0"/>
              <a:pPr/>
              <a:t>‹#›</a:t>
            </a:fld>
            <a:endParaRPr lang="en-US"/>
          </a:p>
        </p:txBody>
      </p:sp>
    </p:spTree>
    <p:extLst>
      <p:ext uri="{BB962C8B-B14F-4D97-AF65-F5344CB8AC3E}">
        <p14:creationId xmlns:p14="http://schemas.microsoft.com/office/powerpoint/2010/main" val="3771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41DE3-ABC8-4575-8D02-08A155AB6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BE08DB5-9181-4C5B-A480-3ADC6B950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BF27EFC-F6C1-4519-924C-E0AF7F519ED0}"/>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5" name="Footer Placeholder 4">
            <a:extLst>
              <a:ext uri="{FF2B5EF4-FFF2-40B4-BE49-F238E27FC236}">
                <a16:creationId xmlns="" xmlns:a16="http://schemas.microsoft.com/office/drawing/2014/main" id="{7D26FCC4-C220-41A1-968D-131098D65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84736E-6D2C-4CE0-8A96-6692461C6D91}"/>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475803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391" y="457646"/>
            <a:ext cx="3932039" cy="1599531"/>
          </a:xfrm>
        </p:spPr>
        <p:txBody>
          <a:bodyPr/>
          <a:lstStyle>
            <a:lvl1pPr>
              <a:defRPr sz="2700"/>
            </a:lvl1pPr>
          </a:lstStyle>
          <a:p>
            <a:r>
              <a:rPr lang="en-US" smtClean="0"/>
              <a:t>Click to edit Master title style</a:t>
            </a:r>
            <a:endParaRPr lang="en-US"/>
          </a:p>
        </p:txBody>
      </p:sp>
      <p:sp>
        <p:nvSpPr>
          <p:cNvPr id="3" name="Content Placeholder 2"/>
          <p:cNvSpPr>
            <a:spLocks noGrp="1"/>
          </p:cNvSpPr>
          <p:nvPr>
            <p:ph idx="1"/>
          </p:nvPr>
        </p:nvSpPr>
        <p:spPr>
          <a:xfrm>
            <a:off x="5183684" y="987847"/>
            <a:ext cx="6171902" cy="4873377"/>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391" y="2057177"/>
            <a:ext cx="3932039" cy="3811860"/>
          </a:xfrm>
        </p:spPr>
        <p:txBody>
          <a:bodyPr/>
          <a:lstStyle>
            <a:lvl1pPr marL="0" indent="0">
              <a:buNone/>
              <a:defRPr sz="1300"/>
            </a:lvl1pPr>
            <a:lvl2pPr marL="382676" indent="0">
              <a:buNone/>
              <a:defRPr sz="1200"/>
            </a:lvl2pPr>
            <a:lvl3pPr marL="765353" indent="0">
              <a:buNone/>
              <a:defRPr sz="1000"/>
            </a:lvl3pPr>
            <a:lvl4pPr marL="1148029" indent="0">
              <a:buNone/>
              <a:defRPr sz="800"/>
            </a:lvl4pPr>
            <a:lvl5pPr marL="1530706" indent="0">
              <a:buNone/>
              <a:defRPr sz="800"/>
            </a:lvl5pPr>
            <a:lvl6pPr marL="1913382" indent="0">
              <a:buNone/>
              <a:defRPr sz="800"/>
            </a:lvl6pPr>
            <a:lvl7pPr marL="2296058" indent="0">
              <a:buNone/>
              <a:defRPr sz="800"/>
            </a:lvl7pPr>
            <a:lvl8pPr marL="2678735" indent="0">
              <a:buNone/>
              <a:defRPr sz="800"/>
            </a:lvl8pPr>
            <a:lvl9pPr marL="3061411" indent="0">
              <a:buNone/>
              <a:defRPr sz="800"/>
            </a:lvl9pPr>
          </a:lstStyle>
          <a:p>
            <a:pPr lvl="0"/>
            <a:r>
              <a:rPr lang="en-US" smtClean="0"/>
              <a:t>Click to edit Master text styles</a:t>
            </a:r>
          </a:p>
        </p:txBody>
      </p:sp>
    </p:spTree>
    <p:extLst>
      <p:ext uri="{BB962C8B-B14F-4D97-AF65-F5344CB8AC3E}">
        <p14:creationId xmlns:p14="http://schemas.microsoft.com/office/powerpoint/2010/main" val="126121354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74B328-4008-48D1-B83E-1086F43FAE1E}" type="slidenum">
              <a:rPr lang="en-US" smtClean="0"/>
              <a:pPr/>
              <a:t>‹#›</a:t>
            </a:fld>
            <a:endParaRPr lang="en-US"/>
          </a:p>
        </p:txBody>
      </p:sp>
    </p:spTree>
    <p:extLst>
      <p:ext uri="{BB962C8B-B14F-4D97-AF65-F5344CB8AC3E}">
        <p14:creationId xmlns:p14="http://schemas.microsoft.com/office/powerpoint/2010/main" val="2455057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730100-9E1E-44C6-AF54-CD465CCBF07A}" type="slidenum">
              <a:rPr lang="en-US" smtClean="0"/>
              <a:pPr/>
              <a:t>‹#›</a:t>
            </a:fld>
            <a:endParaRPr lang="en-US"/>
          </a:p>
        </p:txBody>
      </p:sp>
    </p:spTree>
    <p:extLst>
      <p:ext uri="{BB962C8B-B14F-4D97-AF65-F5344CB8AC3E}">
        <p14:creationId xmlns:p14="http://schemas.microsoft.com/office/powerpoint/2010/main" val="29521615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5" y="2514601"/>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5" y="4777383"/>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2" y="4323814"/>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5" y="4529544"/>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02915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7"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335642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5"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5"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5" y="3244143"/>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792451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5" y="787785"/>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834728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32"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5" y="787785"/>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22544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89541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167795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5"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92"/>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5"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4655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391" y="457646"/>
            <a:ext cx="3932039" cy="1599531"/>
          </a:xfrm>
        </p:spPr>
        <p:txBody>
          <a:bodyPr/>
          <a:lstStyle>
            <a:lvl1pPr>
              <a:defRPr sz="2700"/>
            </a:lvl1pPr>
          </a:lstStyle>
          <a:p>
            <a:r>
              <a:rPr lang="en-US" smtClean="0"/>
              <a:t>Click to edit Master title style</a:t>
            </a:r>
            <a:endParaRPr lang="en-US"/>
          </a:p>
        </p:txBody>
      </p:sp>
      <p:sp>
        <p:nvSpPr>
          <p:cNvPr id="3" name="Picture Placeholder 2"/>
          <p:cNvSpPr>
            <a:spLocks noGrp="1"/>
          </p:cNvSpPr>
          <p:nvPr>
            <p:ph type="pic" idx="1"/>
          </p:nvPr>
        </p:nvSpPr>
        <p:spPr>
          <a:xfrm>
            <a:off x="5183684" y="987847"/>
            <a:ext cx="6171902" cy="4873377"/>
          </a:xfrm>
        </p:spPr>
        <p:txBody>
          <a:bodyPr/>
          <a:lstStyle>
            <a:lvl1pPr marL="0" indent="0">
              <a:buNone/>
              <a:defRPr sz="2700"/>
            </a:lvl1pPr>
            <a:lvl2pPr marL="382676" indent="0">
              <a:buNone/>
              <a:defRPr sz="2300"/>
            </a:lvl2pPr>
            <a:lvl3pPr marL="765353" indent="0">
              <a:buNone/>
              <a:defRPr sz="2000"/>
            </a:lvl3pPr>
            <a:lvl4pPr marL="1148029" indent="0">
              <a:buNone/>
              <a:defRPr sz="1700"/>
            </a:lvl4pPr>
            <a:lvl5pPr marL="1530706" indent="0">
              <a:buNone/>
              <a:defRPr sz="1700"/>
            </a:lvl5pPr>
            <a:lvl6pPr marL="1913382" indent="0">
              <a:buNone/>
              <a:defRPr sz="1700"/>
            </a:lvl6pPr>
            <a:lvl7pPr marL="2296058" indent="0">
              <a:buNone/>
              <a:defRPr sz="1700"/>
            </a:lvl7pPr>
            <a:lvl8pPr marL="2678735" indent="0">
              <a:buNone/>
              <a:defRPr sz="1700"/>
            </a:lvl8pPr>
            <a:lvl9pPr marL="3061411" indent="0">
              <a:buNone/>
              <a:defRPr sz="1700"/>
            </a:lvl9pPr>
          </a:lstStyle>
          <a:p>
            <a:pPr lvl="0"/>
            <a:endParaRPr lang="en-US" noProof="0" smtClean="0">
              <a:sym typeface="Gill Sans" charset="0"/>
            </a:endParaRPr>
          </a:p>
        </p:txBody>
      </p:sp>
      <p:sp>
        <p:nvSpPr>
          <p:cNvPr id="4" name="Text Placeholder 3"/>
          <p:cNvSpPr>
            <a:spLocks noGrp="1"/>
          </p:cNvSpPr>
          <p:nvPr>
            <p:ph type="body" sz="half" idx="2"/>
          </p:nvPr>
        </p:nvSpPr>
        <p:spPr>
          <a:xfrm>
            <a:off x="839391" y="2057177"/>
            <a:ext cx="3932039" cy="3811860"/>
          </a:xfrm>
        </p:spPr>
        <p:txBody>
          <a:bodyPr/>
          <a:lstStyle>
            <a:lvl1pPr marL="0" indent="0">
              <a:buNone/>
              <a:defRPr sz="1300"/>
            </a:lvl1pPr>
            <a:lvl2pPr marL="382676" indent="0">
              <a:buNone/>
              <a:defRPr sz="1200"/>
            </a:lvl2pPr>
            <a:lvl3pPr marL="765353" indent="0">
              <a:buNone/>
              <a:defRPr sz="1000"/>
            </a:lvl3pPr>
            <a:lvl4pPr marL="1148029" indent="0">
              <a:buNone/>
              <a:defRPr sz="800"/>
            </a:lvl4pPr>
            <a:lvl5pPr marL="1530706" indent="0">
              <a:buNone/>
              <a:defRPr sz="800"/>
            </a:lvl5pPr>
            <a:lvl6pPr marL="1913382" indent="0">
              <a:buNone/>
              <a:defRPr sz="800"/>
            </a:lvl6pPr>
            <a:lvl7pPr marL="2296058" indent="0">
              <a:buNone/>
              <a:defRPr sz="800"/>
            </a:lvl7pPr>
            <a:lvl8pPr marL="2678735" indent="0">
              <a:buNone/>
              <a:defRPr sz="800"/>
            </a:lvl8pPr>
            <a:lvl9pPr marL="3061411" indent="0">
              <a:buNone/>
              <a:defRPr sz="800"/>
            </a:lvl9pPr>
          </a:lstStyle>
          <a:p>
            <a:pPr lvl="0"/>
            <a:r>
              <a:rPr lang="en-US" smtClean="0"/>
              <a:t>Click to edit Master text styles</a:t>
            </a:r>
          </a:p>
        </p:txBody>
      </p:sp>
    </p:spTree>
    <p:extLst>
      <p:ext uri="{BB962C8B-B14F-4D97-AF65-F5344CB8AC3E}">
        <p14:creationId xmlns:p14="http://schemas.microsoft.com/office/powerpoint/2010/main" val="31854740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04816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5"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5"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5" y="3244143"/>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19412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1"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5"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5" y="3244143"/>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250525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3"/>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48385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1"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138978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5"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11310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63683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4" y="627409"/>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9"/>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86673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pPr/>
              <a:t>10/4/2017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3694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5" name="Footer Placeholder 4"/>
          <p:cNvSpPr>
            <a:spLocks noGrp="1"/>
          </p:cNvSpPr>
          <p:nvPr>
            <p:ph type="ftr" sz="quarter" idx="11"/>
          </p:nvPr>
        </p:nvSpPr>
        <p:spPr/>
        <p:txBody>
          <a:bodyPr/>
          <a:lstStyle/>
          <a:p>
            <a:endParaRPr lang="en-US" dirty="0">
              <a:solidFill>
                <a:srgbClr val="1CADE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3899737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53654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5" name="Footer Placeholder 4"/>
          <p:cNvSpPr>
            <a:spLocks noGrp="1"/>
          </p:cNvSpPr>
          <p:nvPr>
            <p:ph type="ftr" sz="quarter" idx="11"/>
          </p:nvPr>
        </p:nvSpPr>
        <p:spPr/>
        <p:txBody>
          <a:bodyPr/>
          <a:lstStyle/>
          <a:p>
            <a:endParaRPr lang="en-US" dirty="0">
              <a:solidFill>
                <a:srgbClr val="1CADE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1068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6" name="Footer Placeholder 5"/>
          <p:cNvSpPr>
            <a:spLocks noGrp="1"/>
          </p:cNvSpPr>
          <p:nvPr>
            <p:ph type="ftr" sz="quarter" idx="11"/>
          </p:nvPr>
        </p:nvSpPr>
        <p:spPr/>
        <p:txBody>
          <a:bodyPr/>
          <a:lstStyle/>
          <a:p>
            <a:endParaRPr lang="en-US" dirty="0">
              <a:solidFill>
                <a:srgbClr val="1CADE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36937952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8" name="Footer Placeholder 7"/>
          <p:cNvSpPr>
            <a:spLocks noGrp="1"/>
          </p:cNvSpPr>
          <p:nvPr>
            <p:ph type="ftr" sz="quarter" idx="11"/>
          </p:nvPr>
        </p:nvSpPr>
        <p:spPr/>
        <p:txBody>
          <a:bodyPr/>
          <a:lstStyle/>
          <a:p>
            <a:endParaRPr lang="en-US" dirty="0">
              <a:solidFill>
                <a:srgbClr val="1CADE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24489865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4" name="Footer Placeholder 3"/>
          <p:cNvSpPr>
            <a:spLocks noGrp="1"/>
          </p:cNvSpPr>
          <p:nvPr>
            <p:ph type="ftr" sz="quarter" idx="11"/>
          </p:nvPr>
        </p:nvSpPr>
        <p:spPr/>
        <p:txBody>
          <a:bodyPr/>
          <a:lstStyle/>
          <a:p>
            <a:endParaRPr lang="en-US" dirty="0">
              <a:solidFill>
                <a:srgbClr val="1CADE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5023655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3" name="Footer Placeholder 2"/>
          <p:cNvSpPr>
            <a:spLocks noGrp="1"/>
          </p:cNvSpPr>
          <p:nvPr>
            <p:ph type="ftr" sz="quarter" idx="11"/>
          </p:nvPr>
        </p:nvSpPr>
        <p:spPr/>
        <p:txBody>
          <a:bodyPr/>
          <a:lstStyle/>
          <a:p>
            <a:endParaRPr lang="en-US" dirty="0">
              <a:solidFill>
                <a:srgbClr val="1CADE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24054257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6" name="Footer Placeholder 5"/>
          <p:cNvSpPr>
            <a:spLocks noGrp="1"/>
          </p:cNvSpPr>
          <p:nvPr>
            <p:ph type="ftr" sz="quarter" idx="11"/>
          </p:nvPr>
        </p:nvSpPr>
        <p:spPr/>
        <p:txBody>
          <a:bodyPr/>
          <a:lstStyle/>
          <a:p>
            <a:endParaRPr lang="en-US" dirty="0">
              <a:solidFill>
                <a:srgbClr val="1CADE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25378344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6" name="Footer Placeholder 5"/>
          <p:cNvSpPr>
            <a:spLocks noGrp="1"/>
          </p:cNvSpPr>
          <p:nvPr>
            <p:ph type="ftr" sz="quarter" idx="11"/>
          </p:nvPr>
        </p:nvSpPr>
        <p:spPr/>
        <p:txBody>
          <a:bodyPr/>
          <a:lstStyle/>
          <a:p>
            <a:endParaRPr lang="en-US" dirty="0">
              <a:solidFill>
                <a:srgbClr val="1CADE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42004223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5" name="Footer Placeholder 4"/>
          <p:cNvSpPr>
            <a:spLocks noGrp="1"/>
          </p:cNvSpPr>
          <p:nvPr>
            <p:ph type="ftr" sz="quarter" idx="11"/>
          </p:nvPr>
        </p:nvSpPr>
        <p:spPr/>
        <p:txBody>
          <a:bodyPr/>
          <a:lstStyle/>
          <a:p>
            <a:endParaRPr lang="en-US" dirty="0">
              <a:solidFill>
                <a:srgbClr val="1CADE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20160911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1CADE4"/>
                </a:solidFill>
              </a:rPr>
              <a:pPr/>
              <a:t>10/4/2017</a:t>
            </a:fld>
            <a:endParaRPr lang="en-US" dirty="0">
              <a:solidFill>
                <a:srgbClr val="1CADE4"/>
              </a:solidFill>
            </a:endParaRPr>
          </a:p>
        </p:txBody>
      </p:sp>
      <p:sp>
        <p:nvSpPr>
          <p:cNvPr id="5" name="Footer Placeholder 4"/>
          <p:cNvSpPr>
            <a:spLocks noGrp="1"/>
          </p:cNvSpPr>
          <p:nvPr>
            <p:ph type="ftr" sz="quarter" idx="11"/>
          </p:nvPr>
        </p:nvSpPr>
        <p:spPr/>
        <p:txBody>
          <a:bodyPr/>
          <a:lstStyle/>
          <a:p>
            <a:endParaRPr lang="en-US" dirty="0">
              <a:solidFill>
                <a:srgbClr val="1CADE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25168953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24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151930"/>
            <a:ext cx="2452688"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151930"/>
            <a:ext cx="7215188"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6371674"/>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5566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28362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771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1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687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722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7162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2427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676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08"/>
            <a:ext cx="9144000" cy="2387576"/>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524000" y="3602013"/>
            <a:ext cx="9144000" cy="1655340"/>
          </a:xfrm>
        </p:spPr>
        <p:txBody>
          <a:bodyPr/>
          <a:lstStyle>
            <a:lvl1pPr marL="0" indent="0" algn="ctr">
              <a:buNone/>
              <a:defRPr sz="2000"/>
            </a:lvl1pPr>
            <a:lvl2pPr marL="382630" indent="0" algn="ctr">
              <a:buNone/>
              <a:defRPr sz="1700"/>
            </a:lvl2pPr>
            <a:lvl3pPr marL="765262" indent="0" algn="ctr">
              <a:buNone/>
              <a:defRPr sz="1500"/>
            </a:lvl3pPr>
            <a:lvl4pPr marL="1147891" indent="0" algn="ctr">
              <a:buNone/>
              <a:defRPr sz="1300"/>
            </a:lvl4pPr>
            <a:lvl5pPr marL="1530522" indent="0" algn="ctr">
              <a:buNone/>
              <a:defRPr sz="1300"/>
            </a:lvl5pPr>
            <a:lvl6pPr marL="1913153" indent="0" algn="ctr">
              <a:buNone/>
              <a:defRPr sz="1300"/>
            </a:lvl6pPr>
            <a:lvl7pPr marL="2295783" indent="0" algn="ctr">
              <a:buNone/>
              <a:defRPr sz="1300"/>
            </a:lvl7pPr>
            <a:lvl8pPr marL="2678414" indent="0" algn="ctr">
              <a:buNone/>
              <a:defRPr sz="1300"/>
            </a:lvl8pPr>
            <a:lvl9pPr marL="3061045" indent="0" algn="ctr">
              <a:buNone/>
              <a:defRPr sz="1300"/>
            </a:lvl9pPr>
          </a:lstStyle>
          <a:p>
            <a:r>
              <a:rPr lang="en-US" smtClean="0"/>
              <a:t>Click to edit Master subtitle style</a:t>
            </a:r>
            <a:endParaRPr lang="en-US"/>
          </a:p>
        </p:txBody>
      </p:sp>
    </p:spTree>
    <p:extLst>
      <p:ext uri="{BB962C8B-B14F-4D97-AF65-F5344CB8AC3E}">
        <p14:creationId xmlns:p14="http://schemas.microsoft.com/office/powerpoint/2010/main" val="1369627961"/>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99A026-6838-46F6-A8EF-B507963271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9599E4-736A-47F3-9D66-67F2C9061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532F1C4-2582-4635-A159-09B099B0F428}"/>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A7789F-F682-4C84-B169-DB8FC32EA5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20FB5A1-9282-4D6F-959E-4A99F23C7923}"/>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196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A1A9DF-17E0-471A-B800-124CA790A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8C0E9A-677A-4C5D-9477-2E2509FD1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501A59-543F-4C02-BBAB-68DC61560AEC}"/>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847AFD-778D-491C-B9FB-8922E97A7C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52627BA-1928-412B-A533-3DA71C5C0F11}"/>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4464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9B9C64-D1BA-4CAD-A55F-7A5F350BDB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1645FB4-D49E-487A-96CE-1F8C49AE2E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3042357-E1E0-4F54-9DD4-FDE1AEC28994}"/>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DCDDBD9-46A8-44B7-90B2-D313AA45F2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8D57C6-A77F-4A36-A578-FE6863BB27BB}"/>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10986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EA84E7-9CCA-4FC2-B905-C97C6317D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574482-906D-41E5-8B6F-48DF81B55D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113172-20BC-417B-951C-4F58F4561F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65180F-66AE-4A56-A37B-29C9A43657AE}"/>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B378B83-35D2-40E5-BF8C-504A1E2F25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92EBFF3-3689-4225-A776-E9C9E671F3C6}"/>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107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27ECA-0707-4C3B-AD2B-688344F1CA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F4A634B-34DC-4C56-BCB2-99696D338B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2B1EFEF-0A1A-4772-BBA8-9131D304B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E83CCD-E227-407B-86CD-7D7F63269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82EDD00-4816-41D7-BB8F-F4A8C3B4B1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4B71F6-6839-47BD-A8B6-F9883111764B}"/>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9300F1-BAA9-474A-A954-9A27EFF14DA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5DA459F0-1E72-47AB-B63F-C8FB28F3A41F}"/>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8262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C0DC8A-FB6B-42F7-B3E6-66E376D691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945B6F-4F0B-44FA-8323-6FDEEE754DEA}"/>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D1D55D9-3297-4A32-9BCB-3263206FB95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D4D77D3-450F-4379-AE15-AE2277F10478}"/>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1346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F3A1F0-A134-45DB-9DC5-A479F07EDA5E}"/>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689F180-EE99-4EA5-BCB0-7543CA476B1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2DDC133-D697-490D-898E-836ACA15E429}"/>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5721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C07CB-4CEB-476B-B97F-9B5C0EA0B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E493B1A-B8C4-4228-915C-A22013446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2FFBCE-EB24-4B2F-BD34-F5F97F93A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EE05094-67FA-4FEC-8927-177CD310342B}"/>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1631405-34E0-4A4B-9340-7BA077C31E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A49663-66AF-4376-9968-91581D8AF1A2}"/>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357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1F827-F175-4878-9F13-6A319F775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7D8D20A-2803-40DE-AA6F-0A4197B81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6828AB-8759-4746-823A-0BA2F0140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98D2810-70BF-4FFE-83CB-F35FE6A6AB3C}"/>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FF08D73-1611-43D0-AFB3-86E0960E2F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4BC530B-4D85-416F-90A9-26AC60AB653A}"/>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2213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3C108-585A-4597-96D8-208AE6E6B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AA82535-9D38-49E5-A57A-F29B5648D3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654480-1326-4B18-B007-F2A9F85AD29C}"/>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B2DB98-BE4E-4125-9F0E-FA93C46DA5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BA9F220-46F8-43A9-BFEB-0BE108CACF43}"/>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189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1825945"/>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16B3D9-6A64-4EAD-983D-CAAEEC8171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CE9FB-E1F2-4818-9BB2-0302D8487A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8BA634-C10B-4FCD-8F42-85AD5E5985D2}"/>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28008B5-E84F-4A18-9152-9FD0AA77B5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EC5D97-87D0-4080-ACE8-257C5EA9F9D4}"/>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9811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99A026-6838-46F6-A8EF-B507963271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79599E4-736A-47F3-9D66-67F2C9061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532F1C4-2582-4635-A159-09B099B0F428}"/>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6A7789F-F682-4C84-B169-DB8FC32EA5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20FB5A1-9282-4D6F-959E-4A99F23C7923}"/>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0022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A1A9DF-17E0-471A-B800-124CA790A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78C0E9A-677A-4C5D-9477-2E2509FD1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D501A59-543F-4C02-BBAB-68DC61560AEC}"/>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2847AFD-778D-491C-B9FB-8922E97A7C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52627BA-1928-412B-A533-3DA71C5C0F11}"/>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40824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9B9C64-D1BA-4CAD-A55F-7A5F350BDB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1645FB4-D49E-487A-96CE-1F8C49AE2E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3042357-E1E0-4F54-9DD4-FDE1AEC28994}"/>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CDDBD9-46A8-44B7-90B2-D313AA45F2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8D57C6-A77F-4A36-A578-FE6863BB27BB}"/>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10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EA84E7-9CCA-4FC2-B905-C97C6317D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5574482-906D-41E5-8B6F-48DF81B55D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113172-20BC-417B-951C-4F58F4561F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65180F-66AE-4A56-A37B-29C9A43657AE}"/>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B378B83-35D2-40E5-BF8C-504A1E2F25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92EBFF3-3689-4225-A776-E9C9E671F3C6}"/>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658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D27ECA-0707-4C3B-AD2B-688344F1CA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F4A634B-34DC-4C56-BCB2-99696D338B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2B1EFEF-0A1A-4772-BBA8-9131D304B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2E83CCD-E227-407B-86CD-7D7F63269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82EDD00-4816-41D7-BB8F-F4A8C3B4B1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4B71F6-6839-47BD-A8B6-F9883111764B}"/>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39300F1-BAA9-474A-A954-9A27EFF14DA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DA459F0-1E72-47AB-B63F-C8FB28F3A41F}"/>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6187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C0DC8A-FB6B-42F7-B3E6-66E376D691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945B6F-4F0B-44FA-8323-6FDEEE754DEA}"/>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D1D55D9-3297-4A32-9BCB-3263206FB95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D4D77D3-450F-4379-AE15-AE2277F10478}"/>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314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5F3A1F0-A134-45DB-9DC5-A479F07EDA5E}"/>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689F180-EE99-4EA5-BCB0-7543CA476B1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2DDC133-D697-490D-898E-836ACA15E429}"/>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1978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4C07CB-4CEB-476B-B97F-9B5C0EA0B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E493B1A-B8C4-4228-915C-A22013446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72FFBCE-EB24-4B2F-BD34-F5F97F93A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EE05094-67FA-4FEC-8927-177CD310342B}"/>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1631405-34E0-4A4B-9340-7BA077C31E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1A49663-66AF-4376-9968-91581D8AF1A2}"/>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2351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1F827-F175-4878-9F13-6A319F775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7D8D20A-2803-40DE-AA6F-0A4197B81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66828AB-8759-4746-823A-0BA2F0140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98D2810-70BF-4FFE-83CB-F35FE6A6AB3C}"/>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FF08D73-1611-43D0-AFB3-86E0960E2F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4BC530B-4D85-416F-90A9-26AC60AB653A}"/>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063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1" y="1710037"/>
            <a:ext cx="10516195" cy="2851919"/>
          </a:xfrm>
        </p:spPr>
        <p:txBody>
          <a:bodyPr anchor="b"/>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831951" y="4589859"/>
            <a:ext cx="10516195" cy="1500188"/>
          </a:xfrm>
        </p:spPr>
        <p:txBody>
          <a:bodyPr/>
          <a:lstStyle>
            <a:lvl1pPr marL="0" indent="0">
              <a:buNone/>
              <a:defRPr sz="2000"/>
            </a:lvl1pPr>
            <a:lvl2pPr marL="382630" indent="0">
              <a:buNone/>
              <a:defRPr sz="1700"/>
            </a:lvl2pPr>
            <a:lvl3pPr marL="765262" indent="0">
              <a:buNone/>
              <a:defRPr sz="1500"/>
            </a:lvl3pPr>
            <a:lvl4pPr marL="1147891" indent="0">
              <a:buNone/>
              <a:defRPr sz="1300"/>
            </a:lvl4pPr>
            <a:lvl5pPr marL="1530522" indent="0">
              <a:buNone/>
              <a:defRPr sz="1300"/>
            </a:lvl5pPr>
            <a:lvl6pPr marL="1913153" indent="0">
              <a:buNone/>
              <a:defRPr sz="1300"/>
            </a:lvl6pPr>
            <a:lvl7pPr marL="2295783" indent="0">
              <a:buNone/>
              <a:defRPr sz="1300"/>
            </a:lvl7pPr>
            <a:lvl8pPr marL="2678414" indent="0">
              <a:buNone/>
              <a:defRPr sz="1300"/>
            </a:lvl8pPr>
            <a:lvl9pPr marL="3061045" indent="0">
              <a:buNone/>
              <a:defRPr sz="1300"/>
            </a:lvl9pPr>
          </a:lstStyle>
          <a:p>
            <a:pPr lvl="0"/>
            <a:r>
              <a:rPr lang="en-US" smtClean="0"/>
              <a:t>Click to edit Master text styles</a:t>
            </a:r>
          </a:p>
        </p:txBody>
      </p:sp>
    </p:spTree>
    <p:extLst>
      <p:ext uri="{BB962C8B-B14F-4D97-AF65-F5344CB8AC3E}">
        <p14:creationId xmlns:p14="http://schemas.microsoft.com/office/powerpoint/2010/main" val="359725240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43C108-585A-4597-96D8-208AE6E6B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AA82535-9D38-49E5-A57A-F29B5648D3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654480-1326-4B18-B007-F2A9F85AD29C}"/>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9B2DB98-BE4E-4125-9F0E-FA93C46DA5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BA9F220-46F8-43A9-BFEB-0BE108CACF43}"/>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0086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16B3D9-6A64-4EAD-983D-CAAEEC8171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CE9FB-E1F2-4818-9BB2-0302D8487A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8BA634-C10B-4FCD-8F42-85AD5E5985D2}"/>
              </a:ext>
            </a:extLst>
          </p:cNvPr>
          <p:cNvSpPr>
            <a:spLocks noGrp="1"/>
          </p:cNvSpPr>
          <p:nvPr>
            <p:ph type="dt" sz="half" idx="10"/>
          </p:nvPr>
        </p:nvSpPr>
        <p:spPr/>
        <p:txBody>
          <a:body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28008B5-E84F-4A18-9152-9FD0AA77B5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EC5D97-87D0-4080-ACE8-257C5EA9F9D4}"/>
              </a:ext>
            </a:extLst>
          </p:cNvPr>
          <p:cNvSpPr>
            <a:spLocks noGrp="1"/>
          </p:cNvSpPr>
          <p:nvPr>
            <p:ph type="sldNum" sz="quarter" idx="12"/>
          </p:nvPr>
        </p:nvSpPr>
        <p:spPr/>
        <p:txBody>
          <a:body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845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6" y="1946673"/>
            <a:ext cx="4833938" cy="4018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1946673"/>
            <a:ext cx="4833938" cy="4018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384794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392" y="365002"/>
            <a:ext cx="10516195" cy="132605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392" y="1681015"/>
            <a:ext cx="5158383" cy="823764"/>
          </a:xfrm>
        </p:spPr>
        <p:txBody>
          <a:bodyPr anchor="b"/>
          <a:lstStyle>
            <a:lvl1pPr marL="0" indent="0">
              <a:buNone/>
              <a:defRPr sz="2000" b="1"/>
            </a:lvl1pPr>
            <a:lvl2pPr marL="382630" indent="0">
              <a:buNone/>
              <a:defRPr sz="1700" b="1"/>
            </a:lvl2pPr>
            <a:lvl3pPr marL="765262" indent="0">
              <a:buNone/>
              <a:defRPr sz="1500" b="1"/>
            </a:lvl3pPr>
            <a:lvl4pPr marL="1147891" indent="0">
              <a:buNone/>
              <a:defRPr sz="1300" b="1"/>
            </a:lvl4pPr>
            <a:lvl5pPr marL="1530522" indent="0">
              <a:buNone/>
              <a:defRPr sz="1300" b="1"/>
            </a:lvl5pPr>
            <a:lvl6pPr marL="1913153" indent="0">
              <a:buNone/>
              <a:defRPr sz="1300" b="1"/>
            </a:lvl6pPr>
            <a:lvl7pPr marL="2295783" indent="0">
              <a:buNone/>
              <a:defRPr sz="1300" b="1"/>
            </a:lvl7pPr>
            <a:lvl8pPr marL="2678414" indent="0">
              <a:buNone/>
              <a:defRPr sz="1300" b="1"/>
            </a:lvl8pPr>
            <a:lvl9pPr marL="3061045"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839392" y="2504777"/>
            <a:ext cx="5158383"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904" y="1681015"/>
            <a:ext cx="5183683" cy="823764"/>
          </a:xfrm>
        </p:spPr>
        <p:txBody>
          <a:bodyPr anchor="b"/>
          <a:lstStyle>
            <a:lvl1pPr marL="0" indent="0">
              <a:buNone/>
              <a:defRPr sz="2000" b="1"/>
            </a:lvl1pPr>
            <a:lvl2pPr marL="382630" indent="0">
              <a:buNone/>
              <a:defRPr sz="1700" b="1"/>
            </a:lvl2pPr>
            <a:lvl3pPr marL="765262" indent="0">
              <a:buNone/>
              <a:defRPr sz="1500" b="1"/>
            </a:lvl3pPr>
            <a:lvl4pPr marL="1147891" indent="0">
              <a:buNone/>
              <a:defRPr sz="1300" b="1"/>
            </a:lvl4pPr>
            <a:lvl5pPr marL="1530522" indent="0">
              <a:buNone/>
              <a:defRPr sz="1300" b="1"/>
            </a:lvl5pPr>
            <a:lvl6pPr marL="1913153" indent="0">
              <a:buNone/>
              <a:defRPr sz="1300" b="1"/>
            </a:lvl6pPr>
            <a:lvl7pPr marL="2295783" indent="0">
              <a:buNone/>
              <a:defRPr sz="1300" b="1"/>
            </a:lvl7pPr>
            <a:lvl8pPr marL="2678414" indent="0">
              <a:buNone/>
              <a:defRPr sz="1300" b="1"/>
            </a:lvl8pPr>
            <a:lvl9pPr marL="3061045"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71904" y="2504777"/>
            <a:ext cx="5183683"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862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4598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E840-349A-4BB7-8400-E0C48BAE4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924846B-A70F-48FB-8527-51D6866812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28403F-486E-4503-A98F-64729FABA0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8C3C31D-86E4-4342-998C-2BF6B7DA8DBA}"/>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6" name="Footer Placeholder 5">
            <a:extLst>
              <a:ext uri="{FF2B5EF4-FFF2-40B4-BE49-F238E27FC236}">
                <a16:creationId xmlns="" xmlns:a16="http://schemas.microsoft.com/office/drawing/2014/main" id="{5C6D696A-A1CC-41A5-8F60-0319FEBD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AFAB5C-894D-4F84-8224-000F74CF3AC5}"/>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1356464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9999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392" y="457647"/>
            <a:ext cx="3932039" cy="1599531"/>
          </a:xfrm>
        </p:spPr>
        <p:txBody>
          <a:bodyPr anchor="b"/>
          <a:lstStyle>
            <a:lvl1pPr>
              <a:defRPr sz="2700"/>
            </a:lvl1pPr>
          </a:lstStyle>
          <a:p>
            <a:r>
              <a:rPr lang="en-US" smtClean="0"/>
              <a:t>Click to edit Master title style</a:t>
            </a:r>
            <a:endParaRPr lang="en-US"/>
          </a:p>
        </p:txBody>
      </p:sp>
      <p:sp>
        <p:nvSpPr>
          <p:cNvPr id="3" name="Content Placeholder 2"/>
          <p:cNvSpPr>
            <a:spLocks noGrp="1"/>
          </p:cNvSpPr>
          <p:nvPr>
            <p:ph idx="1"/>
          </p:nvPr>
        </p:nvSpPr>
        <p:spPr>
          <a:xfrm>
            <a:off x="5183684" y="987848"/>
            <a:ext cx="6171902" cy="4873377"/>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392" y="2057177"/>
            <a:ext cx="3932039" cy="3811860"/>
          </a:xfrm>
        </p:spPr>
        <p:txBody>
          <a:bodyPr/>
          <a:lstStyle>
            <a:lvl1pPr marL="0" indent="0">
              <a:buNone/>
              <a:defRPr sz="1300"/>
            </a:lvl1pPr>
            <a:lvl2pPr marL="382630" indent="0">
              <a:buNone/>
              <a:defRPr sz="1200"/>
            </a:lvl2pPr>
            <a:lvl3pPr marL="765262" indent="0">
              <a:buNone/>
              <a:defRPr sz="1000"/>
            </a:lvl3pPr>
            <a:lvl4pPr marL="1147891" indent="0">
              <a:buNone/>
              <a:defRPr sz="800"/>
            </a:lvl4pPr>
            <a:lvl5pPr marL="1530522" indent="0">
              <a:buNone/>
              <a:defRPr sz="800"/>
            </a:lvl5pPr>
            <a:lvl6pPr marL="1913153" indent="0">
              <a:buNone/>
              <a:defRPr sz="800"/>
            </a:lvl6pPr>
            <a:lvl7pPr marL="2295783" indent="0">
              <a:buNone/>
              <a:defRPr sz="800"/>
            </a:lvl7pPr>
            <a:lvl8pPr marL="2678414" indent="0">
              <a:buNone/>
              <a:defRPr sz="800"/>
            </a:lvl8pPr>
            <a:lvl9pPr marL="3061045" indent="0">
              <a:buNone/>
              <a:defRPr sz="800"/>
            </a:lvl9pPr>
          </a:lstStyle>
          <a:p>
            <a:pPr lvl="0"/>
            <a:r>
              <a:rPr lang="en-US" smtClean="0"/>
              <a:t>Click to edit Master text styles</a:t>
            </a:r>
          </a:p>
        </p:txBody>
      </p:sp>
    </p:spTree>
    <p:extLst>
      <p:ext uri="{BB962C8B-B14F-4D97-AF65-F5344CB8AC3E}">
        <p14:creationId xmlns:p14="http://schemas.microsoft.com/office/powerpoint/2010/main" val="28981399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392" y="457647"/>
            <a:ext cx="3932039" cy="1599531"/>
          </a:xfrm>
        </p:spPr>
        <p:txBody>
          <a:bodyPr anchor="b"/>
          <a:lstStyle>
            <a:lvl1pPr>
              <a:defRPr sz="2700"/>
            </a:lvl1pPr>
          </a:lstStyle>
          <a:p>
            <a:r>
              <a:rPr lang="en-US" smtClean="0"/>
              <a:t>Click to edit Master title style</a:t>
            </a:r>
            <a:endParaRPr lang="en-US"/>
          </a:p>
        </p:txBody>
      </p:sp>
      <p:sp>
        <p:nvSpPr>
          <p:cNvPr id="3" name="Picture Placeholder 2"/>
          <p:cNvSpPr>
            <a:spLocks noGrp="1"/>
          </p:cNvSpPr>
          <p:nvPr>
            <p:ph type="pic" idx="1"/>
          </p:nvPr>
        </p:nvSpPr>
        <p:spPr>
          <a:xfrm>
            <a:off x="5183684" y="987848"/>
            <a:ext cx="6171902" cy="4873377"/>
          </a:xfrm>
        </p:spPr>
        <p:txBody>
          <a:bodyPr/>
          <a:lstStyle>
            <a:lvl1pPr marL="0" indent="0">
              <a:buNone/>
              <a:defRPr sz="2700"/>
            </a:lvl1pPr>
            <a:lvl2pPr marL="382630" indent="0">
              <a:buNone/>
              <a:defRPr sz="2300"/>
            </a:lvl2pPr>
            <a:lvl3pPr marL="765262" indent="0">
              <a:buNone/>
              <a:defRPr sz="2000"/>
            </a:lvl3pPr>
            <a:lvl4pPr marL="1147891" indent="0">
              <a:buNone/>
              <a:defRPr sz="1700"/>
            </a:lvl4pPr>
            <a:lvl5pPr marL="1530522" indent="0">
              <a:buNone/>
              <a:defRPr sz="1700"/>
            </a:lvl5pPr>
            <a:lvl6pPr marL="1913153" indent="0">
              <a:buNone/>
              <a:defRPr sz="1700"/>
            </a:lvl6pPr>
            <a:lvl7pPr marL="2295783" indent="0">
              <a:buNone/>
              <a:defRPr sz="1700"/>
            </a:lvl7pPr>
            <a:lvl8pPr marL="2678414" indent="0">
              <a:buNone/>
              <a:defRPr sz="1700"/>
            </a:lvl8pPr>
            <a:lvl9pPr marL="3061045" indent="0">
              <a:buNone/>
              <a:defRPr sz="1700"/>
            </a:lvl9pPr>
          </a:lstStyle>
          <a:p>
            <a:pPr lvl="0"/>
            <a:endParaRPr lang="en-US" noProof="0" smtClean="0">
              <a:sym typeface="Gill Sans" charset="0"/>
            </a:endParaRPr>
          </a:p>
        </p:txBody>
      </p:sp>
      <p:sp>
        <p:nvSpPr>
          <p:cNvPr id="4" name="Text Placeholder 3"/>
          <p:cNvSpPr>
            <a:spLocks noGrp="1"/>
          </p:cNvSpPr>
          <p:nvPr>
            <p:ph type="body" sz="half" idx="2"/>
          </p:nvPr>
        </p:nvSpPr>
        <p:spPr>
          <a:xfrm>
            <a:off x="839392" y="2057177"/>
            <a:ext cx="3932039" cy="3811860"/>
          </a:xfrm>
        </p:spPr>
        <p:txBody>
          <a:bodyPr/>
          <a:lstStyle>
            <a:lvl1pPr marL="0" indent="0">
              <a:buNone/>
              <a:defRPr sz="1300"/>
            </a:lvl1pPr>
            <a:lvl2pPr marL="382630" indent="0">
              <a:buNone/>
              <a:defRPr sz="1200"/>
            </a:lvl2pPr>
            <a:lvl3pPr marL="765262" indent="0">
              <a:buNone/>
              <a:defRPr sz="1000"/>
            </a:lvl3pPr>
            <a:lvl4pPr marL="1147891" indent="0">
              <a:buNone/>
              <a:defRPr sz="800"/>
            </a:lvl4pPr>
            <a:lvl5pPr marL="1530522" indent="0">
              <a:buNone/>
              <a:defRPr sz="800"/>
            </a:lvl5pPr>
            <a:lvl6pPr marL="1913153" indent="0">
              <a:buNone/>
              <a:defRPr sz="800"/>
            </a:lvl6pPr>
            <a:lvl7pPr marL="2295783" indent="0">
              <a:buNone/>
              <a:defRPr sz="800"/>
            </a:lvl7pPr>
            <a:lvl8pPr marL="2678414" indent="0">
              <a:buNone/>
              <a:defRPr sz="800"/>
            </a:lvl8pPr>
            <a:lvl9pPr marL="3061045" indent="0">
              <a:buNone/>
              <a:defRPr sz="800"/>
            </a:lvl9pPr>
          </a:lstStyle>
          <a:p>
            <a:pPr lvl="0"/>
            <a:r>
              <a:rPr lang="en-US" smtClean="0"/>
              <a:t>Click to edit Master text styles</a:t>
            </a:r>
          </a:p>
        </p:txBody>
      </p:sp>
    </p:spTree>
    <p:extLst>
      <p:ext uri="{BB962C8B-B14F-4D97-AF65-F5344CB8AC3E}">
        <p14:creationId xmlns:p14="http://schemas.microsoft.com/office/powerpoint/2010/main" val="15702419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84754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553641"/>
            <a:ext cx="2452688" cy="541139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6" y="553641"/>
            <a:ext cx="7215188" cy="54113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632100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737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25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710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1290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04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6D8165-08B9-40C6-B1D3-181C9AEA6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372F1F0-B680-405E-ABC6-6AEADED4FD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481F2AD-78B1-4F9B-8032-E8846CF7D7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4B7F053-5460-4608-B172-024215F02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23727D4-26BC-4F28-BB20-FF297057A7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974248-632F-4D6F-AF32-E46BC5E7091B}"/>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8" name="Footer Placeholder 7">
            <a:extLst>
              <a:ext uri="{FF2B5EF4-FFF2-40B4-BE49-F238E27FC236}">
                <a16:creationId xmlns="" xmlns:a16="http://schemas.microsoft.com/office/drawing/2014/main" id="{92F7454B-00A7-4479-906D-FFC256BBC4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4440A39-4B19-4314-A0EA-B490C641BD53}"/>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748626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11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488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66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543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11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031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F94C47-DEFF-E441-AC63-9818E94006C7}" type="datetimeFigureOut">
              <a:rPr lang="en-US" smtClean="0"/>
              <a:pPr/>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B7465-D03E-754E-8AC3-59AD3D2595AB}"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612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F94C47-DEFF-E441-AC63-9818E94006C7}" type="datetimeFigureOut">
              <a:rPr lang="en-US" smtClean="0"/>
              <a:pPr/>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2446468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F94C47-DEFF-E441-AC63-9818E94006C7}" type="datetimeFigureOut">
              <a:rPr lang="en-US" smtClean="0"/>
              <a:pPr/>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B7465-D03E-754E-8AC3-59AD3D2595AB}"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938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F94C47-DEFF-E441-AC63-9818E94006C7}" type="datetimeFigureOut">
              <a:rPr lang="en-US" smtClean="0"/>
              <a:pPr/>
              <a:t>10/4/2017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241561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8E36F4-0483-4F89-B3A2-51E3CDDB8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82C57C1-BA8E-4D79-9F58-F1DAE625EAC9}"/>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4" name="Footer Placeholder 3">
            <a:extLst>
              <a:ext uri="{FF2B5EF4-FFF2-40B4-BE49-F238E27FC236}">
                <a16:creationId xmlns="" xmlns:a16="http://schemas.microsoft.com/office/drawing/2014/main" id="{291CA857-DA6F-4455-A777-8A611DA418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170115E-62AB-4EB2-A819-7F9138667814}"/>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41962948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F94C47-DEFF-E441-AC63-9818E94006C7}" type="datetimeFigureOut">
              <a:rPr lang="en-US" smtClean="0"/>
              <a:pPr/>
              <a:t>10/4/2017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3514154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F94C47-DEFF-E441-AC63-9818E94006C7}" type="datetimeFigureOut">
              <a:rPr lang="en-US" smtClean="0"/>
              <a:pPr/>
              <a:t>10/4/2017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280566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F94C47-DEFF-E441-AC63-9818E94006C7}" type="datetimeFigureOut">
              <a:rPr lang="en-US" smtClean="0"/>
              <a:pPr/>
              <a:t>10/4/2017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3101155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DF94C47-DEFF-E441-AC63-9818E94006C7}" type="datetimeFigureOut">
              <a:rPr lang="en-US" smtClean="0"/>
              <a:pPr/>
              <a:t>10/4/2017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AB7465-D03E-754E-8AC3-59AD3D2595AB}"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278929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F94C47-DEFF-E441-AC63-9818E94006C7}" type="datetimeFigureOut">
              <a:rPr lang="en-US" smtClean="0"/>
              <a:pPr/>
              <a:t>10/4/2017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1829599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F94C47-DEFF-E441-AC63-9818E94006C7}" type="datetimeFigureOut">
              <a:rPr lang="en-US" smtClean="0"/>
              <a:pPr/>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28163771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F94C47-DEFF-E441-AC63-9818E94006C7}" type="datetimeFigureOut">
              <a:rPr lang="en-US" smtClean="0"/>
              <a:pPr/>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B7465-D03E-754E-8AC3-59AD3D2595AB}" type="slidenum">
              <a:rPr lang="en-US" smtClean="0"/>
              <a:pPr/>
              <a:t>‹#›</a:t>
            </a:fld>
            <a:endParaRPr lang="en-US"/>
          </a:p>
        </p:txBody>
      </p:sp>
    </p:spTree>
    <p:extLst>
      <p:ext uri="{BB962C8B-B14F-4D97-AF65-F5344CB8AC3E}">
        <p14:creationId xmlns:p14="http://schemas.microsoft.com/office/powerpoint/2010/main" val="2404942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BB197-0E1C-4C99-82B4-3A05D6768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CDD0652-AE2D-4AED-9339-5F9F54224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D39660-99BD-43F6-BFAD-EE1A74254505}"/>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D9460E-ACB8-4678-9B6E-BBF51A23A7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26504F9-1BE8-411B-AF17-5FB98A1EFBD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566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C873BC-0BF2-4EDD-8CB2-7C0356772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C2738B-727D-4B11-9F50-664B0F0263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62E9BD-DC01-4A4A-82DD-B56C11D0055E}"/>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1309FF6-9B12-4993-8C7E-10AB96512F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095BE3-773E-466A-8550-CC191879D97A}"/>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0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41DE3-ABC8-4575-8D02-08A155AB6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BE08DB5-9181-4C5B-A480-3ADC6B950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BF27EFC-F6C1-4519-924C-E0AF7F519ED0}"/>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D26FCC4-C220-41A1-968D-131098D65E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884736E-6D2C-4CE0-8A96-6692461C6D91}"/>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98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EAFA5F-D397-436C-8209-F910B61A3C18}"/>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3" name="Footer Placeholder 2">
            <a:extLst>
              <a:ext uri="{FF2B5EF4-FFF2-40B4-BE49-F238E27FC236}">
                <a16:creationId xmlns="" xmlns:a16="http://schemas.microsoft.com/office/drawing/2014/main" id="{2381A599-F909-4065-AA3A-BB97839BE1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F0AA501-899D-4907-A4F8-D8602AC98E2F}"/>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25134478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3E840-349A-4BB7-8400-E0C48BAE4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924846B-A70F-48FB-8527-51D6866812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28403F-486E-4503-A98F-64729FABA0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8C3C31D-86E4-4342-998C-2BF6B7DA8DBA}"/>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C6D696A-A1CC-41A5-8F60-0319FEBD6D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AFAB5C-894D-4F84-8224-000F74CF3AC5}"/>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687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6D8165-08B9-40C6-B1D3-181C9AEA6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372F1F0-B680-405E-ABC6-6AEADED4FD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481F2AD-78B1-4F9B-8032-E8846CF7D7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4B7F053-5460-4608-B172-024215F02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23727D4-26BC-4F28-BB20-FF297057A7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974248-632F-4D6F-AF32-E46BC5E7091B}"/>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2F7454B-00A7-4479-906D-FFC256BBC44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4440A39-4B19-4314-A0EA-B490C641BD53}"/>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860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8E36F4-0483-4F89-B3A2-51E3CDDB8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82C57C1-BA8E-4D79-9F58-F1DAE625EAC9}"/>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91CA857-DA6F-4455-A777-8A611DA4185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170115E-62AB-4EB2-A819-7F9138667814}"/>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12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EAFA5F-D397-436C-8209-F910B61A3C18}"/>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2381A599-F909-4065-AA3A-BB97839BE19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F0AA501-899D-4907-A4F8-D8602AC98E2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714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2D6B0F-6510-45DD-BA1C-6F8EAE0A9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956579-E012-4A29-894B-818A73A83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C5A3423-1529-4DF2-931F-570AE4AC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D70E745-DA8B-4350-BE5E-5C6381FF7788}"/>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AA10663-C1E5-4788-B3D8-96C3F6B63B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1DE0DD3-3FCF-49F6-9A2F-2AE917FBAEAF}"/>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095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4D72E9-EA2F-4AE6-A189-CA439852B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5398C1A-C8E6-4E0B-A815-5BE0F5A4C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74334D8-CABE-4BAE-995B-D394340A0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9839111-A999-4C01-A91F-16C5E30202D9}"/>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9E1EA46-1592-419A-8B03-D53D455B50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FC96FEF-BB47-44E1-AA0D-42C90E38C990}"/>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9210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F80831-2CDC-4A3D-9B0A-5353A02A0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7D41449-9A68-47C1-B5DF-AED26FF294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6DBCC1-7BC9-4594-BD1C-43A5EF2172E5}"/>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756C95-8DE4-42FE-BD54-3DD0DD8E7D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E99DC79-EFE2-4B66-A01B-EB4D1DB1738E}"/>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741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97E8128-FC99-461E-945A-6D4BBFB8A2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5AF00A-5F32-48C1-A9E9-D46C14A3E3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1E3C0F-1E9C-4671-85AE-E274D8ACBAED}"/>
              </a:ext>
            </a:extLst>
          </p:cNvPr>
          <p:cNvSpPr>
            <a:spLocks noGrp="1"/>
          </p:cNvSpPr>
          <p:nvPr>
            <p:ph type="dt" sz="half" idx="10"/>
          </p:nvPr>
        </p:nvSpPr>
        <p:spPr/>
        <p:txBody>
          <a:body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263E3D-3566-422E-A667-F2D0A3D11CD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02BC813-3E29-4D31-B182-EC0643AB0560}"/>
              </a:ext>
            </a:extLst>
          </p:cNvPr>
          <p:cNvSpPr>
            <a:spLocks noGrp="1"/>
          </p:cNvSpPr>
          <p:nvPr>
            <p:ph type="sldNum" sz="quarter" idx="12"/>
          </p:nvPr>
        </p:nvSpPr>
        <p:spPr/>
        <p:txBody>
          <a:body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740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016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2D6B0F-6510-45DD-BA1C-6F8EAE0A9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956579-E012-4A29-894B-818A73A83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C5A3423-1529-4DF2-931F-570AE4AC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D70E745-DA8B-4350-BE5E-5C6381FF7788}"/>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6" name="Footer Placeholder 5">
            <a:extLst>
              <a:ext uri="{FF2B5EF4-FFF2-40B4-BE49-F238E27FC236}">
                <a16:creationId xmlns="" xmlns:a16="http://schemas.microsoft.com/office/drawing/2014/main" id="{2AA10663-C1E5-4788-B3D8-96C3F6B63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1DE0DD3-3FCF-49F6-9A2F-2AE917FBAEAF}"/>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302055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27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61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267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8945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465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885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249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9215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EE80DD-96A4-4825-8D6F-1A62492BD9B2}"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AA8D48-1605-4139-85C2-9027E58EF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302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02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4D72E9-EA2F-4AE6-A189-CA439852B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5398C1A-C8E6-4E0B-A815-5BE0F5A4C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74334D8-CABE-4BAE-995B-D394340A0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9839111-A999-4C01-A91F-16C5E30202D9}"/>
              </a:ext>
            </a:extLst>
          </p:cNvPr>
          <p:cNvSpPr>
            <a:spLocks noGrp="1"/>
          </p:cNvSpPr>
          <p:nvPr>
            <p:ph type="dt" sz="half" idx="10"/>
          </p:nvPr>
        </p:nvSpPr>
        <p:spPr/>
        <p:txBody>
          <a:bodyPr/>
          <a:lstStyle/>
          <a:p>
            <a:fld id="{EFDFB3EE-34C8-45FA-BA84-177029228ABD}" type="datetimeFigureOut">
              <a:rPr lang="en-US" smtClean="0"/>
              <a:t>10/4/2017</a:t>
            </a:fld>
            <a:endParaRPr lang="en-US"/>
          </a:p>
        </p:txBody>
      </p:sp>
      <p:sp>
        <p:nvSpPr>
          <p:cNvPr id="6" name="Footer Placeholder 5">
            <a:extLst>
              <a:ext uri="{FF2B5EF4-FFF2-40B4-BE49-F238E27FC236}">
                <a16:creationId xmlns="" xmlns:a16="http://schemas.microsoft.com/office/drawing/2014/main" id="{99E1EA46-1592-419A-8B03-D53D455B5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C96FEF-BB47-44E1-AA0D-42C90E38C990}"/>
              </a:ext>
            </a:extLst>
          </p:cNvPr>
          <p:cNvSpPr>
            <a:spLocks noGrp="1"/>
          </p:cNvSpPr>
          <p:nvPr>
            <p:ph type="sldNum" sz="quarter" idx="12"/>
          </p:nvPr>
        </p:nvSpPr>
        <p:spPr/>
        <p:txBody>
          <a:bodyPr/>
          <a:lstStyle/>
          <a:p>
            <a:fld id="{986427F1-2536-47A2-B327-6FA0268BF9DE}" type="slidenum">
              <a:rPr lang="en-US" smtClean="0"/>
              <a:t>‹#›</a:t>
            </a:fld>
            <a:endParaRPr lang="en-US"/>
          </a:p>
        </p:txBody>
      </p:sp>
    </p:spTree>
    <p:extLst>
      <p:ext uri="{BB962C8B-B14F-4D97-AF65-F5344CB8AC3E}">
        <p14:creationId xmlns:p14="http://schemas.microsoft.com/office/powerpoint/2010/main" val="2979042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72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634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508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827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102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033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725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8"/>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31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10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C0237-37EB-41DE-97D3-368F395BDF7B}"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CC289A-AF48-4AA8-88B4-80042061A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6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5.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image" Target="../media/image11.png"/><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2.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3.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2.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1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4.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theme" Target="../theme/theme2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image" Target="../media/image18.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image" Target="../media/image17.png"/><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22.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23.jp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theme" Target="../theme/theme26.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theme" Target="../theme/theme27.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8.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29.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0.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1.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CB2E5BF-C311-42EF-ABA7-F097D7541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3FDA233-F20F-42F8-9292-8DB85226D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39359E-5E33-470F-A498-3D478C604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3EE-34C8-45FA-BA84-177029228ABD}" type="datetimeFigureOut">
              <a:rPr lang="en-US" smtClean="0"/>
              <a:t>10/4/2017</a:t>
            </a:fld>
            <a:endParaRPr lang="en-US"/>
          </a:p>
        </p:txBody>
      </p:sp>
      <p:sp>
        <p:nvSpPr>
          <p:cNvPr id="5" name="Footer Placeholder 4">
            <a:extLst>
              <a:ext uri="{FF2B5EF4-FFF2-40B4-BE49-F238E27FC236}">
                <a16:creationId xmlns="" xmlns:a16="http://schemas.microsoft.com/office/drawing/2014/main" id="{6A00CDB4-EA92-4BD7-970C-28960CFB8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227A1F8-22B7-4F8F-955A-84AC6C453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427F1-2536-47A2-B327-6FA0268BF9DE}" type="slidenum">
              <a:rPr lang="en-US" smtClean="0"/>
              <a:t>‹#›</a:t>
            </a:fld>
            <a:endParaRPr lang="en-US"/>
          </a:p>
        </p:txBody>
      </p:sp>
    </p:spTree>
    <p:extLst>
      <p:ext uri="{BB962C8B-B14F-4D97-AF65-F5344CB8AC3E}">
        <p14:creationId xmlns:p14="http://schemas.microsoft.com/office/powerpoint/2010/main" val="4267561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3"/>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7" y="618527"/>
            <a:ext cx="10364451" cy="1596177"/>
          </a:xfrm>
          <a:prstGeom prst="rect">
            <a:avLst/>
          </a:prstGeom>
        </p:spPr>
        <p:txBody>
          <a:bodyPr vert="horz" lIns="91436" tIns="45718" rIns="91436"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9"/>
            <a:ext cx="10364452" cy="3424107"/>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86"/>
            <a:ext cx="2743200" cy="365125"/>
          </a:xfrm>
          <a:prstGeom prst="rect">
            <a:avLst/>
          </a:prstGeom>
        </p:spPr>
        <p:txBody>
          <a:bodyPr vert="horz" lIns="91436" tIns="45718" rIns="91436" bIns="45718" rtlCol="0" anchor="ctr"/>
          <a:lstStyle>
            <a:lvl1pPr algn="r">
              <a:defRPr sz="1000">
                <a:solidFill>
                  <a:schemeClr val="tx1"/>
                </a:solidFill>
              </a:defRPr>
            </a:lvl1pPr>
          </a:lstStyle>
          <a:p>
            <a:pPr defTabSz="914363"/>
            <a:fld id="{E96B17C7-197E-47C8-B42D-E6CFD4234247}" type="datetimeFigureOut">
              <a:rPr lang="en-US" smtClean="0">
                <a:solidFill>
                  <a:prstClr val="black"/>
                </a:solidFill>
              </a:rPr>
              <a:pPr defTabSz="914363"/>
              <a:t>10/4/2017</a:t>
            </a:fld>
            <a:endParaRPr lang="en-US" dirty="0">
              <a:solidFill>
                <a:prstClr val="black"/>
              </a:solidFill>
            </a:endParaRPr>
          </a:p>
        </p:txBody>
      </p:sp>
      <p:sp>
        <p:nvSpPr>
          <p:cNvPr id="5" name="Footer Placeholder 4"/>
          <p:cNvSpPr>
            <a:spLocks noGrp="1"/>
          </p:cNvSpPr>
          <p:nvPr>
            <p:ph type="ftr" sz="quarter" idx="3"/>
          </p:nvPr>
        </p:nvSpPr>
        <p:spPr>
          <a:xfrm>
            <a:off x="913782" y="5883286"/>
            <a:ext cx="6672887" cy="365125"/>
          </a:xfrm>
          <a:prstGeom prst="rect">
            <a:avLst/>
          </a:prstGeom>
        </p:spPr>
        <p:txBody>
          <a:bodyPr vert="horz" lIns="91436" tIns="45718" rIns="91436" bIns="45718" rtlCol="0" anchor="ctr"/>
          <a:lstStyle>
            <a:lvl1pPr algn="l">
              <a:defRPr sz="1000">
                <a:solidFill>
                  <a:schemeClr val="tx1"/>
                </a:solidFill>
              </a:defRPr>
            </a:lvl1pPr>
          </a:lstStyle>
          <a:p>
            <a:pPr defTabSz="914363"/>
            <a:endParaRPr lang="en-US" dirty="0">
              <a:solidFill>
                <a:prstClr val="black"/>
              </a:solidFill>
            </a:endParaRPr>
          </a:p>
        </p:txBody>
      </p:sp>
      <p:sp>
        <p:nvSpPr>
          <p:cNvPr id="6" name="Slide Number Placeholder 5"/>
          <p:cNvSpPr>
            <a:spLocks noGrp="1"/>
          </p:cNvSpPr>
          <p:nvPr>
            <p:ph type="sldNum" sz="quarter" idx="4"/>
          </p:nvPr>
        </p:nvSpPr>
        <p:spPr>
          <a:xfrm>
            <a:off x="10514019" y="5883286"/>
            <a:ext cx="764215" cy="365125"/>
          </a:xfrm>
          <a:prstGeom prst="rect">
            <a:avLst/>
          </a:prstGeom>
        </p:spPr>
        <p:txBody>
          <a:bodyPr vert="horz" lIns="91436" tIns="45718" rIns="91436" bIns="45718" rtlCol="0" anchor="ctr"/>
          <a:lstStyle>
            <a:lvl1pPr algn="r">
              <a:defRPr sz="1000">
                <a:solidFill>
                  <a:schemeClr val="tx1"/>
                </a:solidFill>
              </a:defRPr>
            </a:lvl1pPr>
          </a:lstStyle>
          <a:p>
            <a:pPr defTabSz="914363"/>
            <a:fld id="{F503F9F9-8235-4C0E-9D3D-241723AC7483}" type="slidenum">
              <a:rPr lang="en-US" smtClean="0">
                <a:solidFill>
                  <a:prstClr val="black"/>
                </a:solidFill>
              </a:rPr>
              <a:pPr defTabSz="914363"/>
              <a:t>‹#›</a:t>
            </a:fld>
            <a:endParaRPr lang="en-US" dirty="0">
              <a:solidFill>
                <a:prstClr val="black"/>
              </a:solidFill>
            </a:endParaRPr>
          </a:p>
        </p:txBody>
      </p:sp>
    </p:spTree>
    <p:extLst>
      <p:ext uri="{BB962C8B-B14F-4D97-AF65-F5344CB8AC3E}">
        <p14:creationId xmlns:p14="http://schemas.microsoft.com/office/powerpoint/2010/main" val="30588435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ctr" defTabSz="914363"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591" indent="-228591" algn="l" defTabSz="914363"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773" indent="-228591" algn="l" defTabSz="914363"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2954" indent="-228591" algn="l" defTabSz="914363"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136" indent="-228591" algn="l" defTabSz="914363"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318" indent="-228591" algn="l" defTabSz="914363"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499" indent="-228591" algn="l" defTabSz="914363"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681" indent="-228591" algn="l" defTabSz="914363"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8863" indent="-228591" algn="l" defTabSz="914363"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045" indent="-228591" algn="l" defTabSz="914363"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chemeClr val="accent1">
                <a:lumMod val="20000"/>
                <a:lumOff val="80000"/>
              </a:schemeClr>
            </a:gs>
            <a:gs pos="100000">
              <a:srgbClr val="7075C7"/>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bwMode="auto">
          <a:xfrm>
            <a:off x="1507069" y="215900"/>
            <a:ext cx="9177867" cy="1930400"/>
          </a:xfrm>
          <a:prstGeom prst="rect">
            <a:avLst/>
          </a:prstGeom>
          <a:gradFill rotWithShape="0">
            <a:gsLst>
              <a:gs pos="0">
                <a:srgbClr val="2B6BFF"/>
              </a:gs>
              <a:gs pos="100000">
                <a:srgbClr val="2B6BFF">
                  <a:gamma/>
                  <a:shade val="49804"/>
                  <a:invGamma/>
                </a:srgbClr>
              </a:gs>
            </a:gsLst>
            <a:lin ang="5400000" scaled="1"/>
          </a:gradFill>
          <a:ln w="12700">
            <a:solidFill>
              <a:srgbClr val="999999"/>
            </a:solidFill>
            <a:miter lim="800000"/>
            <a:headEnd/>
            <a:tailEnd/>
          </a:ln>
          <a:effectLst>
            <a:outerShdw dist="107763" dir="2700000" algn="ctr" rotWithShape="0">
              <a:schemeClr val="tx1"/>
            </a:outerShdw>
          </a:effectLst>
        </p:spPr>
        <p:txBody>
          <a:bodyPr vert="horz" wrap="square" lIns="90483" tIns="44448" rIns="90483" bIns="44448" numCol="1" anchor="ctr" anchorCtr="0" compatLnSpc="1">
            <a:prstTxWarp prst="textNoShape">
              <a:avLst/>
            </a:prstTxWarp>
            <a:spAutoFit/>
          </a:bodyPr>
          <a:lstStyle/>
          <a:p>
            <a:pPr lvl="0"/>
            <a:r>
              <a:rPr lang="en-US" smtClean="0"/>
              <a:t>Click to edit Master title style</a:t>
            </a:r>
          </a:p>
        </p:txBody>
      </p:sp>
      <p:sp>
        <p:nvSpPr>
          <p:cNvPr id="278531" name="Rectangle 3"/>
          <p:cNvSpPr>
            <a:spLocks noGrp="1" noChangeArrowheads="1"/>
          </p:cNvSpPr>
          <p:nvPr>
            <p:ph type="body" idx="1"/>
          </p:nvPr>
        </p:nvSpPr>
        <p:spPr bwMode="auto">
          <a:xfrm>
            <a:off x="1130300" y="2362200"/>
            <a:ext cx="9211733" cy="4114800"/>
          </a:xfrm>
          <a:prstGeom prst="rect">
            <a:avLst/>
          </a:prstGeom>
          <a:noFill/>
          <a:ln w="12700">
            <a:noFill/>
            <a:miter lim="800000"/>
            <a:headEnd/>
            <a:tailEnd/>
          </a:ln>
          <a:effectLst/>
        </p:spPr>
        <p:txBody>
          <a:bodyPr vert="horz" wrap="square" lIns="90483" tIns="44448" rIns="90483" bIns="444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114668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5pPr>
      <a:lvl6pPr marL="457182"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6pPr>
      <a:lvl7pPr marL="914363"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7pPr>
      <a:lvl8pPr marL="1371545"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8pPr>
      <a:lvl9pPr marL="1828727" algn="ctr" rtl="0" eaLnBrk="0" fontAlgn="base" hangingPunct="0">
        <a:spcBef>
          <a:spcPct val="0"/>
        </a:spcBef>
        <a:spcAft>
          <a:spcPct val="0"/>
        </a:spcAft>
        <a:defRPr sz="6000" b="1">
          <a:solidFill>
            <a:srgbClr val="FFFFFF"/>
          </a:solidFill>
          <a:effectLst>
            <a:outerShdw blurRad="38100" dist="38100" dir="2700000" algn="tl">
              <a:srgbClr val="000000"/>
            </a:outerShdw>
          </a:effectLst>
          <a:latin typeface="Arial" pitchFamily="34" charset="0"/>
        </a:defRPr>
      </a:lvl9pPr>
    </p:titleStyle>
    <p:bodyStyle>
      <a:lvl1pPr marL="342886" indent="-342886" algn="l" rtl="0" eaLnBrk="0" fontAlgn="base" hangingPunct="0">
        <a:spcBef>
          <a:spcPct val="20000"/>
        </a:spcBef>
        <a:spcAft>
          <a:spcPct val="0"/>
        </a:spcAft>
        <a:buClr>
          <a:srgbClr val="FAFD00"/>
        </a:buClr>
        <a:buSzPct val="100000"/>
        <a:buFont typeface="Arial" charset="0"/>
        <a:buChar char="•"/>
        <a:defRPr sz="3600" b="1">
          <a:solidFill>
            <a:srgbClr val="FFFFFF"/>
          </a:solidFill>
          <a:effectLst>
            <a:outerShdw blurRad="38100" dist="38100" dir="2700000" algn="tl">
              <a:srgbClr val="000000"/>
            </a:outerShdw>
          </a:effectLst>
          <a:latin typeface="+mn-lt"/>
          <a:ea typeface="+mn-ea"/>
          <a:cs typeface="+mn-cs"/>
        </a:defRPr>
      </a:lvl1pPr>
      <a:lvl2pPr marL="742920" indent="-285739" algn="l" rtl="0" eaLnBrk="0" fontAlgn="base" hangingPunct="0">
        <a:spcBef>
          <a:spcPct val="20000"/>
        </a:spcBef>
        <a:spcAft>
          <a:spcPct val="0"/>
        </a:spcAft>
        <a:buClr>
          <a:srgbClr val="FAFD00"/>
        </a:buClr>
        <a:buSzPct val="100000"/>
        <a:buFont typeface="Arial" charset="0"/>
        <a:buChar char="–"/>
        <a:defRPr sz="3600" b="1">
          <a:solidFill>
            <a:srgbClr val="FFFFFF"/>
          </a:solidFill>
          <a:effectLst>
            <a:outerShdw blurRad="38100" dist="38100" dir="2700000" algn="tl">
              <a:srgbClr val="000000"/>
            </a:outerShdw>
          </a:effectLst>
          <a:latin typeface="+mn-lt"/>
        </a:defRPr>
      </a:lvl2pPr>
      <a:lvl3pPr marL="1142954" indent="-228591" algn="l" rtl="0" eaLnBrk="0" fontAlgn="base" hangingPunct="0">
        <a:spcBef>
          <a:spcPct val="20000"/>
        </a:spcBef>
        <a:spcAft>
          <a:spcPct val="0"/>
        </a:spcAft>
        <a:buClr>
          <a:srgbClr val="FAFD00"/>
        </a:buClr>
        <a:buSzPct val="100000"/>
        <a:buFont typeface="Arial" charset="0"/>
        <a:buChar char="–"/>
        <a:defRPr sz="3600" b="1">
          <a:solidFill>
            <a:srgbClr val="FFFFFF"/>
          </a:solidFill>
          <a:effectLst>
            <a:outerShdw blurRad="38100" dist="38100" dir="2700000" algn="tl">
              <a:srgbClr val="000000"/>
            </a:outerShdw>
          </a:effectLst>
          <a:latin typeface="+mn-lt"/>
        </a:defRPr>
      </a:lvl3pPr>
      <a:lvl4pPr marL="1600136" indent="-228591" algn="l" rtl="0" eaLnBrk="0" fontAlgn="base" hangingPunct="0">
        <a:spcBef>
          <a:spcPct val="20000"/>
        </a:spcBef>
        <a:spcAft>
          <a:spcPct val="0"/>
        </a:spcAft>
        <a:buClr>
          <a:srgbClr val="FAFD00"/>
        </a:buClr>
        <a:buSzPct val="100000"/>
        <a:buFont typeface="Arial" charset="0"/>
        <a:buChar char="–"/>
        <a:defRPr sz="3600" b="1">
          <a:solidFill>
            <a:srgbClr val="FFFFFF"/>
          </a:solidFill>
          <a:effectLst>
            <a:outerShdw blurRad="38100" dist="38100" dir="2700000" algn="tl">
              <a:srgbClr val="000000"/>
            </a:outerShdw>
          </a:effectLst>
          <a:latin typeface="+mn-lt"/>
        </a:defRPr>
      </a:lvl4pPr>
      <a:lvl5pPr marL="2057318" indent="-228591" algn="l" rtl="0" eaLnBrk="0" fontAlgn="base" hangingPunct="0">
        <a:spcBef>
          <a:spcPct val="20000"/>
        </a:spcBef>
        <a:spcAft>
          <a:spcPct val="0"/>
        </a:spcAft>
        <a:buClr>
          <a:srgbClr val="FAFD00"/>
        </a:buClr>
        <a:buSzPct val="100000"/>
        <a:buFont typeface="Arial" charset="0"/>
        <a:buChar char="–"/>
        <a:defRPr sz="3600" b="1">
          <a:solidFill>
            <a:srgbClr val="FFFFFF"/>
          </a:solidFill>
          <a:effectLst>
            <a:outerShdw blurRad="38100" dist="38100" dir="2700000" algn="tl">
              <a:srgbClr val="000000"/>
            </a:outerShdw>
          </a:effectLst>
          <a:latin typeface="+mn-lt"/>
        </a:defRPr>
      </a:lvl5pPr>
      <a:lvl6pPr marL="2514499" indent="-228591" algn="l" rtl="0" eaLnBrk="0" fontAlgn="base" hangingPunct="0">
        <a:spcBef>
          <a:spcPct val="20000"/>
        </a:spcBef>
        <a:spcAft>
          <a:spcPct val="0"/>
        </a:spcAft>
        <a:buClr>
          <a:srgbClr val="FAFD00"/>
        </a:buClr>
        <a:buSzPct val="100000"/>
        <a:buFont typeface="Arial" pitchFamily="34" charset="0"/>
        <a:buChar char="–"/>
        <a:defRPr sz="3600" b="1">
          <a:solidFill>
            <a:srgbClr val="FFFFFF"/>
          </a:solidFill>
          <a:effectLst>
            <a:outerShdw blurRad="38100" dist="38100" dir="2700000" algn="tl">
              <a:srgbClr val="000000"/>
            </a:outerShdw>
          </a:effectLst>
          <a:latin typeface="+mn-lt"/>
        </a:defRPr>
      </a:lvl6pPr>
      <a:lvl7pPr marL="2971681" indent="-228591" algn="l" rtl="0" eaLnBrk="0" fontAlgn="base" hangingPunct="0">
        <a:spcBef>
          <a:spcPct val="20000"/>
        </a:spcBef>
        <a:spcAft>
          <a:spcPct val="0"/>
        </a:spcAft>
        <a:buClr>
          <a:srgbClr val="FAFD00"/>
        </a:buClr>
        <a:buSzPct val="100000"/>
        <a:buFont typeface="Arial" pitchFamily="34" charset="0"/>
        <a:buChar char="–"/>
        <a:defRPr sz="3600" b="1">
          <a:solidFill>
            <a:srgbClr val="FFFFFF"/>
          </a:solidFill>
          <a:effectLst>
            <a:outerShdw blurRad="38100" dist="38100" dir="2700000" algn="tl">
              <a:srgbClr val="000000"/>
            </a:outerShdw>
          </a:effectLst>
          <a:latin typeface="+mn-lt"/>
        </a:defRPr>
      </a:lvl7pPr>
      <a:lvl8pPr marL="3428863" indent="-228591" algn="l" rtl="0" eaLnBrk="0" fontAlgn="base" hangingPunct="0">
        <a:spcBef>
          <a:spcPct val="20000"/>
        </a:spcBef>
        <a:spcAft>
          <a:spcPct val="0"/>
        </a:spcAft>
        <a:buClr>
          <a:srgbClr val="FAFD00"/>
        </a:buClr>
        <a:buSzPct val="100000"/>
        <a:buFont typeface="Arial" pitchFamily="34" charset="0"/>
        <a:buChar char="–"/>
        <a:defRPr sz="3600" b="1">
          <a:solidFill>
            <a:srgbClr val="FFFFFF"/>
          </a:solidFill>
          <a:effectLst>
            <a:outerShdw blurRad="38100" dist="38100" dir="2700000" algn="tl">
              <a:srgbClr val="000000"/>
            </a:outerShdw>
          </a:effectLst>
          <a:latin typeface="+mn-lt"/>
        </a:defRPr>
      </a:lvl8pPr>
      <a:lvl9pPr marL="3886045" indent="-228591" algn="l" rtl="0" eaLnBrk="0" fontAlgn="base" hangingPunct="0">
        <a:spcBef>
          <a:spcPct val="20000"/>
        </a:spcBef>
        <a:spcAft>
          <a:spcPct val="0"/>
        </a:spcAft>
        <a:buClr>
          <a:srgbClr val="FAFD00"/>
        </a:buClr>
        <a:buSzPct val="100000"/>
        <a:buFont typeface="Arial" pitchFamily="34" charset="0"/>
        <a:buChar char="–"/>
        <a:defRPr sz="3600" b="1">
          <a:solidFill>
            <a:srgbClr val="FFFFFF"/>
          </a:solidFill>
          <a:effectLst>
            <a:outerShdw blurRad="38100" dist="38100" dir="2700000" algn="tl">
              <a:srgbClr val="000000"/>
            </a:outerShdw>
          </a:effectLst>
          <a:latin typeface="+mn-lt"/>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63"/>
            <a:fld id="{FCB47DD0-6359-4016-BA52-18688A631936}" type="datetimeFigureOut">
              <a:rPr lang="en-US" smtClean="0">
                <a:solidFill>
                  <a:prstClr val="black">
                    <a:tint val="75000"/>
                  </a:prstClr>
                </a:solidFill>
              </a:rPr>
              <a:pPr defTabSz="914363"/>
              <a:t>10/4/2017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63"/>
            <a:fld id="{70E189B8-4A6C-473C-9727-316AC7929BDE}" type="slidenum">
              <a:rPr lang="en-US" smtClean="0">
                <a:solidFill>
                  <a:prstClr val="black">
                    <a:tint val="75000"/>
                  </a:prstClr>
                </a:solidFill>
              </a:rPr>
              <a:pPr defTabSz="914363"/>
              <a:t>‹#›</a:t>
            </a:fld>
            <a:endParaRPr lang="en-US">
              <a:solidFill>
                <a:prstClr val="black">
                  <a:tint val="75000"/>
                </a:prstClr>
              </a:solidFill>
            </a:endParaRPr>
          </a:p>
        </p:txBody>
      </p:sp>
    </p:spTree>
    <p:extLst>
      <p:ext uri="{BB962C8B-B14F-4D97-AF65-F5344CB8AC3E}">
        <p14:creationId xmlns:p14="http://schemas.microsoft.com/office/powerpoint/2010/main" val="255377298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7004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09576" rtl="0" eaLnBrk="1" latinLnBrk="0" hangingPunct="1">
        <a:spcBef>
          <a:spcPct val="0"/>
        </a:spcBef>
        <a:buNone/>
        <a:defRPr sz="3700" b="0" i="0" kern="1200" cap="all" baseline="0">
          <a:solidFill>
            <a:srgbClr val="B01C32"/>
          </a:solidFill>
          <a:latin typeface="Century Gothic" charset="0"/>
          <a:ea typeface="+mj-ea"/>
          <a:cs typeface="Avenir Roman"/>
        </a:defRPr>
      </a:lvl1pPr>
    </p:titleStyle>
    <p:bodyStyle>
      <a:lvl1pPr marL="457182" indent="-457182" algn="l" defTabSz="609576" rtl="0" eaLnBrk="1" latinLnBrk="0" hangingPunct="1">
        <a:spcBef>
          <a:spcPct val="20000"/>
        </a:spcBef>
        <a:buFont typeface="Arial"/>
        <a:buChar char="•"/>
        <a:defRPr sz="3700" b="0" i="0" kern="1200" baseline="0">
          <a:solidFill>
            <a:schemeClr val="tx1">
              <a:lumMod val="65000"/>
              <a:lumOff val="35000"/>
            </a:schemeClr>
          </a:solidFill>
          <a:latin typeface="Century Gothic" charset="0"/>
          <a:ea typeface="+mn-ea"/>
          <a:cs typeface="Avenir Roman"/>
        </a:defRPr>
      </a:lvl1pPr>
      <a:lvl2pPr marL="990560" indent="-380985" algn="l" defTabSz="609576"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Roman"/>
        </a:defRPr>
      </a:lvl2pPr>
      <a:lvl3pPr marL="1523939" indent="-304788" algn="l" defTabSz="609576" rtl="0" eaLnBrk="1" latinLnBrk="0" hangingPunct="1">
        <a:spcBef>
          <a:spcPct val="20000"/>
        </a:spcBef>
        <a:buFont typeface="Arial"/>
        <a:buChar char="•"/>
        <a:defRPr sz="2700" b="0" i="0" kern="1200" baseline="0">
          <a:solidFill>
            <a:schemeClr val="tx1">
              <a:lumMod val="65000"/>
              <a:lumOff val="35000"/>
            </a:schemeClr>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100" b="0" i="0" kern="1200" baseline="0">
          <a:solidFill>
            <a:schemeClr val="tx1">
              <a:lumMod val="65000"/>
              <a:lumOff val="35000"/>
            </a:schemeClr>
          </a:solidFill>
          <a:latin typeface="Century Gothic" charset="0"/>
          <a:ea typeface="+mn-ea"/>
          <a:cs typeface="Avenir Roman"/>
        </a:defRPr>
      </a:lvl4pPr>
      <a:lvl5pPr marL="2743090" indent="-304788" algn="l" defTabSz="609576"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Roman"/>
        </a:defRPr>
      </a:lvl5pPr>
      <a:lvl6pPr marL="3352666" indent="-304788" algn="l" defTabSz="609576" rtl="0" eaLnBrk="1" latinLnBrk="0" hangingPunct="1">
        <a:spcBef>
          <a:spcPct val="20000"/>
        </a:spcBef>
        <a:buFont typeface="Arial"/>
        <a:buChar char="•"/>
        <a:defRPr sz="2700"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700"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700"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6" rtl="0" eaLnBrk="1" latinLnBrk="0" hangingPunct="1">
        <a:defRPr sz="2400" kern="1200">
          <a:solidFill>
            <a:schemeClr val="tx1"/>
          </a:solidFill>
          <a:latin typeface="+mn-lt"/>
          <a:ea typeface="+mn-ea"/>
          <a:cs typeface="+mn-cs"/>
        </a:defRPr>
      </a:lvl1pPr>
      <a:lvl2pPr marL="609576" algn="l" defTabSz="609576" rtl="0" eaLnBrk="1" latinLnBrk="0" hangingPunct="1">
        <a:defRPr sz="2400" kern="1200">
          <a:solidFill>
            <a:schemeClr val="tx1"/>
          </a:solidFill>
          <a:latin typeface="+mn-lt"/>
          <a:ea typeface="+mn-ea"/>
          <a:cs typeface="+mn-cs"/>
        </a:defRPr>
      </a:lvl2pPr>
      <a:lvl3pPr marL="1219151" algn="l" defTabSz="609576" rtl="0" eaLnBrk="1" latinLnBrk="0" hangingPunct="1">
        <a:defRPr sz="2400" kern="1200">
          <a:solidFill>
            <a:schemeClr val="tx1"/>
          </a:solidFill>
          <a:latin typeface="+mn-lt"/>
          <a:ea typeface="+mn-ea"/>
          <a:cs typeface="+mn-cs"/>
        </a:defRPr>
      </a:lvl3pPr>
      <a:lvl4pPr marL="1828727" algn="l" defTabSz="609576" rtl="0" eaLnBrk="1" latinLnBrk="0" hangingPunct="1">
        <a:defRPr sz="2400" kern="1200">
          <a:solidFill>
            <a:schemeClr val="tx1"/>
          </a:solidFill>
          <a:latin typeface="+mn-lt"/>
          <a:ea typeface="+mn-ea"/>
          <a:cs typeface="+mn-cs"/>
        </a:defRPr>
      </a:lvl4pPr>
      <a:lvl5pPr marL="2438302" algn="l" defTabSz="609576" rtl="0" eaLnBrk="1" latinLnBrk="0" hangingPunct="1">
        <a:defRPr sz="2400" kern="1200">
          <a:solidFill>
            <a:schemeClr val="tx1"/>
          </a:solidFill>
          <a:latin typeface="+mn-lt"/>
          <a:ea typeface="+mn-ea"/>
          <a:cs typeface="+mn-cs"/>
        </a:defRPr>
      </a:lvl5pPr>
      <a:lvl6pPr marL="3047878" algn="l" defTabSz="609576" rtl="0" eaLnBrk="1" latinLnBrk="0" hangingPunct="1">
        <a:defRPr sz="2400" kern="1200">
          <a:solidFill>
            <a:schemeClr val="tx1"/>
          </a:solidFill>
          <a:latin typeface="+mn-lt"/>
          <a:ea typeface="+mn-ea"/>
          <a:cs typeface="+mn-cs"/>
        </a:defRPr>
      </a:lvl6pPr>
      <a:lvl7pPr marL="3657454" algn="l" defTabSz="609576" rtl="0" eaLnBrk="1" latinLnBrk="0" hangingPunct="1">
        <a:defRPr sz="2400" kern="1200">
          <a:solidFill>
            <a:schemeClr val="tx1"/>
          </a:solidFill>
          <a:latin typeface="+mn-lt"/>
          <a:ea typeface="+mn-ea"/>
          <a:cs typeface="+mn-cs"/>
        </a:defRPr>
      </a:lvl7pPr>
      <a:lvl8pPr marL="4267029" algn="l" defTabSz="609576" rtl="0" eaLnBrk="1" latinLnBrk="0" hangingPunct="1">
        <a:defRPr sz="2400" kern="1200">
          <a:solidFill>
            <a:schemeClr val="tx1"/>
          </a:solidFill>
          <a:latin typeface="+mn-lt"/>
          <a:ea typeface="+mn-ea"/>
          <a:cs typeface="+mn-cs"/>
        </a:defRPr>
      </a:lvl8pPr>
      <a:lvl9pPr marL="4876605" algn="l" defTabSz="609576" rtl="0" eaLnBrk="1" latinLnBrk="0" hangingPunct="1">
        <a:defRPr sz="2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696" userDrawn="1">
          <p15:clr>
            <a:srgbClr val="F26B43"/>
          </p15:clr>
        </p15:guide>
        <p15:guide id="2" orient="horz" pos="4992"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B65DEC4-5E09-C04C-B25E-E0E8C3FE37A1}" type="datetimeFigureOut">
              <a:rPr lang="en-US" smtClean="0">
                <a:solidFill>
                  <a:prstClr val="black">
                    <a:tint val="75000"/>
                  </a:prstClr>
                </a:solidFill>
              </a:rPr>
              <a:pPr defTabSz="457200"/>
              <a:t>10/4/2017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1B61FD8-CE65-FE49-BA0C-45F27E3949E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061033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1BB1CD8-7CB2-43E8-B518-2829DE92CB16}" type="datetimeFigureOut">
              <a:rPr lang="en-US" smtClean="0">
                <a:solidFill>
                  <a:srgbClr val="4A43D3"/>
                </a:solidFill>
              </a:rPr>
              <a:pPr/>
              <a:t>10/4/2017</a:t>
            </a:fld>
            <a:endParaRPr lang="en-US" dirty="0">
              <a:solidFill>
                <a:srgbClr val="4A43D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4A43D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E1640B1-B7B0-4CC1-A1D8-5499355F5A15}" type="slidenum">
              <a:rPr lang="en-US" smtClean="0">
                <a:solidFill>
                  <a:srgbClr val="4A43D3"/>
                </a:solidFill>
              </a:rPr>
              <a:pPr/>
              <a:t>‹#›</a:t>
            </a:fld>
            <a:endParaRPr lang="en-US" dirty="0">
              <a:solidFill>
                <a:srgbClr val="4A43D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02456279"/>
      </p:ext>
    </p:extLst>
  </p:cSld>
  <p:clrMap bg1="lt1" tx1="dk1" bg2="lt2" tx2="dk2" accent1="accent1" accent2="accent2" accent3="accent3" accent4="accent4" accent5="accent5" accent6="accent6" hlink="hlink" folHlink="folHlink"/>
  <p:sldLayoutIdLst>
    <p:sldLayoutId id="2147483824" r:id="rId1"/>
    <p:sldLayoutId id="2147483825" r:id="rId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CB2E5BF-C311-42EF-ABA7-F097D7541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3FDA233-F20F-42F8-9292-8DB85226D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39359E-5E33-470F-A498-3D478C604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00CDB4-EA92-4BD7-970C-28960CFB8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27A1F8-22B7-4F8F-955A-84AC6C453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41651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10/4/2017</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0683911"/>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09600" y="1600204"/>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n-US" dirty="0">
              <a:solidFill>
                <a:srgbClr val="FFFFFF"/>
              </a:solidFill>
            </a:endParaRPr>
          </a:p>
        </p:txBody>
      </p:sp>
      <p:sp>
        <p:nvSpPr>
          <p:cNvPr id="3"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defRPr/>
            </a:pPr>
            <a:fld id="{41B31BC6-3242-4BE5-B91E-8A0A4937B190}"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10" name="Picture 9" descr="Picture1.jpg"/>
          <p:cNvPicPr>
            <a:picLocks noChangeAspect="1"/>
          </p:cNvPicPr>
          <p:nvPr/>
        </p:nvPicPr>
        <p:blipFill>
          <a:blip r:embed="rId14"/>
          <a:stretch>
            <a:fillRect/>
          </a:stretch>
        </p:blipFill>
        <p:spPr>
          <a:xfrm>
            <a:off x="0" y="0"/>
            <a:ext cx="12192000" cy="6477000"/>
          </a:xfrm>
          <a:prstGeom prst="rect">
            <a:avLst/>
          </a:prstGeom>
        </p:spPr>
      </p:pic>
    </p:spTree>
    <p:extLst>
      <p:ext uri="{BB962C8B-B14F-4D97-AF65-F5344CB8AC3E}">
        <p14:creationId xmlns:p14="http://schemas.microsoft.com/office/powerpoint/2010/main" val="3242631911"/>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n-US" dirty="0">
              <a:solidFill>
                <a:srgbClr val="FFFFFF"/>
              </a:solidFill>
            </a:endParaRPr>
          </a:p>
        </p:txBody>
      </p:sp>
      <p:sp>
        <p:nvSpPr>
          <p:cNvPr id="3"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defRPr/>
            </a:pPr>
            <a:fld id="{41B31BC6-3242-4BE5-B91E-8A0A4937B190}" type="slidenum">
              <a:rPr lang="en-US">
                <a:solidFill>
                  <a:srgbClr val="FFFFFF"/>
                </a:solidFill>
              </a:rPr>
              <a:pPr fontAlgn="base">
                <a:spcBef>
                  <a:spcPct val="0"/>
                </a:spcBef>
                <a:spcAft>
                  <a:spcPct val="0"/>
                </a:spcAft>
                <a:defRPr/>
              </a:pPr>
              <a:t>‹#›</a:t>
            </a:fld>
            <a:endParaRPr lang="en-US" dirty="0">
              <a:solidFill>
                <a:srgbClr val="FFFFFF"/>
              </a:solidFill>
            </a:endParaRPr>
          </a:p>
        </p:txBody>
      </p:sp>
      <p:pic>
        <p:nvPicPr>
          <p:cNvPr id="10" name="Picture 9" descr="Picture1.jpg"/>
          <p:cNvPicPr>
            <a:picLocks noChangeAspect="1"/>
          </p:cNvPicPr>
          <p:nvPr/>
        </p:nvPicPr>
        <p:blipFill>
          <a:blip r:embed="rId14"/>
          <a:stretch>
            <a:fillRect/>
          </a:stretch>
        </p:blipFill>
        <p:spPr>
          <a:xfrm>
            <a:off x="0" y="0"/>
            <a:ext cx="12192000" cy="6477000"/>
          </a:xfrm>
          <a:prstGeom prst="rect">
            <a:avLst/>
          </a:prstGeom>
        </p:spPr>
      </p:pic>
    </p:spTree>
    <p:extLst>
      <p:ext uri="{BB962C8B-B14F-4D97-AF65-F5344CB8AC3E}">
        <p14:creationId xmlns:p14="http://schemas.microsoft.com/office/powerpoint/2010/main" val="1564786728"/>
      </p:ext>
    </p:extLst>
  </p:cSld>
  <p:clrMap bg1="dk2" tx1="lt1" bg2="dk1"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2A59EA2B-3986-40D9-BCDB-487C83E542C2}" type="datetimeFigureOut">
              <a:rPr lang="en-US" smtClean="0">
                <a:solidFill>
                  <a:srgbClr val="FFFFFF"/>
                </a:solidFill>
              </a:rPr>
              <a:pPr/>
              <a:t>10/4/2017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4ED69F57-5DA1-4EA9-A3C5-1AA63C99D146}"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5123158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916484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10/4/2017</a:t>
            </a:fld>
            <a:endParaRPr lang="en-U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39420109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90298CD5-6C1E-4009-B41F-6DF62E31D3BE}" type="datetimeFigureOut">
              <a:rPr lang="en-US" dirty="0">
                <a:solidFill>
                  <a:prstClr val="black">
                    <a:lumMod val="95000"/>
                    <a:lumOff val="5000"/>
                  </a:prstClr>
                </a:solidFill>
              </a:rPr>
              <a:pPr defTabSz="457200"/>
              <a:t>10/4/2017</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4FAB73BC-B049-4115-A692-8D63A059BFB8}" type="slidenum">
              <a:rPr lang="en-US" dirty="0">
                <a:solidFill>
                  <a:prstClr val="black">
                    <a:lumMod val="95000"/>
                    <a:lumOff val="5000"/>
                  </a:prstClr>
                </a:solidFill>
              </a:rPr>
              <a:pPr defTabSz="457200"/>
              <a:t>‹#›</a:t>
            </a:fld>
            <a:endParaRPr lang="en-US" dirty="0">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48880"/>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p:cNvSpPr/>
          <p:nvPr/>
        </p:nvSpPr>
        <p:spPr>
          <a:xfrm rot="10800000">
            <a:off x="-75" y="0"/>
            <a:ext cx="12192075" cy="1122218"/>
          </a:xfrm>
          <a:custGeom>
            <a:avLst/>
            <a:gdLst>
              <a:gd name="connsiteX0" fmla="*/ 0 w 9144000"/>
              <a:gd name="connsiteY0" fmla="*/ 0 h 1066800"/>
              <a:gd name="connsiteX1" fmla="*/ 9144000 w 9144000"/>
              <a:gd name="connsiteY1" fmla="*/ 0 h 1066800"/>
              <a:gd name="connsiteX2" fmla="*/ 9144000 w 9144000"/>
              <a:gd name="connsiteY2" fmla="*/ 1066800 h 1066800"/>
              <a:gd name="connsiteX3" fmla="*/ 0 w 9144000"/>
              <a:gd name="connsiteY3" fmla="*/ 1066800 h 1066800"/>
              <a:gd name="connsiteX4" fmla="*/ 0 w 9144000"/>
              <a:gd name="connsiteY4" fmla="*/ 0 h 1066800"/>
              <a:gd name="connsiteX0" fmla="*/ 0 w 9153236"/>
              <a:gd name="connsiteY0" fmla="*/ 600363 h 1066800"/>
              <a:gd name="connsiteX1" fmla="*/ 9153236 w 9153236"/>
              <a:gd name="connsiteY1" fmla="*/ 0 h 1066800"/>
              <a:gd name="connsiteX2" fmla="*/ 9153236 w 9153236"/>
              <a:gd name="connsiteY2" fmla="*/ 1066800 h 1066800"/>
              <a:gd name="connsiteX3" fmla="*/ 9236 w 9153236"/>
              <a:gd name="connsiteY3" fmla="*/ 1066800 h 1066800"/>
              <a:gd name="connsiteX4" fmla="*/ 0 w 9153236"/>
              <a:gd name="connsiteY4" fmla="*/ 600363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332508 h 919018"/>
              <a:gd name="connsiteX1" fmla="*/ 9023928 w 9162473"/>
              <a:gd name="connsiteY1" fmla="*/ 0 h 919018"/>
              <a:gd name="connsiteX2" fmla="*/ 9162473 w 9162473"/>
              <a:gd name="connsiteY2" fmla="*/ 919018 h 919018"/>
              <a:gd name="connsiteX3" fmla="*/ 18473 w 9162473"/>
              <a:gd name="connsiteY3" fmla="*/ 919018 h 919018"/>
              <a:gd name="connsiteX4" fmla="*/ 0 w 9162473"/>
              <a:gd name="connsiteY4" fmla="*/ 332508 h 919018"/>
              <a:gd name="connsiteX0" fmla="*/ 0 w 9171710"/>
              <a:gd name="connsiteY0" fmla="*/ 434108 h 1020618"/>
              <a:gd name="connsiteX1" fmla="*/ 9171710 w 9171710"/>
              <a:gd name="connsiteY1" fmla="*/ 0 h 1020618"/>
              <a:gd name="connsiteX2" fmla="*/ 9162473 w 9171710"/>
              <a:gd name="connsiteY2" fmla="*/ 1020618 h 1020618"/>
              <a:gd name="connsiteX3" fmla="*/ 18473 w 9171710"/>
              <a:gd name="connsiteY3" fmla="*/ 1020618 h 1020618"/>
              <a:gd name="connsiteX4" fmla="*/ 0 w 9171710"/>
              <a:gd name="connsiteY4" fmla="*/ 434108 h 1020618"/>
              <a:gd name="connsiteX0" fmla="*/ 0 w 9171710"/>
              <a:gd name="connsiteY0" fmla="*/ 434108 h 1020618"/>
              <a:gd name="connsiteX1" fmla="*/ 9171710 w 9171710"/>
              <a:gd name="connsiteY1" fmla="*/ 0 h 1020618"/>
              <a:gd name="connsiteX2" fmla="*/ 9162473 w 9171710"/>
              <a:gd name="connsiteY2" fmla="*/ 1020618 h 1020618"/>
              <a:gd name="connsiteX3" fmla="*/ 18473 w 9171710"/>
              <a:gd name="connsiteY3" fmla="*/ 1020618 h 1020618"/>
              <a:gd name="connsiteX4" fmla="*/ 0 w 9171710"/>
              <a:gd name="connsiteY4" fmla="*/ 434108 h 1020618"/>
              <a:gd name="connsiteX0" fmla="*/ 56 w 9171766"/>
              <a:gd name="connsiteY0" fmla="*/ 434108 h 1020618"/>
              <a:gd name="connsiteX1" fmla="*/ 9171766 w 9171766"/>
              <a:gd name="connsiteY1" fmla="*/ 0 h 1020618"/>
              <a:gd name="connsiteX2" fmla="*/ 9162529 w 9171766"/>
              <a:gd name="connsiteY2" fmla="*/ 1020618 h 1020618"/>
              <a:gd name="connsiteX3" fmla="*/ 0 w 9171766"/>
              <a:gd name="connsiteY3" fmla="*/ 1020618 h 1020618"/>
              <a:gd name="connsiteX4" fmla="*/ 56 w 9171766"/>
              <a:gd name="connsiteY4" fmla="*/ 434108 h 1020618"/>
              <a:gd name="connsiteX0" fmla="*/ 56 w 9171766"/>
              <a:gd name="connsiteY0" fmla="*/ 487127 h 1073637"/>
              <a:gd name="connsiteX1" fmla="*/ 9171766 w 9171766"/>
              <a:gd name="connsiteY1" fmla="*/ 0 h 1073637"/>
              <a:gd name="connsiteX2" fmla="*/ 9162529 w 9171766"/>
              <a:gd name="connsiteY2" fmla="*/ 1073637 h 1073637"/>
              <a:gd name="connsiteX3" fmla="*/ 0 w 9171766"/>
              <a:gd name="connsiteY3" fmla="*/ 1073637 h 1073637"/>
              <a:gd name="connsiteX4" fmla="*/ 56 w 9171766"/>
              <a:gd name="connsiteY4" fmla="*/ 487127 h 107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766" h="1073637">
                <a:moveTo>
                  <a:pt x="56" y="487127"/>
                </a:moveTo>
                <a:cubicBezTo>
                  <a:pt x="5935960" y="631830"/>
                  <a:pt x="6265390" y="104678"/>
                  <a:pt x="9171766" y="0"/>
                </a:cubicBezTo>
                <a:lnTo>
                  <a:pt x="9162529" y="1073637"/>
                </a:lnTo>
                <a:lnTo>
                  <a:pt x="0" y="1073637"/>
                </a:lnTo>
                <a:cubicBezTo>
                  <a:pt x="19" y="878134"/>
                  <a:pt x="37" y="682630"/>
                  <a:pt x="56" y="487127"/>
                </a:cubicBezTo>
                <a:close/>
              </a:path>
            </a:pathLst>
          </a:cu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00" baseline="-25000" dirty="0">
              <a:solidFill>
                <a:prstClr val="white"/>
              </a:solidFill>
            </a:endParaRPr>
          </a:p>
        </p:txBody>
      </p:sp>
      <p:grpSp>
        <p:nvGrpSpPr>
          <p:cNvPr id="4" name="Group 3"/>
          <p:cNvGrpSpPr/>
          <p:nvPr/>
        </p:nvGrpSpPr>
        <p:grpSpPr>
          <a:xfrm>
            <a:off x="-75" y="5735782"/>
            <a:ext cx="12192496" cy="1122218"/>
            <a:chOff x="-56" y="5735782"/>
            <a:chExt cx="9144372" cy="1122218"/>
          </a:xfrm>
        </p:grpSpPr>
        <p:sp>
          <p:nvSpPr>
            <p:cNvPr id="8" name="Rectangle 7"/>
            <p:cNvSpPr/>
            <p:nvPr userDrawn="1"/>
          </p:nvSpPr>
          <p:spPr>
            <a:xfrm>
              <a:off x="-56" y="5735782"/>
              <a:ext cx="9144372" cy="1122218"/>
            </a:xfrm>
            <a:custGeom>
              <a:avLst/>
              <a:gdLst>
                <a:gd name="connsiteX0" fmla="*/ 0 w 9144000"/>
                <a:gd name="connsiteY0" fmla="*/ 0 h 1066800"/>
                <a:gd name="connsiteX1" fmla="*/ 9144000 w 9144000"/>
                <a:gd name="connsiteY1" fmla="*/ 0 h 1066800"/>
                <a:gd name="connsiteX2" fmla="*/ 9144000 w 9144000"/>
                <a:gd name="connsiteY2" fmla="*/ 1066800 h 1066800"/>
                <a:gd name="connsiteX3" fmla="*/ 0 w 9144000"/>
                <a:gd name="connsiteY3" fmla="*/ 1066800 h 1066800"/>
                <a:gd name="connsiteX4" fmla="*/ 0 w 9144000"/>
                <a:gd name="connsiteY4" fmla="*/ 0 h 1066800"/>
                <a:gd name="connsiteX0" fmla="*/ 0 w 9153236"/>
                <a:gd name="connsiteY0" fmla="*/ 600363 h 1066800"/>
                <a:gd name="connsiteX1" fmla="*/ 9153236 w 9153236"/>
                <a:gd name="connsiteY1" fmla="*/ 0 h 1066800"/>
                <a:gd name="connsiteX2" fmla="*/ 9153236 w 9153236"/>
                <a:gd name="connsiteY2" fmla="*/ 1066800 h 1066800"/>
                <a:gd name="connsiteX3" fmla="*/ 9236 w 9153236"/>
                <a:gd name="connsiteY3" fmla="*/ 1066800 h 1066800"/>
                <a:gd name="connsiteX4" fmla="*/ 0 w 9153236"/>
                <a:gd name="connsiteY4" fmla="*/ 600363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480290 h 1066800"/>
                <a:gd name="connsiteX1" fmla="*/ 9162473 w 9162473"/>
                <a:gd name="connsiteY1" fmla="*/ 0 h 1066800"/>
                <a:gd name="connsiteX2" fmla="*/ 9162473 w 9162473"/>
                <a:gd name="connsiteY2" fmla="*/ 1066800 h 1066800"/>
                <a:gd name="connsiteX3" fmla="*/ 18473 w 9162473"/>
                <a:gd name="connsiteY3" fmla="*/ 1066800 h 1066800"/>
                <a:gd name="connsiteX4" fmla="*/ 0 w 9162473"/>
                <a:gd name="connsiteY4" fmla="*/ 480290 h 1066800"/>
                <a:gd name="connsiteX0" fmla="*/ 0 w 9162473"/>
                <a:gd name="connsiteY0" fmla="*/ 332508 h 919018"/>
                <a:gd name="connsiteX1" fmla="*/ 9023928 w 9162473"/>
                <a:gd name="connsiteY1" fmla="*/ 0 h 919018"/>
                <a:gd name="connsiteX2" fmla="*/ 9162473 w 9162473"/>
                <a:gd name="connsiteY2" fmla="*/ 919018 h 919018"/>
                <a:gd name="connsiteX3" fmla="*/ 18473 w 9162473"/>
                <a:gd name="connsiteY3" fmla="*/ 919018 h 919018"/>
                <a:gd name="connsiteX4" fmla="*/ 0 w 9162473"/>
                <a:gd name="connsiteY4" fmla="*/ 332508 h 919018"/>
                <a:gd name="connsiteX0" fmla="*/ 0 w 9171710"/>
                <a:gd name="connsiteY0" fmla="*/ 434108 h 1020618"/>
                <a:gd name="connsiteX1" fmla="*/ 9171710 w 9171710"/>
                <a:gd name="connsiteY1" fmla="*/ 0 h 1020618"/>
                <a:gd name="connsiteX2" fmla="*/ 9162473 w 9171710"/>
                <a:gd name="connsiteY2" fmla="*/ 1020618 h 1020618"/>
                <a:gd name="connsiteX3" fmla="*/ 18473 w 9171710"/>
                <a:gd name="connsiteY3" fmla="*/ 1020618 h 1020618"/>
                <a:gd name="connsiteX4" fmla="*/ 0 w 9171710"/>
                <a:gd name="connsiteY4" fmla="*/ 434108 h 1020618"/>
                <a:gd name="connsiteX0" fmla="*/ 0 w 9171710"/>
                <a:gd name="connsiteY0" fmla="*/ 434108 h 1020618"/>
                <a:gd name="connsiteX1" fmla="*/ 9171710 w 9171710"/>
                <a:gd name="connsiteY1" fmla="*/ 0 h 1020618"/>
                <a:gd name="connsiteX2" fmla="*/ 9162473 w 9171710"/>
                <a:gd name="connsiteY2" fmla="*/ 1020618 h 1020618"/>
                <a:gd name="connsiteX3" fmla="*/ 18473 w 9171710"/>
                <a:gd name="connsiteY3" fmla="*/ 1020618 h 1020618"/>
                <a:gd name="connsiteX4" fmla="*/ 0 w 9171710"/>
                <a:gd name="connsiteY4" fmla="*/ 434108 h 1020618"/>
                <a:gd name="connsiteX0" fmla="*/ 56 w 9171766"/>
                <a:gd name="connsiteY0" fmla="*/ 434108 h 1020618"/>
                <a:gd name="connsiteX1" fmla="*/ 9171766 w 9171766"/>
                <a:gd name="connsiteY1" fmla="*/ 0 h 1020618"/>
                <a:gd name="connsiteX2" fmla="*/ 9162529 w 9171766"/>
                <a:gd name="connsiteY2" fmla="*/ 1020618 h 1020618"/>
                <a:gd name="connsiteX3" fmla="*/ 0 w 9171766"/>
                <a:gd name="connsiteY3" fmla="*/ 1020618 h 1020618"/>
                <a:gd name="connsiteX4" fmla="*/ 56 w 9171766"/>
                <a:gd name="connsiteY4" fmla="*/ 434108 h 1020618"/>
                <a:gd name="connsiteX0" fmla="*/ 56 w 9171766"/>
                <a:gd name="connsiteY0" fmla="*/ 487127 h 1073637"/>
                <a:gd name="connsiteX1" fmla="*/ 9171766 w 9171766"/>
                <a:gd name="connsiteY1" fmla="*/ 0 h 1073637"/>
                <a:gd name="connsiteX2" fmla="*/ 9162529 w 9171766"/>
                <a:gd name="connsiteY2" fmla="*/ 1073637 h 1073637"/>
                <a:gd name="connsiteX3" fmla="*/ 0 w 9171766"/>
                <a:gd name="connsiteY3" fmla="*/ 1073637 h 1073637"/>
                <a:gd name="connsiteX4" fmla="*/ 56 w 9171766"/>
                <a:gd name="connsiteY4" fmla="*/ 487127 h 1073637"/>
                <a:gd name="connsiteX0" fmla="*/ 56 w 9172083"/>
                <a:gd name="connsiteY0" fmla="*/ 487127 h 1073637"/>
                <a:gd name="connsiteX1" fmla="*/ 9171766 w 9172083"/>
                <a:gd name="connsiteY1" fmla="*/ 0 h 1073637"/>
                <a:gd name="connsiteX2" fmla="*/ 9172083 w 9172083"/>
                <a:gd name="connsiteY2" fmla="*/ 1073637 h 1073637"/>
                <a:gd name="connsiteX3" fmla="*/ 0 w 9172083"/>
                <a:gd name="connsiteY3" fmla="*/ 1073637 h 1073637"/>
                <a:gd name="connsiteX4" fmla="*/ 56 w 9172083"/>
                <a:gd name="connsiteY4" fmla="*/ 487127 h 107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083" h="1073637">
                  <a:moveTo>
                    <a:pt x="56" y="487127"/>
                  </a:moveTo>
                  <a:cubicBezTo>
                    <a:pt x="5935960" y="631830"/>
                    <a:pt x="6265390" y="104678"/>
                    <a:pt x="9171766" y="0"/>
                  </a:cubicBezTo>
                  <a:cubicBezTo>
                    <a:pt x="9171872" y="357879"/>
                    <a:pt x="9171977" y="715758"/>
                    <a:pt x="9172083" y="1073637"/>
                  </a:cubicBezTo>
                  <a:lnTo>
                    <a:pt x="0" y="1073637"/>
                  </a:lnTo>
                  <a:cubicBezTo>
                    <a:pt x="19" y="878134"/>
                    <a:pt x="37" y="682630"/>
                    <a:pt x="56" y="487127"/>
                  </a:cubicBezTo>
                  <a:close/>
                </a:path>
              </a:pathLst>
            </a:custGeom>
            <a:gradFill flip="none" rotWithShape="1">
              <a:gsLst>
                <a:gs pos="0">
                  <a:srgbClr val="BE112E">
                    <a:shade val="30000"/>
                    <a:satMod val="115000"/>
                  </a:srgbClr>
                </a:gs>
                <a:gs pos="50000">
                  <a:srgbClr val="BE112E">
                    <a:shade val="67500"/>
                    <a:satMod val="115000"/>
                  </a:srgbClr>
                </a:gs>
                <a:gs pos="100000">
                  <a:srgbClr val="9E0B2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00" dirty="0">
                <a:solidFill>
                  <a:prstClr val="white"/>
                </a:solidFill>
              </a:endParaRP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31552" y="6112510"/>
              <a:ext cx="2066548" cy="487681"/>
            </a:xfrm>
            <a:prstGeom prst="rect">
              <a:avLst/>
            </a:prstGeom>
          </p:spPr>
        </p:pic>
      </p:gr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3491851"/>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48A87A34-81AB-432B-8DAE-1953F412C126}" type="datetimeFigureOut">
              <a:rPr lang="en-US" dirty="0">
                <a:solidFill>
                  <a:prstClr val="black">
                    <a:tint val="75000"/>
                  </a:prstClr>
                </a:solidFill>
              </a:rPr>
              <a:pPr defTabSz="457200"/>
              <a:t>10/4/2017</a:t>
            </a:fld>
            <a:endParaRPr lang="en-US" dirty="0">
              <a:solidFill>
                <a:prstClr val="black">
                  <a:tint val="75000"/>
                </a:prstClr>
              </a:solidFill>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457200"/>
            <a:fld id="{6D22F896-40B5-4ADD-8801-0D06FADFA095}" type="slidenum">
              <a:rPr lang="en-US" dirty="0">
                <a:solidFill>
                  <a:srgbClr val="B71E42"/>
                </a:solidFill>
              </a:rPr>
              <a:pPr defTabSz="457200"/>
              <a:t>‹#›</a:t>
            </a:fld>
            <a:endParaRPr lang="en-US" dirty="0">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01089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CB2E5BF-C311-42EF-ABA7-F097D7541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3FDA233-F20F-42F8-9292-8DB85226D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39359E-5E33-470F-A498-3D478C604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00CDB4-EA92-4BD7-970C-28960CFB8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27A1F8-22B7-4F8F-955A-84AC6C453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94703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ahoma" charset="0"/>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ahoma" charset="0"/>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eaLnBrk="0" fontAlgn="base" hangingPunct="0">
              <a:spcBef>
                <a:spcPct val="0"/>
              </a:spcBef>
              <a:spcAft>
                <a:spcPct val="0"/>
              </a:spcAft>
            </a:pPr>
            <a:fld id="{D6CE038A-F068-4CB7-8773-8B1119F0AF5B}" type="slidenum">
              <a:rPr lang="en-US" smtClean="0">
                <a:latin typeface="Tahoma" charset="0"/>
              </a:rPr>
              <a:pPr eaLnBrk="0" fontAlgn="base" hangingPunct="0">
                <a:spcBef>
                  <a:spcPct val="0"/>
                </a:spcBef>
                <a:spcAft>
                  <a:spcPct val="0"/>
                </a:spcAft>
              </a:pPr>
              <a:t>‹#›</a:t>
            </a:fld>
            <a:endParaRPr lang="en-US">
              <a:latin typeface="Tahoma" charset="0"/>
            </a:endParaRPr>
          </a:p>
        </p:txBody>
      </p:sp>
    </p:spTree>
    <p:extLst>
      <p:ext uri="{BB962C8B-B14F-4D97-AF65-F5344CB8AC3E}">
        <p14:creationId xmlns:p14="http://schemas.microsoft.com/office/powerpoint/2010/main" val="186386913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3"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5"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7"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10/4/2017</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5" y="6135812"/>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5" y="787785"/>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367007988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defTabSz="457200"/>
            <a:fld id="{96DFF08F-DC6B-4601-B491-B0F83F6DD2DA}" type="datetimeFigureOut">
              <a:rPr lang="en-US" dirty="0">
                <a:solidFill>
                  <a:srgbClr val="1CADE4"/>
                </a:solidFill>
              </a:rPr>
              <a:pPr defTabSz="457200"/>
              <a:t>10/4/2017</a:t>
            </a:fld>
            <a:endParaRPr lang="en-US" dirty="0">
              <a:solidFill>
                <a:srgbClr val="1CADE4"/>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defTabSz="457200"/>
            <a:endParaRPr lang="en-US" dirty="0">
              <a:solidFill>
                <a:srgbClr val="1CADE4"/>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defTabSz="457200"/>
            <a:fld id="{4FAB73BC-B049-4115-A692-8D63A059BFB8}" type="slidenum">
              <a:rPr lang="en-US" dirty="0">
                <a:solidFill>
                  <a:srgbClr val="1CADE4"/>
                </a:solidFill>
              </a:rPr>
              <a:pPr defTabSz="457200"/>
              <a:t>‹#›</a:t>
            </a:fld>
            <a:endParaRPr lang="en-US" dirty="0">
              <a:solidFill>
                <a:srgbClr val="1CADE4"/>
              </a:solidFill>
            </a:endParaRPr>
          </a:p>
        </p:txBody>
      </p:sp>
    </p:spTree>
    <p:extLst>
      <p:ext uri="{BB962C8B-B14F-4D97-AF65-F5344CB8AC3E}">
        <p14:creationId xmlns:p14="http://schemas.microsoft.com/office/powerpoint/2010/main" val="52430604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D1DF7-62F2-4DB6-8604-B5AE795D0053}"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8EF85-1BB6-4318-9316-EF3846D24A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32191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8930"/>
            <a:ext cx="12192000" cy="686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bwMode="auto">
          <a:xfrm>
            <a:off x="1190625" y="1151930"/>
            <a:ext cx="9810750"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2520" tIns="42520" rIns="42520" bIns="42520" numCol="1" anchor="b" anchorCtr="0" compatLnSpc="1">
            <a:prstTxWarp prst="textNoShape">
              <a:avLst/>
            </a:prstTxWarp>
          </a:bodyPr>
          <a:lstStyle/>
          <a:p>
            <a:pPr lvl="0"/>
            <a:r>
              <a:rPr lang="en-US" altLang="en-US">
                <a:sym typeface="Gill Sans" charset="0"/>
              </a:rPr>
              <a:t>Click to edit Master title style</a:t>
            </a:r>
          </a:p>
        </p:txBody>
      </p:sp>
      <p:sp>
        <p:nvSpPr>
          <p:cNvPr id="1027" name="Rectangle 3"/>
          <p:cNvSpPr>
            <a:spLocks noGrp="1" noChangeArrowheads="1"/>
          </p:cNvSpPr>
          <p:nvPr>
            <p:ph type="body" idx="1"/>
          </p:nvPr>
        </p:nvSpPr>
        <p:spPr bwMode="auto">
          <a:xfrm>
            <a:off x="1190625" y="3536156"/>
            <a:ext cx="9810750"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2520" tIns="42520" rIns="42520" bIns="4252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138043613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7000" kern="12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5pPr>
      <a:lvl6pPr marL="382676"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6pPr>
      <a:lvl7pPr marL="765353"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7pPr>
      <a:lvl8pPr marL="1148029"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8pPr>
      <a:lvl9pPr marL="1530706"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9pPr>
    </p:titleStyle>
    <p:bodyStyle>
      <a:lvl1pPr algn="ctr" rtl="0" eaLnBrk="0" fontAlgn="base" hangingPunct="0">
        <a:spcBef>
          <a:spcPct val="0"/>
        </a:spcBef>
        <a:spcAft>
          <a:spcPct val="0"/>
        </a:spcAft>
        <a:defRPr sz="3000" kern="1200">
          <a:solidFill>
            <a:schemeClr val="tx1"/>
          </a:solidFill>
          <a:latin typeface="+mn-lt"/>
          <a:ea typeface="+mn-ea"/>
          <a:cs typeface="+mn-cs"/>
          <a:sym typeface="Gill Sans" charset="0"/>
        </a:defRPr>
      </a:lvl1pPr>
      <a:lvl2pPr algn="ctr" rtl="0" eaLnBrk="0" fontAlgn="base" hangingPunct="0">
        <a:spcBef>
          <a:spcPct val="0"/>
        </a:spcBef>
        <a:spcAft>
          <a:spcPct val="0"/>
        </a:spcAft>
        <a:defRPr sz="3000" kern="1200">
          <a:solidFill>
            <a:schemeClr val="tx1"/>
          </a:solidFill>
          <a:latin typeface="+mn-lt"/>
          <a:ea typeface="+mn-ea"/>
          <a:cs typeface="+mn-cs"/>
          <a:sym typeface="Gill Sans" charset="0"/>
        </a:defRPr>
      </a:lvl2pPr>
      <a:lvl3pPr algn="ctr" rtl="0" eaLnBrk="0" fontAlgn="base" hangingPunct="0">
        <a:spcBef>
          <a:spcPct val="0"/>
        </a:spcBef>
        <a:spcAft>
          <a:spcPct val="0"/>
        </a:spcAft>
        <a:defRPr sz="3000" kern="1200">
          <a:solidFill>
            <a:schemeClr val="tx1"/>
          </a:solidFill>
          <a:latin typeface="+mn-lt"/>
          <a:ea typeface="+mn-ea"/>
          <a:cs typeface="+mn-cs"/>
          <a:sym typeface="Gill Sans" charset="0"/>
        </a:defRPr>
      </a:lvl3pPr>
      <a:lvl4pPr algn="ctr" rtl="0" eaLnBrk="0" fontAlgn="base" hangingPunct="0">
        <a:spcBef>
          <a:spcPct val="0"/>
        </a:spcBef>
        <a:spcAft>
          <a:spcPct val="0"/>
        </a:spcAft>
        <a:defRPr sz="3000" kern="1200">
          <a:solidFill>
            <a:schemeClr val="tx1"/>
          </a:solidFill>
          <a:latin typeface="+mn-lt"/>
          <a:ea typeface="+mn-ea"/>
          <a:cs typeface="+mn-cs"/>
          <a:sym typeface="Gill Sans" charset="0"/>
        </a:defRPr>
      </a:lvl4pPr>
      <a:lvl5pPr algn="ctr" rtl="0" eaLnBrk="0" fontAlgn="base" hangingPunct="0">
        <a:spcBef>
          <a:spcPct val="0"/>
        </a:spcBef>
        <a:spcAft>
          <a:spcPct val="0"/>
        </a:spcAft>
        <a:defRPr sz="3000" kern="1200">
          <a:solidFill>
            <a:schemeClr val="tx1"/>
          </a:solidFill>
          <a:latin typeface="+mn-lt"/>
          <a:ea typeface="+mn-ea"/>
          <a:cs typeface="+mn-cs"/>
          <a:sym typeface="Gill Sans" charset="0"/>
        </a:defRPr>
      </a:lvl5pPr>
      <a:lvl6pPr marL="2104720" indent="-191338" algn="l" defTabSz="765353" rtl="0" eaLnBrk="1" latinLnBrk="0" hangingPunct="1">
        <a:lnSpc>
          <a:spcPct val="90000"/>
        </a:lnSpc>
        <a:spcBef>
          <a:spcPts val="418"/>
        </a:spcBef>
        <a:buFont typeface="Arial"/>
        <a:buChar char="•"/>
        <a:defRPr sz="1500" kern="1200">
          <a:solidFill>
            <a:schemeClr val="tx1"/>
          </a:solidFill>
          <a:latin typeface="+mn-lt"/>
          <a:ea typeface="+mn-ea"/>
          <a:cs typeface="+mn-cs"/>
        </a:defRPr>
      </a:lvl6pPr>
      <a:lvl7pPr marL="2487397" indent="-191338" algn="l" defTabSz="765353" rtl="0" eaLnBrk="1" latinLnBrk="0" hangingPunct="1">
        <a:lnSpc>
          <a:spcPct val="90000"/>
        </a:lnSpc>
        <a:spcBef>
          <a:spcPts val="418"/>
        </a:spcBef>
        <a:buFont typeface="Arial"/>
        <a:buChar char="•"/>
        <a:defRPr sz="1500" kern="1200">
          <a:solidFill>
            <a:schemeClr val="tx1"/>
          </a:solidFill>
          <a:latin typeface="+mn-lt"/>
          <a:ea typeface="+mn-ea"/>
          <a:cs typeface="+mn-cs"/>
        </a:defRPr>
      </a:lvl7pPr>
      <a:lvl8pPr marL="2870073" indent="-191338" algn="l" defTabSz="765353" rtl="0" eaLnBrk="1" latinLnBrk="0" hangingPunct="1">
        <a:lnSpc>
          <a:spcPct val="90000"/>
        </a:lnSpc>
        <a:spcBef>
          <a:spcPts val="418"/>
        </a:spcBef>
        <a:buFont typeface="Arial"/>
        <a:buChar char="•"/>
        <a:defRPr sz="1500" kern="1200">
          <a:solidFill>
            <a:schemeClr val="tx1"/>
          </a:solidFill>
          <a:latin typeface="+mn-lt"/>
          <a:ea typeface="+mn-ea"/>
          <a:cs typeface="+mn-cs"/>
        </a:defRPr>
      </a:lvl8pPr>
      <a:lvl9pPr marL="3252749" indent="-191338" algn="l" defTabSz="765353" rtl="0" eaLnBrk="1" latinLnBrk="0" hangingPunct="1">
        <a:lnSpc>
          <a:spcPct val="90000"/>
        </a:lnSpc>
        <a:spcBef>
          <a:spcPts val="418"/>
        </a:spcBef>
        <a:buFont typeface="Arial"/>
        <a:buChar char="•"/>
        <a:defRPr sz="1500" kern="1200">
          <a:solidFill>
            <a:schemeClr val="tx1"/>
          </a:solidFill>
          <a:latin typeface="+mn-lt"/>
          <a:ea typeface="+mn-ea"/>
          <a:cs typeface="+mn-cs"/>
        </a:defRPr>
      </a:lvl9pPr>
    </p:bodyStyle>
    <p:other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18B831-EAC4-494C-BB0E-7E5176F0C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97ACDA-5412-4419-BE1D-B80C5FB0A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021851-7931-4E56-A11E-F8B2B9AAAA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660184D-AA42-4FB2-A6AB-FDDBAA31B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32FDA19-6669-4257-8196-D296F318A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388647"/>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18B831-EAC4-494C-BB0E-7E5176F0C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697ACDA-5412-4419-BE1D-B80C5FB0A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C021851-7931-4E56-A11E-F8B2B9AAAA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05DFC-857B-4AC3-B5E5-B57CA2B7E030}"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660184D-AA42-4FB2-A6AB-FDDBAA31B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32FDA19-6669-4257-8196-D296F318A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0DFFE-3D24-40B6-81AC-5C238247F1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019847"/>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8930"/>
            <a:ext cx="12192000" cy="686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bwMode="auto">
          <a:xfrm>
            <a:off x="1190625" y="553641"/>
            <a:ext cx="9810750" cy="1339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2515" tIns="42515" rIns="42515" bIns="42515" numCol="1" anchor="ctr" anchorCtr="0" compatLnSpc="1">
            <a:prstTxWarp prst="textNoShape">
              <a:avLst/>
            </a:prstTxWarp>
          </a:bodyPr>
          <a:lstStyle/>
          <a:p>
            <a:pPr lvl="0"/>
            <a:r>
              <a:rPr lang="en-US" altLang="en-US">
                <a:sym typeface="Gill Sans" charset="0"/>
              </a:rPr>
              <a:t>Click to edit Master title style</a:t>
            </a:r>
          </a:p>
        </p:txBody>
      </p:sp>
      <p:sp>
        <p:nvSpPr>
          <p:cNvPr id="2051" name="Rectangle 3"/>
          <p:cNvSpPr>
            <a:spLocks noGrp="1" noChangeArrowheads="1"/>
          </p:cNvSpPr>
          <p:nvPr>
            <p:ph type="body" idx="1"/>
          </p:nvPr>
        </p:nvSpPr>
        <p:spPr bwMode="auto">
          <a:xfrm>
            <a:off x="1190625" y="1946673"/>
            <a:ext cx="981075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2515" tIns="42515" rIns="42515" bIns="42515"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78345366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7000" kern="12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5pPr>
      <a:lvl6pPr marL="38263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6pPr>
      <a:lvl7pPr marL="765262"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7pPr>
      <a:lvl8pPr marL="1147891"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8pPr>
      <a:lvl9pPr marL="1530522"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9pPr>
    </p:titleStyle>
    <p:bodyStyle>
      <a:lvl1pPr marL="701489" indent="-478289" algn="l" rtl="0" eaLnBrk="0" fontAlgn="base" hangingPunct="0">
        <a:spcBef>
          <a:spcPts val="2009"/>
        </a:spcBef>
        <a:spcAft>
          <a:spcPct val="0"/>
        </a:spcAft>
        <a:buSzPct val="171000"/>
        <a:buFont typeface="Gill Sans" charset="0"/>
        <a:buChar char="•"/>
        <a:defRPr sz="3500" kern="1200">
          <a:solidFill>
            <a:schemeClr val="tx1"/>
          </a:solidFill>
          <a:latin typeface="+mn-lt"/>
          <a:ea typeface="+mn-ea"/>
          <a:cs typeface="+mn-cs"/>
          <a:sym typeface="Gill Sans" charset="0"/>
        </a:defRPr>
      </a:lvl1pPr>
      <a:lvl2pPr marL="1073491" indent="-478289" algn="l" rtl="0" eaLnBrk="0" fontAlgn="base" hangingPunct="0">
        <a:spcBef>
          <a:spcPts val="2009"/>
        </a:spcBef>
        <a:spcAft>
          <a:spcPct val="0"/>
        </a:spcAft>
        <a:buSzPct val="171000"/>
        <a:buFont typeface="Gill Sans" charset="0"/>
        <a:buChar char="•"/>
        <a:defRPr sz="3500" kern="1200">
          <a:solidFill>
            <a:schemeClr val="tx1"/>
          </a:solidFill>
          <a:latin typeface="+mn-lt"/>
          <a:ea typeface="+mn-ea"/>
          <a:cs typeface="+mn-cs"/>
          <a:sym typeface="Gill Sans" charset="0"/>
        </a:defRPr>
      </a:lvl2pPr>
      <a:lvl3pPr marL="1445493" indent="-478289" algn="l" rtl="0" eaLnBrk="0" fontAlgn="base" hangingPunct="0">
        <a:spcBef>
          <a:spcPts val="2009"/>
        </a:spcBef>
        <a:spcAft>
          <a:spcPct val="0"/>
        </a:spcAft>
        <a:buSzPct val="171000"/>
        <a:buFont typeface="Gill Sans" charset="0"/>
        <a:buChar char="•"/>
        <a:defRPr sz="3500" kern="1200">
          <a:solidFill>
            <a:schemeClr val="tx1"/>
          </a:solidFill>
          <a:latin typeface="+mn-lt"/>
          <a:ea typeface="+mn-ea"/>
          <a:cs typeface="+mn-cs"/>
          <a:sym typeface="Gill Sans" charset="0"/>
        </a:defRPr>
      </a:lvl3pPr>
      <a:lvl4pPr marL="1817495" indent="-478289" algn="l" rtl="0" eaLnBrk="0" fontAlgn="base" hangingPunct="0">
        <a:spcBef>
          <a:spcPts val="2009"/>
        </a:spcBef>
        <a:spcAft>
          <a:spcPct val="0"/>
        </a:spcAft>
        <a:buSzPct val="171000"/>
        <a:buFont typeface="Gill Sans" charset="0"/>
        <a:buChar char="•"/>
        <a:defRPr sz="3500" kern="1200">
          <a:solidFill>
            <a:schemeClr val="tx1"/>
          </a:solidFill>
          <a:latin typeface="+mn-lt"/>
          <a:ea typeface="+mn-ea"/>
          <a:cs typeface="+mn-cs"/>
          <a:sym typeface="Gill Sans" charset="0"/>
        </a:defRPr>
      </a:lvl4pPr>
      <a:lvl5pPr marL="2189497" indent="-478289" algn="l" rtl="0" eaLnBrk="0" fontAlgn="base" hangingPunct="0">
        <a:spcBef>
          <a:spcPts val="2009"/>
        </a:spcBef>
        <a:spcAft>
          <a:spcPct val="0"/>
        </a:spcAft>
        <a:buSzPct val="171000"/>
        <a:buFont typeface="Gill Sans" charset="0"/>
        <a:buChar char="•"/>
        <a:defRPr sz="3500" kern="1200">
          <a:solidFill>
            <a:schemeClr val="tx1"/>
          </a:solidFill>
          <a:latin typeface="+mn-lt"/>
          <a:ea typeface="+mn-ea"/>
          <a:cs typeface="+mn-cs"/>
          <a:sym typeface="Gill Sans" charset="0"/>
        </a:defRPr>
      </a:lvl5pPr>
      <a:lvl6pPr marL="2104468" indent="-191315" algn="l" defTabSz="765262" rtl="0" eaLnBrk="1" latinLnBrk="0" hangingPunct="1">
        <a:lnSpc>
          <a:spcPct val="90000"/>
        </a:lnSpc>
        <a:spcBef>
          <a:spcPts val="418"/>
        </a:spcBef>
        <a:buFont typeface="Arial"/>
        <a:buChar char="•"/>
        <a:defRPr sz="1500" kern="1200">
          <a:solidFill>
            <a:schemeClr val="tx1"/>
          </a:solidFill>
          <a:latin typeface="+mn-lt"/>
          <a:ea typeface="+mn-ea"/>
          <a:cs typeface="+mn-cs"/>
        </a:defRPr>
      </a:lvl6pPr>
      <a:lvl7pPr marL="2487099" indent="-191315" algn="l" defTabSz="765262" rtl="0" eaLnBrk="1" latinLnBrk="0" hangingPunct="1">
        <a:lnSpc>
          <a:spcPct val="90000"/>
        </a:lnSpc>
        <a:spcBef>
          <a:spcPts val="418"/>
        </a:spcBef>
        <a:buFont typeface="Arial"/>
        <a:buChar char="•"/>
        <a:defRPr sz="1500" kern="1200">
          <a:solidFill>
            <a:schemeClr val="tx1"/>
          </a:solidFill>
          <a:latin typeface="+mn-lt"/>
          <a:ea typeface="+mn-ea"/>
          <a:cs typeface="+mn-cs"/>
        </a:defRPr>
      </a:lvl7pPr>
      <a:lvl8pPr marL="2869729" indent="-191315" algn="l" defTabSz="765262" rtl="0" eaLnBrk="1" latinLnBrk="0" hangingPunct="1">
        <a:lnSpc>
          <a:spcPct val="90000"/>
        </a:lnSpc>
        <a:spcBef>
          <a:spcPts val="418"/>
        </a:spcBef>
        <a:buFont typeface="Arial"/>
        <a:buChar char="•"/>
        <a:defRPr sz="1500" kern="1200">
          <a:solidFill>
            <a:schemeClr val="tx1"/>
          </a:solidFill>
          <a:latin typeface="+mn-lt"/>
          <a:ea typeface="+mn-ea"/>
          <a:cs typeface="+mn-cs"/>
        </a:defRPr>
      </a:lvl8pPr>
      <a:lvl9pPr marL="3252359" indent="-191315" algn="l" defTabSz="765262" rtl="0" eaLnBrk="1" latinLnBrk="0" hangingPunct="1">
        <a:lnSpc>
          <a:spcPct val="90000"/>
        </a:lnSpc>
        <a:spcBef>
          <a:spcPts val="418"/>
        </a:spcBef>
        <a:buFont typeface="Arial"/>
        <a:buChar char="•"/>
        <a:defRPr sz="1500" kern="1200">
          <a:solidFill>
            <a:schemeClr val="tx1"/>
          </a:solidFill>
          <a:latin typeface="+mn-lt"/>
          <a:ea typeface="+mn-ea"/>
          <a:cs typeface="+mn-cs"/>
        </a:defRPr>
      </a:lvl9pPr>
    </p:bodyStyle>
    <p:otherStyle>
      <a:defPPr>
        <a:defRPr lang="en-US"/>
      </a:defPPr>
      <a:lvl1pPr marL="0" algn="l" defTabSz="765262" rtl="0" eaLnBrk="1" latinLnBrk="0" hangingPunct="1">
        <a:defRPr sz="1500" kern="1200">
          <a:solidFill>
            <a:schemeClr val="tx1"/>
          </a:solidFill>
          <a:latin typeface="+mn-lt"/>
          <a:ea typeface="+mn-ea"/>
          <a:cs typeface="+mn-cs"/>
        </a:defRPr>
      </a:lvl1pPr>
      <a:lvl2pPr marL="382630" algn="l" defTabSz="765262" rtl="0" eaLnBrk="1" latinLnBrk="0" hangingPunct="1">
        <a:defRPr sz="1500" kern="1200">
          <a:solidFill>
            <a:schemeClr val="tx1"/>
          </a:solidFill>
          <a:latin typeface="+mn-lt"/>
          <a:ea typeface="+mn-ea"/>
          <a:cs typeface="+mn-cs"/>
        </a:defRPr>
      </a:lvl2pPr>
      <a:lvl3pPr marL="765262" algn="l" defTabSz="765262" rtl="0" eaLnBrk="1" latinLnBrk="0" hangingPunct="1">
        <a:defRPr sz="1500" kern="1200">
          <a:solidFill>
            <a:schemeClr val="tx1"/>
          </a:solidFill>
          <a:latin typeface="+mn-lt"/>
          <a:ea typeface="+mn-ea"/>
          <a:cs typeface="+mn-cs"/>
        </a:defRPr>
      </a:lvl3pPr>
      <a:lvl4pPr marL="1147891" algn="l" defTabSz="765262" rtl="0" eaLnBrk="1" latinLnBrk="0" hangingPunct="1">
        <a:defRPr sz="1500" kern="1200">
          <a:solidFill>
            <a:schemeClr val="tx1"/>
          </a:solidFill>
          <a:latin typeface="+mn-lt"/>
          <a:ea typeface="+mn-ea"/>
          <a:cs typeface="+mn-cs"/>
        </a:defRPr>
      </a:lvl4pPr>
      <a:lvl5pPr marL="1530522" algn="l" defTabSz="765262" rtl="0" eaLnBrk="1" latinLnBrk="0" hangingPunct="1">
        <a:defRPr sz="1500" kern="1200">
          <a:solidFill>
            <a:schemeClr val="tx1"/>
          </a:solidFill>
          <a:latin typeface="+mn-lt"/>
          <a:ea typeface="+mn-ea"/>
          <a:cs typeface="+mn-cs"/>
        </a:defRPr>
      </a:lvl5pPr>
      <a:lvl6pPr marL="1913153" algn="l" defTabSz="765262" rtl="0" eaLnBrk="1" latinLnBrk="0" hangingPunct="1">
        <a:defRPr sz="1500" kern="1200">
          <a:solidFill>
            <a:schemeClr val="tx1"/>
          </a:solidFill>
          <a:latin typeface="+mn-lt"/>
          <a:ea typeface="+mn-ea"/>
          <a:cs typeface="+mn-cs"/>
        </a:defRPr>
      </a:lvl6pPr>
      <a:lvl7pPr marL="2295783" algn="l" defTabSz="765262" rtl="0" eaLnBrk="1" latinLnBrk="0" hangingPunct="1">
        <a:defRPr sz="1500" kern="1200">
          <a:solidFill>
            <a:schemeClr val="tx1"/>
          </a:solidFill>
          <a:latin typeface="+mn-lt"/>
          <a:ea typeface="+mn-ea"/>
          <a:cs typeface="+mn-cs"/>
        </a:defRPr>
      </a:lvl7pPr>
      <a:lvl8pPr marL="2678414" algn="l" defTabSz="765262" rtl="0" eaLnBrk="1" latinLnBrk="0" hangingPunct="1">
        <a:defRPr sz="1500" kern="1200">
          <a:solidFill>
            <a:schemeClr val="tx1"/>
          </a:solidFill>
          <a:latin typeface="+mn-lt"/>
          <a:ea typeface="+mn-ea"/>
          <a:cs typeface="+mn-cs"/>
        </a:defRPr>
      </a:lvl8pPr>
      <a:lvl9pPr marL="3061045" algn="l" defTabSz="76526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3E17D-0B17-4579-9F0B-EF922EAC8D5F}"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0581B-B1C1-482C-8BCB-11AC88D858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8179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F94C47-DEFF-E441-AC63-9818E94006C7}" type="datetimeFigureOut">
              <a:rPr lang="en-US" smtClean="0"/>
              <a:pPr/>
              <a:t>10/4/2017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5AB7465-D03E-754E-8AC3-59AD3D2595AB}"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2868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CB2E5BF-C311-42EF-ABA7-F097D7541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3FDA233-F20F-42F8-9292-8DB85226D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39359E-5E33-470F-A498-3D478C604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3EE-34C8-45FA-BA84-177029228ABD}" type="datetimeFigureOut">
              <a:rPr lang="en-US" smtClean="0">
                <a:solidFill>
                  <a:prstClr val="black">
                    <a:tint val="75000"/>
                  </a:prstClr>
                </a:solidFill>
              </a:rPr>
              <a:pPr/>
              <a:t>10/4/2017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00CDB4-EA92-4BD7-970C-28960CFB8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27A1F8-22B7-4F8F-955A-84AC6C453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427F1-2536-47A2-B327-6FA0268BF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31459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7"/>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9"/>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63"/>
            <a:fld id="{38EE80DD-96A4-4825-8D6F-1A62492BD9B2}" type="datetimeFigureOut">
              <a:rPr lang="en-US" smtClean="0">
                <a:solidFill>
                  <a:prstClr val="black">
                    <a:tint val="75000"/>
                  </a:prstClr>
                </a:solidFill>
              </a:rPr>
              <a:pPr defTabSz="914363"/>
              <a:t>10/4/2017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63"/>
            <a:fld id="{A9AA8D48-1605-4139-85C2-9027E58EF51E}" type="slidenum">
              <a:rPr lang="en-US" smtClean="0">
                <a:solidFill>
                  <a:prstClr val="black">
                    <a:tint val="75000"/>
                  </a:prstClr>
                </a:solidFill>
              </a:rPr>
              <a:pPr defTabSz="914363"/>
              <a:t>‹#›</a:t>
            </a:fld>
            <a:endParaRPr lang="en-US">
              <a:solidFill>
                <a:prstClr val="black">
                  <a:tint val="75000"/>
                </a:prstClr>
              </a:solidFill>
            </a:endParaRPr>
          </a:p>
        </p:txBody>
      </p:sp>
    </p:spTree>
    <p:extLst>
      <p:ext uri="{BB962C8B-B14F-4D97-AF65-F5344CB8AC3E}">
        <p14:creationId xmlns:p14="http://schemas.microsoft.com/office/powerpoint/2010/main" val="39221035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363"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9143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9" algn="l" defTabSz="9143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1" algn="l" defTabSz="9143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8"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3"/>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63"/>
            <a:fld id="{3A0C0237-37EB-41DE-97D3-368F395BDF7B}" type="datetimeFigureOut">
              <a:rPr lang="en-US" smtClean="0">
                <a:solidFill>
                  <a:prstClr val="black">
                    <a:tint val="75000"/>
                  </a:prstClr>
                </a:solidFill>
              </a:rPr>
              <a:pPr defTabSz="914363"/>
              <a:t>10/4/2017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3"/>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3"/>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63"/>
            <a:fld id="{D1CC289A-AF48-4AA8-88B4-80042061AE3D}" type="slidenum">
              <a:rPr lang="en-US" smtClean="0">
                <a:solidFill>
                  <a:prstClr val="black">
                    <a:tint val="75000"/>
                  </a:prstClr>
                </a:solidFill>
              </a:rPr>
              <a:pPr defTabSz="914363"/>
              <a:t>‹#›</a:t>
            </a:fld>
            <a:endParaRPr lang="en-US">
              <a:solidFill>
                <a:prstClr val="black">
                  <a:tint val="75000"/>
                </a:prstClr>
              </a:solidFill>
            </a:endParaRPr>
          </a:p>
        </p:txBody>
      </p:sp>
    </p:spTree>
    <p:extLst>
      <p:ext uri="{BB962C8B-B14F-4D97-AF65-F5344CB8AC3E}">
        <p14:creationId xmlns:p14="http://schemas.microsoft.com/office/powerpoint/2010/main" val="95946505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hyperlink" Target="mailto:Tae.lee@utah.edu" TargetMode="Externa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8.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8.xml"/><Relationship Id="rId5" Type="http://schemas.openxmlformats.org/officeDocument/2006/relationships/image" Target="../media/image27.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hyperlink" Target="mailto:a.munion.psych@gmail.com"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2.xml"/><Relationship Id="rId1" Type="http://schemas.openxmlformats.org/officeDocument/2006/relationships/vmlDrawing" Target="../drawings/vmlDrawing1.v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9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mailto:daniel.adkins@soc.utah.edu" TargetMode="External"/><Relationship Id="rId2" Type="http://schemas.openxmlformats.org/officeDocument/2006/relationships/hyperlink" Target="mailto:danieleadkins@gmail.com" TargetMode="External"/><Relationship Id="rId1" Type="http://schemas.openxmlformats.org/officeDocument/2006/relationships/slideLayout" Target="../slideLayouts/slideLayout92.xml"/><Relationship Id="rId5" Type="http://schemas.openxmlformats.org/officeDocument/2006/relationships/image" Target="../media/image34.png"/><Relationship Id="rId4" Type="http://schemas.openxmlformats.org/officeDocument/2006/relationships/hyperlink" Target="https://scholar.google.com/citations?hl=en&amp;user=txEgjecAAAAJ"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mailto:deanna.kepka@hci.utah.edu" TargetMode="External"/><Relationship Id="rId1" Type="http://schemas.openxmlformats.org/officeDocument/2006/relationships/slideLayout" Target="../slideLayouts/slideLayout100.xml"/><Relationship Id="rId5" Type="http://schemas.openxmlformats.org/officeDocument/2006/relationships/image" Target="../media/image37.jp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3.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3.xml"/><Relationship Id="rId7" Type="http://schemas.openxmlformats.org/officeDocument/2006/relationships/image" Target="../media/image46.png"/><Relationship Id="rId2" Type="http://schemas.openxmlformats.org/officeDocument/2006/relationships/diagramData" Target="../diagrams/data3.xml"/><Relationship Id="rId1" Type="http://schemas.openxmlformats.org/officeDocument/2006/relationships/slideLayout" Target="../slideLayouts/slideLayout15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49.png"/><Relationship Id="rId4" Type="http://schemas.openxmlformats.org/officeDocument/2006/relationships/diagramQuickStyle" Target="../diagrams/quickStyle3.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3.xml.rels><?xml version="1.0" encoding="UTF-8" standalone="yes"?>
<Relationships xmlns="http://schemas.openxmlformats.org/package/2006/relationships"><Relationship Id="rId3" Type="http://schemas.openxmlformats.org/officeDocument/2006/relationships/hyperlink" Target="mailto:alex.terrill@hsc.Utah.edu" TargetMode="External"/><Relationship Id="rId2" Type="http://schemas.openxmlformats.org/officeDocument/2006/relationships/image" Target="../media/image50.JPG"/><Relationship Id="rId1" Type="http://schemas.openxmlformats.org/officeDocument/2006/relationships/slideLayout" Target="../slideLayouts/slideLayout187.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7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7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9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94.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7.xml"/><Relationship Id="rId1" Type="http://schemas.openxmlformats.org/officeDocument/2006/relationships/slideLayout" Target="../slideLayouts/slideLayout205.xml"/><Relationship Id="rId5" Type="http://schemas.openxmlformats.org/officeDocument/2006/relationships/image" Target="../media/image60.png"/><Relationship Id="rId4" Type="http://schemas.openxmlformats.org/officeDocument/2006/relationships/image" Target="cid:image001.png@01D324BB.18F0B9B0"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mailto:Debra.Scammon@eccles.Utah.edu" TargetMode="External"/><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26.xml"/></Relationships>
</file>

<file path=ppt/slides/_rels/slide55.xml.rels><?xml version="1.0" encoding="UTF-8" standalone="yes"?>
<Relationships xmlns="http://schemas.openxmlformats.org/package/2006/relationships"><Relationship Id="rId3" Type="http://schemas.openxmlformats.org/officeDocument/2006/relationships/hyperlink" Target="mailto:cheryl.wright@fcs.utah.edu" TargetMode="External"/><Relationship Id="rId2" Type="http://schemas.openxmlformats.org/officeDocument/2006/relationships/hyperlink" Target="mailto:marissa.diener@fcs.utah.edu" TargetMode="External"/><Relationship Id="rId1" Type="http://schemas.openxmlformats.org/officeDocument/2006/relationships/slideLayout" Target="../slideLayouts/slideLayout2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8.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4.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68.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3" Type="http://schemas.openxmlformats.org/officeDocument/2006/relationships/hyperlink" Target="mailto:bert.uchino@psych.utah.edu" TargetMode="External"/><Relationship Id="rId2" Type="http://schemas.openxmlformats.org/officeDocument/2006/relationships/notesSlide" Target="../notesSlides/notesSlide22.xml"/><Relationship Id="rId1" Type="http://schemas.openxmlformats.org/officeDocument/2006/relationships/slideLayout" Target="../slideLayouts/slideLayout286.xml"/><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7.xml"/><Relationship Id="rId1" Type="http://schemas.openxmlformats.org/officeDocument/2006/relationships/vmlDrawing" Target="../drawings/vmlDrawing2.vml"/><Relationship Id="rId5" Type="http://schemas.openxmlformats.org/officeDocument/2006/relationships/image" Target="../media/image69.emf"/><Relationship Id="rId4" Type="http://schemas.openxmlformats.org/officeDocument/2006/relationships/oleObject" Target="../embeddings/oleObject2.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71.xml.rels><?xml version="1.0" encoding="UTF-8" standalone="yes"?>
<Relationships xmlns="http://schemas.openxmlformats.org/package/2006/relationships"><Relationship Id="rId2" Type="http://schemas.openxmlformats.org/officeDocument/2006/relationships/hyperlink" Target="mailto:Lauren.clark@nurs.Utah.edu" TargetMode="External"/><Relationship Id="rId1" Type="http://schemas.openxmlformats.org/officeDocument/2006/relationships/slideLayout" Target="../slideLayouts/slideLayout3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74.xml.rels><?xml version="1.0" encoding="UTF-8" standalone="yes"?>
<Relationships xmlns="http://schemas.openxmlformats.org/package/2006/relationships"><Relationship Id="rId2" Type="http://schemas.openxmlformats.org/officeDocument/2006/relationships/hyperlink" Target="http://psych.utah.edu/people/faculty/raby-lee.php" TargetMode="External"/><Relationship Id="rId1" Type="http://schemas.openxmlformats.org/officeDocument/2006/relationships/slideLayout" Target="../slideLayouts/slideLayout3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Communication &amp; Health</a:t>
            </a:r>
            <a:endParaRPr lang="en-US" dirty="0"/>
          </a:p>
        </p:txBody>
      </p:sp>
    </p:spTree>
    <p:extLst>
      <p:ext uri="{BB962C8B-B14F-4D97-AF65-F5344CB8AC3E}">
        <p14:creationId xmlns:p14="http://schemas.microsoft.com/office/powerpoint/2010/main" val="397400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45BDA-8516-4AE5-9B3E-A6E35E301482}"/>
              </a:ext>
            </a:extLst>
          </p:cNvPr>
          <p:cNvSpPr>
            <a:spLocks noGrp="1"/>
          </p:cNvSpPr>
          <p:nvPr>
            <p:ph type="title"/>
          </p:nvPr>
        </p:nvSpPr>
        <p:spPr/>
        <p:txBody>
          <a:bodyPr/>
          <a:lstStyle/>
          <a:p>
            <a:r>
              <a:rPr lang="en-US" b="1" i="1" dirty="0"/>
              <a:t>Name, Department, Contact Info</a:t>
            </a:r>
            <a:endParaRPr lang="en-US" dirty="0"/>
          </a:p>
        </p:txBody>
      </p:sp>
      <p:sp>
        <p:nvSpPr>
          <p:cNvPr id="3" name="Content Placeholder 2">
            <a:extLst>
              <a:ext uri="{FF2B5EF4-FFF2-40B4-BE49-F238E27FC236}">
                <a16:creationId xmlns="" xmlns:a16="http://schemas.microsoft.com/office/drawing/2014/main" id="{5A60DC93-38E9-4C06-8216-8D64DE9AE218}"/>
              </a:ext>
            </a:extLst>
          </p:cNvPr>
          <p:cNvSpPr>
            <a:spLocks noGrp="1"/>
          </p:cNvSpPr>
          <p:nvPr>
            <p:ph idx="1"/>
          </p:nvPr>
        </p:nvSpPr>
        <p:spPr/>
        <p:txBody>
          <a:bodyPr/>
          <a:lstStyle/>
          <a:p>
            <a:r>
              <a:rPr lang="en-US" dirty="0"/>
              <a:t>Rumei Yang</a:t>
            </a:r>
          </a:p>
          <a:p>
            <a:r>
              <a:rPr lang="en-US" dirty="0"/>
              <a:t>College of Nursing</a:t>
            </a:r>
          </a:p>
          <a:p>
            <a:r>
              <a:rPr lang="en-US" dirty="0"/>
              <a:t>rumei.yang@hsc.utah.edu</a:t>
            </a:r>
          </a:p>
        </p:txBody>
      </p:sp>
    </p:spTree>
    <p:extLst>
      <p:ext uri="{BB962C8B-B14F-4D97-AF65-F5344CB8AC3E}">
        <p14:creationId xmlns:p14="http://schemas.microsoft.com/office/powerpoint/2010/main" val="428835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5227637"/>
          </a:xfrm>
        </p:spPr>
        <p:txBody>
          <a:bodyPr>
            <a:normAutofit fontScale="90000"/>
          </a:bodyPr>
          <a:lstStyle/>
          <a:p>
            <a:r>
              <a:rPr lang="en-US" dirty="0" smtClean="0"/>
              <a:t>Sarah </a:t>
            </a:r>
            <a:r>
              <a:rPr lang="en-US" dirty="0" err="1" smtClean="0"/>
              <a:t>Hargus</a:t>
            </a:r>
            <a:r>
              <a:rPr lang="en-US" dirty="0" smtClean="0"/>
              <a:t> Ferguson, Ph.D., CCC-A</a:t>
            </a:r>
            <a:br>
              <a:rPr lang="en-US" dirty="0" smtClean="0"/>
            </a:br>
            <a:r>
              <a:rPr lang="en-US" dirty="0" smtClean="0"/>
              <a:t/>
            </a:r>
            <a:br>
              <a:rPr lang="en-US" dirty="0" smtClean="0"/>
            </a:br>
            <a:r>
              <a:rPr lang="en-US" dirty="0" smtClean="0"/>
              <a:t>Department of Communication Sciences and Disorders</a:t>
            </a:r>
            <a:br>
              <a:rPr lang="en-US" dirty="0" smtClean="0"/>
            </a:br>
            <a:r>
              <a:rPr lang="en-US" dirty="0" smtClean="0"/>
              <a:t/>
            </a:r>
            <a:br>
              <a:rPr lang="en-US" dirty="0" smtClean="0"/>
            </a:br>
            <a:r>
              <a:rPr lang="en-US" dirty="0" smtClean="0"/>
              <a:t>sarah.ferguson@hsc.utah.edu</a:t>
            </a:r>
            <a:endParaRPr lang="en-US" dirty="0"/>
          </a:p>
        </p:txBody>
      </p:sp>
    </p:spTree>
    <p:extLst>
      <p:ext uri="{BB962C8B-B14F-4D97-AF65-F5344CB8AC3E}">
        <p14:creationId xmlns:p14="http://schemas.microsoft.com/office/powerpoint/2010/main" val="4196551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Past/current research:</a:t>
            </a:r>
            <a:br>
              <a:rPr lang="en-US" dirty="0" smtClean="0"/>
            </a:br>
            <a:r>
              <a:rPr lang="en-US" dirty="0" smtClean="0"/>
              <a:t>Talker factors affecting speech perception</a:t>
            </a:r>
            <a:endParaRPr lang="en-US" dirty="0"/>
          </a:p>
        </p:txBody>
      </p:sp>
      <p:sp>
        <p:nvSpPr>
          <p:cNvPr id="3" name="Content Placeholder 2"/>
          <p:cNvSpPr>
            <a:spLocks noGrp="1"/>
          </p:cNvSpPr>
          <p:nvPr>
            <p:ph idx="1"/>
          </p:nvPr>
        </p:nvSpPr>
        <p:spPr/>
        <p:txBody>
          <a:bodyPr>
            <a:normAutofit/>
          </a:bodyPr>
          <a:lstStyle/>
          <a:p>
            <a:r>
              <a:rPr lang="en-US" dirty="0" smtClean="0"/>
              <a:t>Understanding the speech signal</a:t>
            </a:r>
          </a:p>
          <a:p>
            <a:pPr lvl="1"/>
            <a:r>
              <a:rPr lang="en-US" sz="2800" dirty="0" smtClean="0"/>
              <a:t>Clear speech</a:t>
            </a:r>
          </a:p>
          <a:p>
            <a:pPr lvl="1"/>
            <a:r>
              <a:rPr lang="en-US" sz="2800" dirty="0" smtClean="0"/>
              <a:t>Foreign accent</a:t>
            </a:r>
          </a:p>
          <a:p>
            <a:pPr lvl="1"/>
            <a:r>
              <a:rPr lang="en-US" sz="2800" dirty="0" smtClean="0"/>
              <a:t>Dialects</a:t>
            </a:r>
          </a:p>
          <a:p>
            <a:r>
              <a:rPr lang="en-US" dirty="0" smtClean="0"/>
              <a:t>Making judgments about the talker</a:t>
            </a:r>
          </a:p>
          <a:p>
            <a:pPr lvl="1"/>
            <a:r>
              <a:rPr lang="en-US" sz="2800" dirty="0" smtClean="0"/>
              <a:t>Age</a:t>
            </a:r>
          </a:p>
          <a:p>
            <a:pPr lvl="1"/>
            <a:r>
              <a:rPr lang="en-US" sz="2800" dirty="0" smtClean="0"/>
              <a:t>Emotion</a:t>
            </a:r>
          </a:p>
          <a:p>
            <a:pPr lvl="1"/>
            <a:r>
              <a:rPr lang="en-US" sz="2800" dirty="0" smtClean="0"/>
              <a:t>Gender</a:t>
            </a:r>
          </a:p>
          <a:p>
            <a:r>
              <a:rPr lang="en-US" dirty="0" smtClean="0"/>
              <a:t>How talkers respond to instructions or speaking environment</a:t>
            </a:r>
          </a:p>
        </p:txBody>
      </p:sp>
    </p:spTree>
    <p:extLst>
      <p:ext uri="{BB962C8B-B14F-4D97-AF65-F5344CB8AC3E}">
        <p14:creationId xmlns:p14="http://schemas.microsoft.com/office/powerpoint/2010/main" val="4052167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Exciting Findings &amp;</a:t>
            </a:r>
            <a:br>
              <a:rPr lang="en-US" dirty="0" smtClean="0"/>
            </a:br>
            <a:r>
              <a:rPr lang="en-US" dirty="0" smtClean="0"/>
              <a:t>Directions for Future Research</a:t>
            </a:r>
            <a:endParaRPr lang="en-US" dirty="0"/>
          </a:p>
        </p:txBody>
      </p:sp>
      <p:sp>
        <p:nvSpPr>
          <p:cNvPr id="3" name="Content Placeholder 2"/>
          <p:cNvSpPr>
            <a:spLocks noGrp="1"/>
          </p:cNvSpPr>
          <p:nvPr>
            <p:ph idx="1"/>
          </p:nvPr>
        </p:nvSpPr>
        <p:spPr/>
        <p:txBody>
          <a:bodyPr/>
          <a:lstStyle/>
          <a:p>
            <a:pPr marL="0" indent="0">
              <a:buNone/>
            </a:pPr>
            <a:r>
              <a:rPr lang="en-US" dirty="0" smtClean="0"/>
              <a:t>Exciting findings</a:t>
            </a:r>
          </a:p>
          <a:p>
            <a:r>
              <a:rPr lang="en-US" dirty="0" smtClean="0"/>
              <a:t>Talkers told to speak clearly are </a:t>
            </a:r>
            <a:r>
              <a:rPr lang="en-US" u="sng" dirty="0" smtClean="0"/>
              <a:t>extremely</a:t>
            </a:r>
            <a:r>
              <a:rPr lang="en-US" dirty="0" smtClean="0"/>
              <a:t> variable</a:t>
            </a:r>
          </a:p>
          <a:p>
            <a:r>
              <a:rPr lang="en-US" dirty="0" smtClean="0"/>
              <a:t>British English isn’t THAT bad</a:t>
            </a:r>
          </a:p>
          <a:p>
            <a:r>
              <a:rPr lang="en-US" dirty="0" smtClean="0"/>
              <a:t>Spanish-accented English is though</a:t>
            </a:r>
          </a:p>
          <a:p>
            <a:pPr marL="0" indent="0">
              <a:buNone/>
            </a:pPr>
            <a:r>
              <a:rPr lang="en-US" dirty="0" smtClean="0"/>
              <a:t>Future directions</a:t>
            </a:r>
          </a:p>
          <a:p>
            <a:r>
              <a:rPr lang="en-US" dirty="0" smtClean="0"/>
              <a:t>Repair: What talkers of </a:t>
            </a:r>
            <a:r>
              <a:rPr lang="en-US" smtClean="0"/>
              <a:t>all ages actually </a:t>
            </a:r>
            <a:r>
              <a:rPr lang="en-US" dirty="0" smtClean="0"/>
              <a:t>DO in response to communication breakdowns</a:t>
            </a:r>
            <a:endParaRPr lang="en-US" dirty="0"/>
          </a:p>
        </p:txBody>
      </p:sp>
    </p:spTree>
    <p:extLst>
      <p:ext uri="{BB962C8B-B14F-4D97-AF65-F5344CB8AC3E}">
        <p14:creationId xmlns:p14="http://schemas.microsoft.com/office/powerpoint/2010/main" val="112865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Tae </a:t>
            </a:r>
            <a:r>
              <a:rPr lang="en-US" dirty="0" err="1" smtClean="0"/>
              <a:t>Kyoung</a:t>
            </a:r>
            <a:r>
              <a:rPr lang="en-US" dirty="0" smtClean="0"/>
              <a:t> Lee, </a:t>
            </a:r>
            <a:r>
              <a:rPr lang="en-US" dirty="0" err="1" smtClean="0"/>
              <a:t>Ph.D</a:t>
            </a:r>
            <a:endParaRPr lang="en-US" dirty="0"/>
          </a:p>
        </p:txBody>
      </p:sp>
      <p:sp>
        <p:nvSpPr>
          <p:cNvPr id="3" name="Content Placeholder 2"/>
          <p:cNvSpPr>
            <a:spLocks noGrp="1"/>
          </p:cNvSpPr>
          <p:nvPr>
            <p:ph idx="1"/>
          </p:nvPr>
        </p:nvSpPr>
        <p:spPr/>
        <p:txBody>
          <a:bodyPr>
            <a:normAutofit/>
          </a:bodyPr>
          <a:lstStyle/>
          <a:p>
            <a:pPr algn="ctr"/>
            <a:r>
              <a:rPr lang="en-US" sz="3200" dirty="0" smtClean="0"/>
              <a:t>Assistant Professor</a:t>
            </a:r>
          </a:p>
          <a:p>
            <a:pPr algn="ctr"/>
            <a:r>
              <a:rPr lang="en-US" sz="3200" dirty="0" smtClean="0"/>
              <a:t>Department of Communication </a:t>
            </a:r>
          </a:p>
          <a:p>
            <a:pPr algn="ctr"/>
            <a:r>
              <a:rPr lang="en-US" sz="3200" dirty="0" smtClean="0">
                <a:hlinkClick r:id="rId2"/>
              </a:rPr>
              <a:t>Tae.lee@utah.edu</a:t>
            </a:r>
            <a:endParaRPr lang="en-US" sz="3200" dirty="0"/>
          </a:p>
          <a:p>
            <a:pPr algn="ctr"/>
            <a:r>
              <a:rPr lang="en-US" sz="3200" dirty="0" smtClean="0"/>
              <a:t>801-213-3449</a:t>
            </a:r>
            <a:endParaRPr lang="en-US" sz="3200" dirty="0"/>
          </a:p>
        </p:txBody>
      </p:sp>
      <p:sp>
        <p:nvSpPr>
          <p:cNvPr id="4" name="TextBox 3"/>
          <p:cNvSpPr txBox="1"/>
          <p:nvPr/>
        </p:nvSpPr>
        <p:spPr>
          <a:xfrm>
            <a:off x="9677400" y="6370320"/>
            <a:ext cx="2514600" cy="523220"/>
          </a:xfrm>
          <a:prstGeom prst="rect">
            <a:avLst/>
          </a:prstGeom>
          <a:noFill/>
        </p:spPr>
        <p:txBody>
          <a:bodyPr wrap="square" rtlCol="0">
            <a:spAutoFit/>
          </a:bodyPr>
          <a:lstStyle/>
          <a:p>
            <a:r>
              <a:rPr lang="en-US" sz="2800" b="1" dirty="0" smtClean="0">
                <a:solidFill>
                  <a:prstClr val="white"/>
                </a:solidFill>
              </a:rPr>
              <a:t>Tae </a:t>
            </a:r>
            <a:r>
              <a:rPr lang="en-US" sz="2800" b="1" dirty="0" err="1" smtClean="0">
                <a:solidFill>
                  <a:prstClr val="white"/>
                </a:solidFill>
              </a:rPr>
              <a:t>Kyoung</a:t>
            </a:r>
            <a:r>
              <a:rPr lang="en-US" sz="2800" b="1" dirty="0" smtClean="0">
                <a:solidFill>
                  <a:prstClr val="white"/>
                </a:solidFill>
              </a:rPr>
              <a:t> Lee</a:t>
            </a:r>
            <a:endParaRPr lang="en-US" sz="2800" b="1" dirty="0">
              <a:solidFill>
                <a:prstClr val="white"/>
              </a:solidFill>
            </a:endParaRPr>
          </a:p>
        </p:txBody>
      </p:sp>
    </p:spTree>
    <p:extLst>
      <p:ext uri="{BB962C8B-B14F-4D97-AF65-F5344CB8AC3E}">
        <p14:creationId xmlns:p14="http://schemas.microsoft.com/office/powerpoint/2010/main" val="2498360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Past/Current Research</a:t>
            </a:r>
            <a:endParaRPr lang="en-US" dirty="0"/>
          </a:p>
        </p:txBody>
      </p:sp>
      <p:sp>
        <p:nvSpPr>
          <p:cNvPr id="5" name="TextBox 4"/>
          <p:cNvSpPr txBox="1"/>
          <p:nvPr/>
        </p:nvSpPr>
        <p:spPr>
          <a:xfrm>
            <a:off x="9677400" y="6370320"/>
            <a:ext cx="2514600" cy="523220"/>
          </a:xfrm>
          <a:prstGeom prst="rect">
            <a:avLst/>
          </a:prstGeom>
          <a:noFill/>
        </p:spPr>
        <p:txBody>
          <a:bodyPr wrap="square" rtlCol="0">
            <a:spAutoFit/>
          </a:bodyPr>
          <a:lstStyle/>
          <a:p>
            <a:r>
              <a:rPr lang="en-US" sz="2800" b="1" dirty="0" smtClean="0">
                <a:solidFill>
                  <a:prstClr val="white"/>
                </a:solidFill>
              </a:rPr>
              <a:t>Tae </a:t>
            </a:r>
            <a:r>
              <a:rPr lang="en-US" sz="2800" b="1" dirty="0" err="1" smtClean="0">
                <a:solidFill>
                  <a:prstClr val="white"/>
                </a:solidFill>
              </a:rPr>
              <a:t>Kyoung</a:t>
            </a:r>
            <a:r>
              <a:rPr lang="en-US" sz="2800" b="1" dirty="0" smtClean="0">
                <a:solidFill>
                  <a:prstClr val="white"/>
                </a:solidFill>
              </a:rPr>
              <a:t> Lee</a:t>
            </a:r>
            <a:endParaRPr lang="en-US" sz="2800" b="1" dirty="0">
              <a:solidFill>
                <a:prstClr val="white"/>
              </a:solidFill>
            </a:endParaRPr>
          </a:p>
        </p:txBody>
      </p:sp>
      <p:graphicFrame>
        <p:nvGraphicFramePr>
          <p:cNvPr id="6" name="Diagram 5"/>
          <p:cNvGraphicFramePr/>
          <p:nvPr>
            <p:extLst>
              <p:ext uri="{D42A27DB-BD31-4B8C-83A1-F6EECF244321}">
                <p14:modId xmlns:p14="http://schemas.microsoft.com/office/powerpoint/2010/main" val="484849122"/>
              </p:ext>
            </p:extLst>
          </p:nvPr>
        </p:nvGraphicFramePr>
        <p:xfrm>
          <a:off x="1257300" y="814389"/>
          <a:ext cx="9898380" cy="298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920490" y="2122587"/>
            <a:ext cx="4572000" cy="646331"/>
          </a:xfrm>
          <a:prstGeom prst="rect">
            <a:avLst/>
          </a:prstGeom>
          <a:noFill/>
        </p:spPr>
        <p:txBody>
          <a:bodyPr wrap="square" rtlCol="0">
            <a:spAutoFit/>
          </a:bodyPr>
          <a:lstStyle/>
          <a:p>
            <a:pPr algn="ctr"/>
            <a:r>
              <a:rPr lang="en-US" sz="3600" smtClean="0">
                <a:solidFill>
                  <a:srgbClr val="000000"/>
                </a:solidFill>
              </a:rPr>
              <a:t>Psychological Process </a:t>
            </a:r>
            <a:endParaRPr lang="en-US" sz="3600" dirty="0">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886581878"/>
              </p:ext>
            </p:extLst>
          </p:nvPr>
        </p:nvGraphicFramePr>
        <p:xfrm>
          <a:off x="357188" y="3329726"/>
          <a:ext cx="3343275" cy="2468880"/>
        </p:xfrm>
        <a:graphic>
          <a:graphicData uri="http://schemas.openxmlformats.org/drawingml/2006/table">
            <a:tbl>
              <a:tblPr firstRow="1" bandRow="1">
                <a:tableStyleId>{21E4AEA4-8DFA-4A89-87EB-49C32662AFE0}</a:tableStyleId>
              </a:tblPr>
              <a:tblGrid>
                <a:gridCol w="3343275"/>
              </a:tblGrid>
              <a:tr h="370840">
                <a:tc>
                  <a:txBody>
                    <a:bodyPr/>
                    <a:lstStyle/>
                    <a:p>
                      <a:r>
                        <a:rPr lang="en-US" sz="2200" dirty="0" smtClean="0"/>
                        <a:t>Message Types </a:t>
                      </a:r>
                      <a:endParaRPr lang="en-US" sz="2200" dirty="0"/>
                    </a:p>
                  </a:txBody>
                  <a:tcPr/>
                </a:tc>
              </a:tr>
              <a:tr h="370840">
                <a:tc>
                  <a:txBody>
                    <a:bodyPr/>
                    <a:lstStyle/>
                    <a:p>
                      <a:r>
                        <a:rPr lang="en-US" sz="2200" dirty="0" smtClean="0"/>
                        <a:t>Narrative (vs. non-narrative)</a:t>
                      </a:r>
                      <a:endParaRPr lang="en-US" sz="2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Narrative plot / character</a:t>
                      </a:r>
                    </a:p>
                  </a:txBody>
                  <a:tcPr/>
                </a:tc>
              </a:tr>
              <a:tr h="370840">
                <a:tc>
                  <a:txBody>
                    <a:bodyPr/>
                    <a:lstStyle/>
                    <a:p>
                      <a:r>
                        <a:rPr lang="en-US" sz="2200" dirty="0" smtClean="0"/>
                        <a:t>Message cues </a:t>
                      </a:r>
                      <a:endParaRPr lang="en-US" sz="2200" dirty="0"/>
                    </a:p>
                  </a:txBody>
                  <a:tcPr/>
                </a:tc>
              </a:tr>
              <a:tr h="370840">
                <a:tc>
                  <a:txBody>
                    <a:bodyPr/>
                    <a:lstStyle/>
                    <a:p>
                      <a:r>
                        <a:rPr lang="en-US" sz="2200" dirty="0" smtClean="0"/>
                        <a:t>Gain- vs. loss-framed </a:t>
                      </a:r>
                      <a:endParaRPr lang="en-US" sz="2200"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449506840"/>
              </p:ext>
            </p:extLst>
          </p:nvPr>
        </p:nvGraphicFramePr>
        <p:xfrm>
          <a:off x="4600575" y="3119350"/>
          <a:ext cx="3214689" cy="1706880"/>
        </p:xfrm>
        <a:graphic>
          <a:graphicData uri="http://schemas.openxmlformats.org/drawingml/2006/table">
            <a:tbl>
              <a:tblPr firstRow="1" bandRow="1">
                <a:tableStyleId>{21E4AEA4-8DFA-4A89-87EB-49C32662AFE0}</a:tableStyleId>
              </a:tblPr>
              <a:tblGrid>
                <a:gridCol w="3214689"/>
              </a:tblGrid>
              <a:tr h="370840">
                <a:tc>
                  <a:txBody>
                    <a:bodyPr/>
                    <a:lstStyle/>
                    <a:p>
                      <a:r>
                        <a:rPr lang="en-US" sz="2200" dirty="0" smtClean="0"/>
                        <a:t>Processing </a:t>
                      </a:r>
                      <a:endParaRPr lang="en-US" sz="2200" dirty="0"/>
                    </a:p>
                  </a:txBody>
                  <a:tcPr/>
                </a:tc>
              </a:tr>
              <a:tr h="370840">
                <a:tc>
                  <a:txBody>
                    <a:bodyPr/>
                    <a:lstStyle/>
                    <a:p>
                      <a:r>
                        <a:rPr lang="en-US" sz="2200" dirty="0" smtClean="0"/>
                        <a:t>Conscious vs. unconscious </a:t>
                      </a:r>
                      <a:endParaRPr lang="en-US" sz="2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Narrative engagement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Depth of processing </a:t>
                      </a:r>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766916099"/>
              </p:ext>
            </p:extLst>
          </p:nvPr>
        </p:nvGraphicFramePr>
        <p:xfrm>
          <a:off x="8779671" y="3330464"/>
          <a:ext cx="2697478" cy="2743200"/>
        </p:xfrm>
        <a:graphic>
          <a:graphicData uri="http://schemas.openxmlformats.org/drawingml/2006/table">
            <a:tbl>
              <a:tblPr firstRow="1" bandRow="1">
                <a:tableStyleId>{21E4AEA4-8DFA-4A89-87EB-49C32662AFE0}</a:tableStyleId>
              </a:tblPr>
              <a:tblGrid>
                <a:gridCol w="2697478"/>
              </a:tblGrid>
              <a:tr h="370840">
                <a:tc>
                  <a:txBody>
                    <a:bodyPr/>
                    <a:lstStyle/>
                    <a:p>
                      <a:r>
                        <a:rPr lang="en-US" sz="2400" dirty="0" smtClean="0"/>
                        <a:t>Persuasion </a:t>
                      </a:r>
                      <a:endParaRPr lang="en-US" sz="2400" dirty="0"/>
                    </a:p>
                  </a:txBody>
                  <a:tcPr/>
                </a:tc>
              </a:tr>
              <a:tr h="370840">
                <a:tc>
                  <a:txBody>
                    <a:bodyPr/>
                    <a:lstStyle/>
                    <a:p>
                      <a:r>
                        <a:rPr lang="en-US" sz="2400" dirty="0" smtClean="0"/>
                        <a:t>Learning </a:t>
                      </a:r>
                      <a:endParaRPr lang="en-US" sz="2400" dirty="0"/>
                    </a:p>
                  </a:txBody>
                  <a:tcPr/>
                </a:tc>
              </a:tr>
              <a:tr h="370840">
                <a:tc>
                  <a:txBody>
                    <a:bodyPr/>
                    <a:lstStyle/>
                    <a:p>
                      <a:r>
                        <a:rPr lang="en-US" sz="2400" dirty="0" smtClean="0"/>
                        <a:t>Attitude change </a:t>
                      </a:r>
                      <a:endParaRPr lang="en-US" sz="2400" dirty="0"/>
                    </a:p>
                  </a:txBody>
                  <a:tcPr/>
                </a:tc>
              </a:tr>
              <a:tr h="370840">
                <a:tc>
                  <a:txBody>
                    <a:bodyPr/>
                    <a:lstStyle/>
                    <a:p>
                      <a:r>
                        <a:rPr lang="en-US" sz="2400" dirty="0" smtClean="0"/>
                        <a:t>Behavior change</a:t>
                      </a:r>
                      <a:endParaRPr lang="en-US" sz="2400" dirty="0"/>
                    </a:p>
                  </a:txBody>
                  <a:tcPr/>
                </a:tc>
              </a:tr>
              <a:tr h="370840">
                <a:tc>
                  <a:txBody>
                    <a:bodyPr/>
                    <a:lstStyle/>
                    <a:p>
                      <a:r>
                        <a:rPr lang="en-US" sz="2400" dirty="0" smtClean="0"/>
                        <a:t>Information seeking</a:t>
                      </a:r>
                      <a:endParaRPr lang="en-US" sz="2400" dirty="0"/>
                    </a:p>
                  </a:txBody>
                  <a:tcPr/>
                </a:tc>
              </a:tr>
              <a:tr h="370840">
                <a:tc>
                  <a:txBody>
                    <a:bodyPr/>
                    <a:lstStyle/>
                    <a:p>
                      <a:r>
                        <a:rPr lang="en-US" sz="2400" dirty="0" smtClean="0"/>
                        <a:t>Message sharing </a:t>
                      </a:r>
                      <a:endParaRPr lang="en-US" sz="2400"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368655867"/>
              </p:ext>
            </p:extLst>
          </p:nvPr>
        </p:nvGraphicFramePr>
        <p:xfrm>
          <a:off x="4599145" y="5040115"/>
          <a:ext cx="3214689" cy="1706880"/>
        </p:xfrm>
        <a:graphic>
          <a:graphicData uri="http://schemas.openxmlformats.org/drawingml/2006/table">
            <a:tbl>
              <a:tblPr firstRow="1" bandRow="1">
                <a:tableStyleId>{21E4AEA4-8DFA-4A89-87EB-49C32662AFE0}</a:tableStyleId>
              </a:tblPr>
              <a:tblGrid>
                <a:gridCol w="3214689"/>
              </a:tblGrid>
              <a:tr h="370840">
                <a:tc>
                  <a:txBody>
                    <a:bodyPr/>
                    <a:lstStyle/>
                    <a:p>
                      <a:r>
                        <a:rPr lang="en-US" sz="2200" dirty="0" smtClean="0"/>
                        <a:t>Context </a:t>
                      </a:r>
                      <a:endParaRPr lang="en-US" sz="2200" dirty="0"/>
                    </a:p>
                  </a:txBody>
                  <a:tcPr/>
                </a:tc>
              </a:tr>
              <a:tr h="370840">
                <a:tc>
                  <a:txBody>
                    <a:bodyPr/>
                    <a:lstStyle/>
                    <a:p>
                      <a:r>
                        <a:rPr lang="en-US" sz="2200" dirty="0" smtClean="0"/>
                        <a:t>Obesity</a:t>
                      </a:r>
                      <a:r>
                        <a:rPr lang="en-US" sz="2200" baseline="0" dirty="0" smtClean="0"/>
                        <a:t> </a:t>
                      </a:r>
                      <a:endParaRPr lang="en-US" sz="2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Skin cancer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HPV vaccine </a:t>
                      </a:r>
                    </a:p>
                  </a:txBody>
                  <a:tcPr/>
                </a:tc>
              </a:tr>
            </a:tbl>
          </a:graphicData>
        </a:graphic>
      </p:graphicFrame>
    </p:spTree>
    <p:extLst>
      <p:ext uri="{BB962C8B-B14F-4D97-AF65-F5344CB8AC3E}">
        <p14:creationId xmlns:p14="http://schemas.microsoft.com/office/powerpoint/2010/main" val="174642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Directions for Future Research </a:t>
            </a:r>
            <a:endParaRPr lang="en-US" dirty="0"/>
          </a:p>
        </p:txBody>
      </p:sp>
      <p:sp>
        <p:nvSpPr>
          <p:cNvPr id="3" name="Content Placeholder 2"/>
          <p:cNvSpPr>
            <a:spLocks noGrp="1"/>
          </p:cNvSpPr>
          <p:nvPr>
            <p:ph idx="1"/>
          </p:nvPr>
        </p:nvSpPr>
        <p:spPr/>
        <p:txBody>
          <a:bodyPr>
            <a:normAutofit/>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ko-KR" altLang="en-US" sz="2800" dirty="0" smtClean="0"/>
              <a:t> </a:t>
            </a:r>
            <a:r>
              <a:rPr lang="en-US" sz="2800" dirty="0" smtClean="0"/>
              <a:t>Relationship between caregivers and patients </a:t>
            </a:r>
          </a:p>
          <a:p>
            <a:pPr lvl="1">
              <a:lnSpc>
                <a:spcPct val="100000"/>
              </a:lnSpc>
              <a:spcBef>
                <a:spcPts val="0"/>
              </a:spcBef>
              <a:spcAft>
                <a:spcPts val="0"/>
              </a:spcAft>
              <a:buClrTx/>
              <a:buFont typeface="Arial" charset="0"/>
              <a:buChar char="•"/>
            </a:pPr>
            <a:endParaRPr lang="en-US" sz="2800" dirty="0" smtClean="0"/>
          </a:p>
          <a:p>
            <a:pPr marR="0" lvl="0" defTabSz="914400" eaLnBrk="1" fontAlgn="auto" latinLnBrk="0" hangingPunct="1">
              <a:lnSpc>
                <a:spcPct val="100000"/>
              </a:lnSpc>
              <a:spcBef>
                <a:spcPts val="0"/>
              </a:spcBef>
              <a:spcAft>
                <a:spcPts val="0"/>
              </a:spcAft>
              <a:buClrTx/>
              <a:buSzTx/>
              <a:buFont typeface="Arial" charset="0"/>
              <a:buChar char="•"/>
              <a:tabLst/>
              <a:defRPr/>
            </a:pPr>
            <a:r>
              <a:rPr lang="ko-KR" altLang="en-US" sz="2800" dirty="0" smtClean="0"/>
              <a:t> </a:t>
            </a:r>
            <a:r>
              <a:rPr lang="en-US" sz="2800" dirty="0" smtClean="0"/>
              <a:t>Biophysical measures </a:t>
            </a:r>
          </a:p>
          <a:p>
            <a:pPr marR="0" lvl="0" defTabSz="914400" eaLnBrk="1" fontAlgn="auto" latinLnBrk="0" hangingPunct="1">
              <a:lnSpc>
                <a:spcPct val="100000"/>
              </a:lnSpc>
              <a:spcBef>
                <a:spcPts val="0"/>
              </a:spcBef>
              <a:spcAft>
                <a:spcPts val="0"/>
              </a:spcAft>
              <a:buClrTx/>
              <a:buSzTx/>
              <a:buFont typeface="Arial" charset="0"/>
              <a:buChar char="•"/>
              <a:tabLst/>
              <a:defRPr/>
            </a:pPr>
            <a:endParaRPr lang="en-US" altLang="ko-KR" sz="2800" dirty="0" smtClean="0"/>
          </a:p>
          <a:p>
            <a:pPr marR="0" lvl="0" defTabSz="914400" eaLnBrk="1" fontAlgn="auto" latinLnBrk="0" hangingPunct="1">
              <a:lnSpc>
                <a:spcPct val="100000"/>
              </a:lnSpc>
              <a:spcBef>
                <a:spcPts val="0"/>
              </a:spcBef>
              <a:spcAft>
                <a:spcPts val="0"/>
              </a:spcAft>
              <a:buClrTx/>
              <a:buSzTx/>
              <a:buFont typeface="Arial" charset="0"/>
              <a:buChar char="•"/>
              <a:tabLst/>
              <a:defRPr/>
            </a:pPr>
            <a:r>
              <a:rPr lang="ko-KR" altLang="en-US" sz="2800" dirty="0" smtClean="0"/>
              <a:t> </a:t>
            </a:r>
            <a:r>
              <a:rPr lang="en-US" sz="2800" dirty="0" smtClean="0"/>
              <a:t>Social media </a:t>
            </a:r>
          </a:p>
        </p:txBody>
      </p:sp>
      <p:sp>
        <p:nvSpPr>
          <p:cNvPr id="4" name="TextBox 3"/>
          <p:cNvSpPr txBox="1"/>
          <p:nvPr/>
        </p:nvSpPr>
        <p:spPr>
          <a:xfrm>
            <a:off x="9677400" y="6370320"/>
            <a:ext cx="2514600" cy="523220"/>
          </a:xfrm>
          <a:prstGeom prst="rect">
            <a:avLst/>
          </a:prstGeom>
          <a:noFill/>
        </p:spPr>
        <p:txBody>
          <a:bodyPr wrap="square" rtlCol="0">
            <a:spAutoFit/>
          </a:bodyPr>
          <a:lstStyle/>
          <a:p>
            <a:r>
              <a:rPr lang="en-US" sz="2800" b="1" dirty="0" smtClean="0">
                <a:solidFill>
                  <a:prstClr val="white"/>
                </a:solidFill>
              </a:rPr>
              <a:t>Tae </a:t>
            </a:r>
            <a:r>
              <a:rPr lang="en-US" sz="2800" b="1" dirty="0" err="1" smtClean="0">
                <a:solidFill>
                  <a:prstClr val="white"/>
                </a:solidFill>
              </a:rPr>
              <a:t>Kyoung</a:t>
            </a:r>
            <a:r>
              <a:rPr lang="en-US" sz="2800" b="1" dirty="0" smtClean="0">
                <a:solidFill>
                  <a:prstClr val="white"/>
                </a:solidFill>
              </a:rPr>
              <a:t> Lee</a:t>
            </a:r>
            <a:endParaRPr lang="en-US" sz="2800" b="1" dirty="0">
              <a:solidFill>
                <a:prstClr val="white"/>
              </a:solidFill>
            </a:endParaRPr>
          </a:p>
        </p:txBody>
      </p:sp>
    </p:spTree>
    <p:extLst>
      <p:ext uri="{BB962C8B-B14F-4D97-AF65-F5344CB8AC3E}">
        <p14:creationId xmlns:p14="http://schemas.microsoft.com/office/powerpoint/2010/main" val="31544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Environment &amp; Health</a:t>
            </a:r>
            <a:endParaRPr lang="en-US" dirty="0"/>
          </a:p>
        </p:txBody>
      </p:sp>
    </p:spTree>
    <p:extLst>
      <p:ext uri="{BB962C8B-B14F-4D97-AF65-F5344CB8AC3E}">
        <p14:creationId xmlns:p14="http://schemas.microsoft.com/office/powerpoint/2010/main" val="3466754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oster_Arc.png"/>
          <p:cNvPicPr>
            <a:picLocks noChangeAspect="1"/>
          </p:cNvPicPr>
          <p:nvPr/>
        </p:nvPicPr>
        <p:blipFill>
          <a:blip r:embed="rId3" cstate="print"/>
          <a:srcRect/>
          <a:stretch>
            <a:fillRect/>
          </a:stretch>
        </p:blipFill>
        <p:spPr bwMode="auto">
          <a:xfrm>
            <a:off x="0" y="0"/>
            <a:ext cx="12192000" cy="1524000"/>
          </a:xfrm>
          <a:prstGeom prst="rect">
            <a:avLst/>
          </a:prstGeom>
          <a:noFill/>
          <a:ln w="9525">
            <a:noFill/>
            <a:miter lim="800000"/>
            <a:headEnd/>
            <a:tailEnd/>
          </a:ln>
        </p:spPr>
      </p:pic>
      <p:sp>
        <p:nvSpPr>
          <p:cNvPr id="6" name="Rectangle 5"/>
          <p:cNvSpPr>
            <a:spLocks noChangeArrowheads="1"/>
          </p:cNvSpPr>
          <p:nvPr/>
        </p:nvSpPr>
        <p:spPr bwMode="auto">
          <a:xfrm>
            <a:off x="9042400" y="152400"/>
            <a:ext cx="2946400" cy="6096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lIns="91436" tIns="45718" rIns="91436" bIns="45718" anchor="ctr"/>
          <a:lstStyle/>
          <a:p>
            <a:pPr algn="ctr" defTabSz="914363">
              <a:defRPr/>
            </a:pPr>
            <a:endParaRPr lang="en-US">
              <a:solidFill>
                <a:prstClr val="white"/>
              </a:solidFill>
            </a:endParaRPr>
          </a:p>
        </p:txBody>
      </p:sp>
      <p:pic>
        <p:nvPicPr>
          <p:cNvPr id="2052" name="Picture 8"/>
          <p:cNvPicPr>
            <a:picLocks noChangeAspect="1"/>
          </p:cNvPicPr>
          <p:nvPr/>
        </p:nvPicPr>
        <p:blipFill>
          <a:blip r:embed="rId4" cstate="print"/>
          <a:srcRect l="-4950" t="-8202" r="-6982" b="-19102"/>
          <a:stretch>
            <a:fillRect/>
          </a:stretch>
        </p:blipFill>
        <p:spPr bwMode="auto">
          <a:xfrm>
            <a:off x="9042400" y="152400"/>
            <a:ext cx="2946400" cy="635000"/>
          </a:xfrm>
          <a:prstGeom prst="rect">
            <a:avLst/>
          </a:prstGeom>
          <a:noFill/>
          <a:ln w="9525">
            <a:noFill/>
            <a:miter lim="800000"/>
            <a:headEnd/>
            <a:tailEnd/>
          </a:ln>
        </p:spPr>
      </p:pic>
      <p:sp>
        <p:nvSpPr>
          <p:cNvPr id="5" name="Title 4"/>
          <p:cNvSpPr>
            <a:spLocks noGrp="1"/>
          </p:cNvSpPr>
          <p:nvPr>
            <p:ph type="ctrTitle"/>
          </p:nvPr>
        </p:nvSpPr>
        <p:spPr>
          <a:xfrm>
            <a:off x="914400" y="0"/>
            <a:ext cx="8737600" cy="838200"/>
          </a:xfrm>
        </p:spPr>
        <p:txBody>
          <a:bodyPr>
            <a:normAutofit/>
          </a:bodyPr>
          <a:lstStyle/>
          <a:p>
            <a:r>
              <a:rPr lang="en-US" sz="3600" dirty="0">
                <a:latin typeface="Arial" pitchFamily="34" charset="0"/>
                <a:ea typeface="Verdana" pitchFamily="34" charset="0"/>
                <a:cs typeface="Arial" pitchFamily="34" charset="0"/>
              </a:rPr>
              <a:t>Current Research Projects</a:t>
            </a:r>
          </a:p>
        </p:txBody>
      </p:sp>
      <p:sp>
        <p:nvSpPr>
          <p:cNvPr id="7" name="Subtitle 6"/>
          <p:cNvSpPr>
            <a:spLocks noGrp="1"/>
          </p:cNvSpPr>
          <p:nvPr>
            <p:ph type="subTitle" idx="1"/>
          </p:nvPr>
        </p:nvSpPr>
        <p:spPr>
          <a:xfrm>
            <a:off x="1727200" y="1143000"/>
            <a:ext cx="8534400" cy="5181600"/>
          </a:xfrm>
        </p:spPr>
        <p:txBody>
          <a:bodyPr/>
          <a:lstStyle/>
          <a:p>
            <a:pPr algn="l"/>
            <a:r>
              <a:rPr lang="en-US" sz="2000" b="1" dirty="0">
                <a:solidFill>
                  <a:schemeClr val="tx1"/>
                </a:solidFill>
                <a:latin typeface="Arial" pitchFamily="34" charset="0"/>
                <a:cs typeface="Arial" pitchFamily="34" charset="0"/>
              </a:rPr>
              <a:t>Familial Cancer Clustering in </a:t>
            </a:r>
            <a:r>
              <a:rPr lang="en-US" sz="2000" b="1" dirty="0" err="1">
                <a:solidFill>
                  <a:schemeClr val="tx1"/>
                </a:solidFill>
                <a:latin typeface="Arial" pitchFamily="34" charset="0"/>
                <a:cs typeface="Arial" pitchFamily="34" charset="0"/>
              </a:rPr>
              <a:t>Urothelial</a:t>
            </a:r>
            <a:r>
              <a:rPr lang="en-US" sz="2000" b="1" dirty="0">
                <a:solidFill>
                  <a:schemeClr val="tx1"/>
                </a:solidFill>
                <a:latin typeface="Arial" pitchFamily="34" charset="0"/>
                <a:cs typeface="Arial" pitchFamily="34" charset="0"/>
              </a:rPr>
              <a:t> Cancer-  </a:t>
            </a:r>
            <a:r>
              <a:rPr lang="en-US" sz="2000" dirty="0">
                <a:solidFill>
                  <a:schemeClr val="tx1"/>
                </a:solidFill>
                <a:latin typeface="Arial" pitchFamily="34" charset="0"/>
                <a:cs typeface="Arial" pitchFamily="34" charset="0"/>
              </a:rPr>
              <a:t>Using UPDB, identified cancer risks in relatives based on degree of relation to </a:t>
            </a:r>
            <a:r>
              <a:rPr lang="en-US" sz="2000" dirty="0" err="1">
                <a:solidFill>
                  <a:schemeClr val="tx1"/>
                </a:solidFill>
                <a:latin typeface="Arial" pitchFamily="34" charset="0"/>
                <a:cs typeface="Arial" pitchFamily="34" charset="0"/>
              </a:rPr>
              <a:t>probands</a:t>
            </a:r>
            <a:r>
              <a:rPr lang="en-US" sz="2000" dirty="0">
                <a:solidFill>
                  <a:schemeClr val="tx1"/>
                </a:solidFill>
                <a:latin typeface="Arial" pitchFamily="34" charset="0"/>
                <a:cs typeface="Arial" pitchFamily="34" charset="0"/>
              </a:rPr>
              <a:t> with </a:t>
            </a:r>
            <a:r>
              <a:rPr lang="en-US" sz="2000" dirty="0" err="1">
                <a:solidFill>
                  <a:schemeClr val="tx1"/>
                </a:solidFill>
                <a:latin typeface="Arial" pitchFamily="34" charset="0"/>
                <a:cs typeface="Arial" pitchFamily="34" charset="0"/>
              </a:rPr>
              <a:t>urothelial</a:t>
            </a:r>
            <a:r>
              <a:rPr lang="en-US" sz="2000" dirty="0">
                <a:solidFill>
                  <a:schemeClr val="tx1"/>
                </a:solidFill>
                <a:latin typeface="Arial" pitchFamily="34" charset="0"/>
                <a:cs typeface="Arial" pitchFamily="34" charset="0"/>
              </a:rPr>
              <a:t> cancer. </a:t>
            </a:r>
          </a:p>
          <a:p>
            <a:pPr algn="l"/>
            <a:r>
              <a:rPr lang="en-US" sz="2000" b="1" dirty="0">
                <a:solidFill>
                  <a:schemeClr val="tx1"/>
                </a:solidFill>
                <a:latin typeface="Arial" pitchFamily="34" charset="0"/>
                <a:cs typeface="Arial" pitchFamily="34" charset="0"/>
              </a:rPr>
              <a:t>Lethal Prostate Cancer- </a:t>
            </a:r>
            <a:endParaRPr lang="en-US" sz="2000" dirty="0">
              <a:solidFill>
                <a:schemeClr val="tx1"/>
              </a:solidFill>
              <a:latin typeface="Arial" pitchFamily="34" charset="0"/>
              <a:cs typeface="Arial" pitchFamily="34" charset="0"/>
            </a:endParaRPr>
          </a:p>
          <a:p>
            <a:pPr algn="l"/>
            <a:endParaRPr lang="en-US" sz="2000" dirty="0">
              <a:solidFill>
                <a:schemeClr val="tx1"/>
              </a:solidFill>
              <a:latin typeface="Arial" pitchFamily="34" charset="0"/>
              <a:cs typeface="Arial" pitchFamily="34" charset="0"/>
            </a:endParaRPr>
          </a:p>
          <a:p>
            <a:pPr algn="l"/>
            <a:endParaRPr lang="en-US" sz="2000" dirty="0">
              <a:solidFill>
                <a:schemeClr val="tx1"/>
              </a:solidFill>
              <a:latin typeface="Arial" pitchFamily="34" charset="0"/>
              <a:cs typeface="Arial" pitchFamily="34" charset="0"/>
            </a:endParaRPr>
          </a:p>
          <a:p>
            <a:endParaRPr lang="en-US" dirty="0"/>
          </a:p>
        </p:txBody>
      </p:sp>
      <p:pic>
        <p:nvPicPr>
          <p:cNvPr id="8" name="Picture 4" descr="image001"/>
          <p:cNvPicPr>
            <a:picLocks noChangeAspect="1" noChangeArrowheads="1"/>
          </p:cNvPicPr>
          <p:nvPr/>
        </p:nvPicPr>
        <p:blipFill>
          <a:blip r:embed="rId5" cstate="print"/>
          <a:srcRect/>
          <a:stretch>
            <a:fillRect/>
          </a:stretch>
        </p:blipFill>
        <p:spPr bwMode="auto">
          <a:xfrm>
            <a:off x="2032000" y="2895632"/>
            <a:ext cx="6908800" cy="3438525"/>
          </a:xfrm>
          <a:prstGeom prst="rect">
            <a:avLst/>
          </a:prstGeom>
          <a:noFill/>
          <a:ln w="9525">
            <a:noFill/>
            <a:miter lim="800000"/>
            <a:headEnd/>
            <a:tailEnd/>
          </a:ln>
        </p:spPr>
      </p:pic>
    </p:spTree>
    <p:extLst>
      <p:ext uri="{BB962C8B-B14F-4D97-AF65-F5344CB8AC3E}">
        <p14:creationId xmlns:p14="http://schemas.microsoft.com/office/powerpoint/2010/main" val="798023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oster_Arc.png"/>
          <p:cNvPicPr>
            <a:picLocks noChangeAspect="1"/>
          </p:cNvPicPr>
          <p:nvPr/>
        </p:nvPicPr>
        <p:blipFill>
          <a:blip r:embed="rId3" cstate="print"/>
          <a:srcRect/>
          <a:stretch>
            <a:fillRect/>
          </a:stretch>
        </p:blipFill>
        <p:spPr bwMode="auto">
          <a:xfrm>
            <a:off x="0" y="0"/>
            <a:ext cx="12192000" cy="1524000"/>
          </a:xfrm>
          <a:prstGeom prst="rect">
            <a:avLst/>
          </a:prstGeom>
          <a:noFill/>
          <a:ln w="9525">
            <a:noFill/>
            <a:miter lim="800000"/>
            <a:headEnd/>
            <a:tailEnd/>
          </a:ln>
        </p:spPr>
      </p:pic>
      <p:sp>
        <p:nvSpPr>
          <p:cNvPr id="6" name="Rectangle 5"/>
          <p:cNvSpPr>
            <a:spLocks noChangeArrowheads="1"/>
          </p:cNvSpPr>
          <p:nvPr/>
        </p:nvSpPr>
        <p:spPr bwMode="auto">
          <a:xfrm>
            <a:off x="9042400" y="152400"/>
            <a:ext cx="2946400" cy="6096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lIns="91436" tIns="45718" rIns="91436" bIns="45718" anchor="ctr"/>
          <a:lstStyle/>
          <a:p>
            <a:pPr algn="ctr" defTabSz="914363">
              <a:defRPr/>
            </a:pPr>
            <a:endParaRPr lang="en-US">
              <a:solidFill>
                <a:prstClr val="white"/>
              </a:solidFill>
            </a:endParaRPr>
          </a:p>
        </p:txBody>
      </p:sp>
      <p:pic>
        <p:nvPicPr>
          <p:cNvPr id="2052" name="Picture 8"/>
          <p:cNvPicPr>
            <a:picLocks noChangeAspect="1"/>
          </p:cNvPicPr>
          <p:nvPr/>
        </p:nvPicPr>
        <p:blipFill>
          <a:blip r:embed="rId4" cstate="print"/>
          <a:srcRect l="-4950" t="-8202" r="-6982" b="-19102"/>
          <a:stretch>
            <a:fillRect/>
          </a:stretch>
        </p:blipFill>
        <p:spPr bwMode="auto">
          <a:xfrm>
            <a:off x="9042400" y="152400"/>
            <a:ext cx="2946400" cy="635000"/>
          </a:xfrm>
          <a:prstGeom prst="rect">
            <a:avLst/>
          </a:prstGeom>
          <a:noFill/>
          <a:ln w="9525">
            <a:noFill/>
            <a:miter lim="800000"/>
            <a:headEnd/>
            <a:tailEnd/>
          </a:ln>
        </p:spPr>
      </p:pic>
      <p:sp>
        <p:nvSpPr>
          <p:cNvPr id="5" name="Title 4"/>
          <p:cNvSpPr>
            <a:spLocks noGrp="1"/>
          </p:cNvSpPr>
          <p:nvPr>
            <p:ph type="ctrTitle"/>
          </p:nvPr>
        </p:nvSpPr>
        <p:spPr>
          <a:xfrm>
            <a:off x="914400" y="0"/>
            <a:ext cx="8432800" cy="762000"/>
          </a:xfrm>
        </p:spPr>
        <p:txBody>
          <a:bodyPr/>
          <a:lstStyle/>
          <a:p>
            <a:r>
              <a:rPr lang="en-US" sz="3600" dirty="0">
                <a:latin typeface="Arial" pitchFamily="34" charset="0"/>
                <a:ea typeface="Verdana" pitchFamily="34" charset="0"/>
                <a:cs typeface="Arial" pitchFamily="34" charset="0"/>
              </a:rPr>
              <a:t>Future Research</a:t>
            </a:r>
          </a:p>
        </p:txBody>
      </p:sp>
      <p:sp>
        <p:nvSpPr>
          <p:cNvPr id="7" name="Subtitle 6"/>
          <p:cNvSpPr>
            <a:spLocks noGrp="1"/>
          </p:cNvSpPr>
          <p:nvPr>
            <p:ph type="subTitle" idx="1"/>
          </p:nvPr>
        </p:nvSpPr>
        <p:spPr>
          <a:xfrm>
            <a:off x="1727200" y="1295400"/>
            <a:ext cx="8534400" cy="5562600"/>
          </a:xfrm>
        </p:spPr>
        <p:txBody>
          <a:bodyPr>
            <a:normAutofit/>
          </a:bodyPr>
          <a:lstStyle/>
          <a:p>
            <a:pPr algn="l"/>
            <a:r>
              <a:rPr lang="en-US" sz="2200" b="1" dirty="0">
                <a:solidFill>
                  <a:schemeClr val="tx1"/>
                </a:solidFill>
                <a:latin typeface="Arial" pitchFamily="34" charset="0"/>
                <a:cs typeface="Arial" pitchFamily="34" charset="0"/>
              </a:rPr>
              <a:t>Spatial Bladder Cancer Clustering:</a:t>
            </a:r>
          </a:p>
          <a:p>
            <a:pPr algn="l"/>
            <a:endParaRPr lang="en-US" sz="2200" dirty="0">
              <a:solidFill>
                <a:schemeClr val="tx1"/>
              </a:solidFill>
              <a:latin typeface="Arial" pitchFamily="34" charset="0"/>
              <a:cs typeface="Arial" pitchFamily="34" charset="0"/>
            </a:endParaRPr>
          </a:p>
          <a:p>
            <a:pPr algn="l"/>
            <a:endParaRPr lang="en-US" sz="2200" dirty="0">
              <a:solidFill>
                <a:schemeClr val="tx1"/>
              </a:solidFill>
              <a:latin typeface="Arial" pitchFamily="34" charset="0"/>
              <a:cs typeface="Arial" pitchFamily="34" charset="0"/>
            </a:endParaRPr>
          </a:p>
          <a:p>
            <a:pPr algn="l"/>
            <a:endParaRPr lang="en-US" sz="2200" dirty="0">
              <a:solidFill>
                <a:schemeClr val="tx1"/>
              </a:solidFill>
              <a:latin typeface="Arial" pitchFamily="34" charset="0"/>
              <a:cs typeface="Arial" pitchFamily="34" charset="0"/>
            </a:endParaRPr>
          </a:p>
          <a:p>
            <a:pPr algn="l"/>
            <a:endParaRPr lang="en-US" sz="2200" dirty="0">
              <a:solidFill>
                <a:schemeClr val="tx1"/>
              </a:solidFill>
              <a:latin typeface="Arial" pitchFamily="34" charset="0"/>
              <a:cs typeface="Arial" pitchFamily="34" charset="0"/>
            </a:endParaRPr>
          </a:p>
          <a:p>
            <a:pPr algn="l"/>
            <a:endParaRPr lang="en-US" sz="2200" dirty="0">
              <a:solidFill>
                <a:schemeClr val="tx1"/>
              </a:solidFill>
              <a:latin typeface="Arial" pitchFamily="34" charset="0"/>
              <a:cs typeface="Arial" pitchFamily="34" charset="0"/>
            </a:endParaRPr>
          </a:p>
          <a:p>
            <a:pPr algn="l"/>
            <a:endParaRPr lang="en-US" sz="2200" dirty="0">
              <a:solidFill>
                <a:schemeClr val="tx1"/>
              </a:solidFill>
              <a:latin typeface="Arial" pitchFamily="34" charset="0"/>
              <a:cs typeface="Arial" pitchFamily="34" charset="0"/>
            </a:endParaRPr>
          </a:p>
          <a:p>
            <a:pPr algn="l"/>
            <a:endParaRPr lang="en-US" sz="2200" dirty="0">
              <a:solidFill>
                <a:schemeClr val="tx1"/>
              </a:solidFill>
              <a:latin typeface="Arial" pitchFamily="34" charset="0"/>
              <a:cs typeface="Arial" pitchFamily="34" charset="0"/>
            </a:endParaRPr>
          </a:p>
          <a:p>
            <a:pPr algn="l"/>
            <a:r>
              <a:rPr lang="en-US" sz="2200" b="1" dirty="0">
                <a:solidFill>
                  <a:schemeClr val="tx1"/>
                </a:solidFill>
                <a:latin typeface="Arial" pitchFamily="34" charset="0"/>
                <a:cs typeface="Arial" pitchFamily="34" charset="0"/>
              </a:rPr>
              <a:t>Genitourinary Cancers Impact on Families</a:t>
            </a:r>
            <a:r>
              <a:rPr lang="en-US" sz="2200" dirty="0">
                <a:solidFill>
                  <a:schemeClr val="tx1"/>
                </a:solidFill>
                <a:latin typeface="Arial" pitchFamily="34" charset="0"/>
                <a:cs typeface="Arial" pitchFamily="34" charset="0"/>
              </a:rPr>
              <a:t>: Identifying the health and clinical impact that family location provides for patients. Additionally, identifying the cardiovascular and psychological impact that a cancer diagnosis has on relatives of varying distance of relation and age. </a:t>
            </a:r>
          </a:p>
          <a:p>
            <a:pPr algn="l"/>
            <a:endParaRPr lang="en-US" sz="2200" dirty="0">
              <a:solidFill>
                <a:schemeClr val="tx1"/>
              </a:solidFill>
              <a:latin typeface="Arial" pitchFamily="34" charset="0"/>
              <a:cs typeface="Arial" pitchFamily="34" charset="0"/>
            </a:endParaRPr>
          </a:p>
          <a:p>
            <a:pPr algn="l"/>
            <a:endParaRPr lang="en-US" dirty="0"/>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1828800" y="1752600"/>
            <a:ext cx="7620000" cy="2743200"/>
          </a:xfrm>
          <a:prstGeom prst="rect">
            <a:avLst/>
          </a:prstGeom>
        </p:spPr>
      </p:pic>
    </p:spTree>
    <p:extLst>
      <p:ext uri="{BB962C8B-B14F-4D97-AF65-F5344CB8AC3E}">
        <p14:creationId xmlns:p14="http://schemas.microsoft.com/office/powerpoint/2010/main" val="1522075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hlinkClick r:id="rId2"/>
              </a:rPr>
              <a:t>a.munion.psych@gmail.com</a:t>
            </a:r>
            <a:r>
              <a:rPr lang="en-US" dirty="0" smtClean="0"/>
              <a:t> </a:t>
            </a:r>
          </a:p>
        </p:txBody>
      </p:sp>
      <p:sp>
        <p:nvSpPr>
          <p:cNvPr id="2" name="Title 1"/>
          <p:cNvSpPr>
            <a:spLocks noGrp="1"/>
          </p:cNvSpPr>
          <p:nvPr>
            <p:ph type="title"/>
          </p:nvPr>
        </p:nvSpPr>
        <p:spPr/>
        <p:txBody>
          <a:bodyPr/>
          <a:lstStyle/>
          <a:p>
            <a:r>
              <a:rPr lang="en-US" dirty="0" err="1" smtClean="0"/>
              <a:t>Ascher</a:t>
            </a:r>
            <a:r>
              <a:rPr lang="en-US" dirty="0" smtClean="0"/>
              <a:t> </a:t>
            </a:r>
            <a:r>
              <a:rPr lang="en-US" dirty="0" err="1" smtClean="0"/>
              <a:t>Munion</a:t>
            </a:r>
            <a:r>
              <a:rPr lang="en-US" dirty="0"/>
              <a:t> </a:t>
            </a:r>
            <a:r>
              <a:rPr lang="en-US" dirty="0" smtClean="0"/>
              <a:t>– Psychology </a:t>
            </a:r>
            <a:endParaRPr lang="en-US" dirty="0"/>
          </a:p>
        </p:txBody>
      </p:sp>
    </p:spTree>
    <p:extLst>
      <p:ext uri="{BB962C8B-B14F-4D97-AF65-F5344CB8AC3E}">
        <p14:creationId xmlns:p14="http://schemas.microsoft.com/office/powerpoint/2010/main" val="1012955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oster_Arc.png"/>
          <p:cNvPicPr>
            <a:picLocks noChangeAspect="1"/>
          </p:cNvPicPr>
          <p:nvPr/>
        </p:nvPicPr>
        <p:blipFill>
          <a:blip r:embed="rId3" cstate="print"/>
          <a:srcRect/>
          <a:stretch>
            <a:fillRect/>
          </a:stretch>
        </p:blipFill>
        <p:spPr bwMode="auto">
          <a:xfrm>
            <a:off x="0" y="0"/>
            <a:ext cx="12192000" cy="1524000"/>
          </a:xfrm>
          <a:prstGeom prst="rect">
            <a:avLst/>
          </a:prstGeom>
          <a:noFill/>
          <a:ln w="9525">
            <a:noFill/>
            <a:miter lim="800000"/>
            <a:headEnd/>
            <a:tailEnd/>
          </a:ln>
        </p:spPr>
      </p:pic>
      <p:sp>
        <p:nvSpPr>
          <p:cNvPr id="6" name="Rectangle 5"/>
          <p:cNvSpPr>
            <a:spLocks noChangeArrowheads="1"/>
          </p:cNvSpPr>
          <p:nvPr/>
        </p:nvSpPr>
        <p:spPr bwMode="auto">
          <a:xfrm>
            <a:off x="9042400" y="152400"/>
            <a:ext cx="2946400" cy="6096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lIns="91436" tIns="45718" rIns="91436" bIns="45718" anchor="ctr"/>
          <a:lstStyle/>
          <a:p>
            <a:pPr algn="ctr" defTabSz="914363">
              <a:defRPr/>
            </a:pPr>
            <a:endParaRPr lang="en-US">
              <a:solidFill>
                <a:prstClr val="white"/>
              </a:solidFill>
            </a:endParaRPr>
          </a:p>
        </p:txBody>
      </p:sp>
      <p:pic>
        <p:nvPicPr>
          <p:cNvPr id="2052" name="Picture 8"/>
          <p:cNvPicPr>
            <a:picLocks noChangeAspect="1"/>
          </p:cNvPicPr>
          <p:nvPr/>
        </p:nvPicPr>
        <p:blipFill>
          <a:blip r:embed="rId4" cstate="print"/>
          <a:srcRect l="-4950" t="-8202" r="-6982" b="-19102"/>
          <a:stretch>
            <a:fillRect/>
          </a:stretch>
        </p:blipFill>
        <p:spPr bwMode="auto">
          <a:xfrm>
            <a:off x="9042400" y="152400"/>
            <a:ext cx="2946400" cy="635000"/>
          </a:xfrm>
          <a:prstGeom prst="rect">
            <a:avLst/>
          </a:prstGeom>
          <a:noFill/>
          <a:ln w="9525">
            <a:noFill/>
            <a:miter lim="800000"/>
            <a:headEnd/>
            <a:tailEnd/>
          </a:ln>
        </p:spPr>
      </p:pic>
      <p:sp>
        <p:nvSpPr>
          <p:cNvPr id="5" name="Title 4"/>
          <p:cNvSpPr>
            <a:spLocks noGrp="1"/>
          </p:cNvSpPr>
          <p:nvPr>
            <p:ph type="ctrTitle"/>
          </p:nvPr>
        </p:nvSpPr>
        <p:spPr>
          <a:xfrm>
            <a:off x="914400" y="533400"/>
            <a:ext cx="10363200" cy="2133600"/>
          </a:xfrm>
        </p:spPr>
        <p:txBody>
          <a:bodyPr/>
          <a:lstStyle/>
          <a:p>
            <a:r>
              <a:rPr lang="en-US" sz="3600" dirty="0"/>
              <a:t>Urologic Oncology Health Services Research Group</a:t>
            </a:r>
          </a:p>
        </p:txBody>
      </p:sp>
      <p:sp>
        <p:nvSpPr>
          <p:cNvPr id="7" name="Subtitle 6"/>
          <p:cNvSpPr>
            <a:spLocks noGrp="1"/>
          </p:cNvSpPr>
          <p:nvPr>
            <p:ph type="subTitle" idx="1"/>
          </p:nvPr>
        </p:nvSpPr>
        <p:spPr>
          <a:xfrm>
            <a:off x="1727200" y="2667000"/>
            <a:ext cx="8534400" cy="3177210"/>
          </a:xfrm>
        </p:spPr>
        <p:txBody>
          <a:bodyPr>
            <a:noAutofit/>
          </a:bodyPr>
          <a:lstStyle/>
          <a:p>
            <a:pPr algn="l">
              <a:spcBef>
                <a:spcPts val="0"/>
              </a:spcBef>
            </a:pPr>
            <a:r>
              <a:rPr lang="en-US" sz="2800" dirty="0">
                <a:solidFill>
                  <a:schemeClr val="tx1"/>
                </a:solidFill>
                <a:latin typeface="Arial" pitchFamily="34" charset="0"/>
                <a:cs typeface="Arial" pitchFamily="34" charset="0"/>
              </a:rPr>
              <a:t>Brock O’Neil MD; </a:t>
            </a:r>
          </a:p>
          <a:p>
            <a:pPr algn="l">
              <a:spcBef>
                <a:spcPts val="0"/>
              </a:spcBef>
            </a:pPr>
            <a:r>
              <a:rPr lang="en-US" sz="2800" dirty="0">
                <a:solidFill>
                  <a:srgbClr val="0070C0"/>
                </a:solidFill>
                <a:latin typeface="Arial" pitchFamily="34" charset="0"/>
                <a:cs typeface="Arial" pitchFamily="34" charset="0"/>
              </a:rPr>
              <a:t>Brock.ONeil@hci.utah.edu</a:t>
            </a:r>
            <a:r>
              <a:rPr lang="en-US" sz="2800" dirty="0">
                <a:solidFill>
                  <a:schemeClr val="tx1"/>
                </a:solidFill>
                <a:latin typeface="Arial" pitchFamily="34" charset="0"/>
                <a:cs typeface="Arial" pitchFamily="34" charset="0"/>
              </a:rPr>
              <a:t>            </a:t>
            </a:r>
          </a:p>
          <a:p>
            <a:pPr algn="l">
              <a:spcBef>
                <a:spcPts val="0"/>
              </a:spcBef>
            </a:pPr>
            <a:r>
              <a:rPr lang="en-US" sz="2800" dirty="0">
                <a:solidFill>
                  <a:schemeClr val="tx1"/>
                </a:solidFill>
                <a:latin typeface="Arial" pitchFamily="34" charset="0"/>
                <a:cs typeface="Arial" pitchFamily="34" charset="0"/>
              </a:rPr>
              <a:t>Heidi Hanson PhD; </a:t>
            </a:r>
          </a:p>
          <a:p>
            <a:pPr algn="l">
              <a:spcBef>
                <a:spcPts val="0"/>
              </a:spcBef>
            </a:pPr>
            <a:r>
              <a:rPr lang="en-US" sz="2800" dirty="0">
                <a:solidFill>
                  <a:srgbClr val="0070C0"/>
                </a:solidFill>
                <a:latin typeface="Arial" pitchFamily="34" charset="0"/>
                <a:cs typeface="Arial" pitchFamily="34" charset="0"/>
              </a:rPr>
              <a:t>Heidi.Hanson@hci.utah.edu</a:t>
            </a:r>
            <a:r>
              <a:rPr lang="en-US" sz="2800" dirty="0">
                <a:solidFill>
                  <a:schemeClr val="tx1"/>
                </a:solidFill>
                <a:latin typeface="Arial" pitchFamily="34" charset="0"/>
                <a:cs typeface="Arial" pitchFamily="34" charset="0"/>
              </a:rPr>
              <a:t>  </a:t>
            </a:r>
          </a:p>
          <a:p>
            <a:pPr algn="l">
              <a:spcBef>
                <a:spcPts val="0"/>
              </a:spcBef>
            </a:pPr>
            <a:r>
              <a:rPr lang="en-US" sz="2800" dirty="0">
                <a:solidFill>
                  <a:schemeClr val="tx1"/>
                </a:solidFill>
                <a:latin typeface="Arial" pitchFamily="34" charset="0"/>
                <a:cs typeface="Arial" pitchFamily="34" charset="0"/>
              </a:rPr>
              <a:t>Will Lowrance MD, MPH; </a:t>
            </a:r>
            <a:r>
              <a:rPr lang="en-US" sz="2800" dirty="0">
                <a:solidFill>
                  <a:srgbClr val="0070C0"/>
                </a:solidFill>
                <a:latin typeface="Arial" pitchFamily="34" charset="0"/>
                <a:cs typeface="Arial" pitchFamily="34" charset="0"/>
              </a:rPr>
              <a:t>Will.Lowrance@hci.utah.edu</a:t>
            </a:r>
          </a:p>
          <a:p>
            <a:endParaRPr lang="en-US" sz="2800" dirty="0"/>
          </a:p>
        </p:txBody>
      </p:sp>
    </p:spTree>
    <p:extLst>
      <p:ext uri="{BB962C8B-B14F-4D97-AF65-F5344CB8AC3E}">
        <p14:creationId xmlns:p14="http://schemas.microsoft.com/office/powerpoint/2010/main" val="1936359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919" y="1695267"/>
            <a:ext cx="5021300" cy="1325563"/>
          </a:xfrm>
        </p:spPr>
        <p:txBody>
          <a:bodyPr>
            <a:normAutofit/>
          </a:bodyPr>
          <a:lstStyle/>
          <a:p>
            <a:r>
              <a:rPr lang="en-US" sz="5400" dirty="0"/>
              <a:t>Past quant work</a:t>
            </a:r>
          </a:p>
        </p:txBody>
      </p:sp>
      <p:sp>
        <p:nvSpPr>
          <p:cNvPr id="6" name="Content Placeholder 5"/>
          <p:cNvSpPr>
            <a:spLocks noGrp="1"/>
          </p:cNvSpPr>
          <p:nvPr>
            <p:ph sz="half" idx="2"/>
          </p:nvPr>
        </p:nvSpPr>
        <p:spPr>
          <a:xfrm>
            <a:off x="183741" y="3343825"/>
            <a:ext cx="4967811" cy="4326341"/>
          </a:xfrm>
        </p:spPr>
        <p:txBody>
          <a:bodyPr/>
          <a:lstStyle/>
          <a:p>
            <a:r>
              <a:rPr lang="en-US" sz="2400" dirty="0"/>
              <a:t>Health trajectories (</a:t>
            </a:r>
            <a:r>
              <a:rPr lang="en-US" sz="2400" dirty="0" err="1"/>
              <a:t>eg</a:t>
            </a:r>
            <a:r>
              <a:rPr lang="en-US" sz="2400" dirty="0"/>
              <a:t>, </a:t>
            </a:r>
            <a:r>
              <a:rPr lang="en-US" sz="2400" i="1" dirty="0"/>
              <a:t>JHSB</a:t>
            </a:r>
            <a:r>
              <a:rPr lang="en-US" sz="2400" dirty="0"/>
              <a:t>, 2011; </a:t>
            </a:r>
            <a:r>
              <a:rPr lang="en-US" sz="2400" i="1" dirty="0"/>
              <a:t>JHSB</a:t>
            </a:r>
            <a:r>
              <a:rPr lang="en-US" sz="2400" dirty="0"/>
              <a:t> 2013)</a:t>
            </a:r>
          </a:p>
          <a:p>
            <a:endParaRPr lang="en-US" dirty="0" smtClean="0"/>
          </a:p>
          <a:p>
            <a:endParaRPr lang="en-US" dirty="0" smtClean="0"/>
          </a:p>
          <a:p>
            <a:endParaRPr lang="en-US" dirty="0"/>
          </a:p>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181211517"/>
              </p:ext>
            </p:extLst>
          </p:nvPr>
        </p:nvGraphicFramePr>
        <p:xfrm>
          <a:off x="7637681" y="3343812"/>
          <a:ext cx="4386475" cy="3490358"/>
        </p:xfrm>
        <a:graphic>
          <a:graphicData uri="http://schemas.openxmlformats.org/presentationml/2006/ole">
            <mc:AlternateContent xmlns:mc="http://schemas.openxmlformats.org/markup-compatibility/2006">
              <mc:Choice xmlns:v="urn:schemas-microsoft-com:vml" Requires="v">
                <p:oleObj spid="_x0000_s1026" name="Slide" r:id="rId3" imgW="4145160" imgH="3109063" progId="PowerPoint.Slide.8">
                  <p:embed/>
                </p:oleObj>
              </mc:Choice>
              <mc:Fallback>
                <p:oleObj name="Slide" r:id="rId3" imgW="4145160" imgH="3109063" progId="PowerPoint.Slide.8">
                  <p:embed/>
                  <p:pic>
                    <p:nvPicPr>
                      <p:cNvPr id="0" name=""/>
                      <p:cNvPicPr>
                        <a:picLocks noChangeAspect="1" noChangeArrowheads="1"/>
                      </p:cNvPicPr>
                      <p:nvPr/>
                    </p:nvPicPr>
                    <p:blipFill>
                      <a:blip r:embed="rId4"/>
                      <a:srcRect/>
                      <a:stretch>
                        <a:fillRect/>
                      </a:stretch>
                    </p:blipFill>
                    <p:spPr bwMode="auto">
                      <a:xfrm>
                        <a:off x="7637681" y="3343812"/>
                        <a:ext cx="4386475" cy="3490358"/>
                      </a:xfrm>
                      <a:prstGeom prst="rect">
                        <a:avLst/>
                      </a:prstGeom>
                      <a:noFill/>
                    </p:spPr>
                  </p:pic>
                </p:oleObj>
              </mc:Fallback>
            </mc:AlternateContent>
          </a:graphicData>
        </a:graphic>
      </p:graphicFrame>
      <p:pic>
        <p:nvPicPr>
          <p:cNvPr id="10" name="Picture 9"/>
          <p:cNvPicPr>
            <a:picLocks noChangeAspect="1"/>
          </p:cNvPicPr>
          <p:nvPr/>
        </p:nvPicPr>
        <p:blipFill>
          <a:blip r:embed="rId5"/>
          <a:stretch>
            <a:fillRect/>
          </a:stretch>
        </p:blipFill>
        <p:spPr>
          <a:xfrm>
            <a:off x="7458054" y="13"/>
            <a:ext cx="4542791" cy="3148885"/>
          </a:xfrm>
          <a:prstGeom prst="rect">
            <a:avLst/>
          </a:prstGeom>
        </p:spPr>
      </p:pic>
      <p:pic>
        <p:nvPicPr>
          <p:cNvPr id="12" name="Picture 11"/>
          <p:cNvPicPr/>
          <p:nvPr/>
        </p:nvPicPr>
        <p:blipFill>
          <a:blip r:embed="rId6" cstate="print"/>
          <a:srcRect/>
          <a:stretch>
            <a:fillRect/>
          </a:stretch>
        </p:blipFill>
        <p:spPr bwMode="auto">
          <a:xfrm>
            <a:off x="299211" y="4237162"/>
            <a:ext cx="4962064" cy="2524259"/>
          </a:xfrm>
          <a:prstGeom prst="rect">
            <a:avLst/>
          </a:prstGeom>
          <a:noFill/>
          <a:ln w="9525">
            <a:noFill/>
            <a:round/>
            <a:headEnd/>
            <a:tailEnd/>
          </a:ln>
          <a:effectLst/>
        </p:spPr>
      </p:pic>
      <p:sp>
        <p:nvSpPr>
          <p:cNvPr id="14" name="Rectangle 13"/>
          <p:cNvSpPr/>
          <p:nvPr/>
        </p:nvSpPr>
        <p:spPr>
          <a:xfrm>
            <a:off x="2283549" y="628751"/>
            <a:ext cx="5174499" cy="830993"/>
          </a:xfrm>
          <a:prstGeom prst="rect">
            <a:avLst/>
          </a:prstGeom>
        </p:spPr>
        <p:txBody>
          <a:bodyPr wrap="square" lIns="91436" tIns="45718" rIns="91436" bIns="45718">
            <a:spAutoFit/>
          </a:bodyPr>
          <a:lstStyle/>
          <a:p>
            <a:pPr marL="342886" indent="-342886" algn="r" defTabSz="914363">
              <a:buFont typeface="Arial" panose="020B0604020202020204" pitchFamily="34" charset="0"/>
              <a:buChar char="•"/>
            </a:pPr>
            <a:r>
              <a:rPr lang="en-US" sz="2400" dirty="0">
                <a:solidFill>
                  <a:prstClr val="black"/>
                </a:solidFill>
              </a:rPr>
              <a:t>Statistical genomics (</a:t>
            </a:r>
            <a:r>
              <a:rPr lang="en-US" sz="2400" dirty="0" err="1">
                <a:solidFill>
                  <a:prstClr val="black"/>
                </a:solidFill>
              </a:rPr>
              <a:t>eg</a:t>
            </a:r>
            <a:r>
              <a:rPr lang="en-US" sz="2400" dirty="0">
                <a:solidFill>
                  <a:prstClr val="black"/>
                </a:solidFill>
              </a:rPr>
              <a:t>, </a:t>
            </a:r>
            <a:r>
              <a:rPr lang="en-US" sz="2400" i="1" dirty="0" err="1">
                <a:solidFill>
                  <a:prstClr val="black"/>
                </a:solidFill>
              </a:rPr>
              <a:t>Mol</a:t>
            </a:r>
            <a:r>
              <a:rPr lang="en-US" sz="2400" i="1" dirty="0">
                <a:solidFill>
                  <a:prstClr val="black"/>
                </a:solidFill>
              </a:rPr>
              <a:t> Psych </a:t>
            </a:r>
            <a:r>
              <a:rPr lang="en-US" sz="2400" dirty="0">
                <a:solidFill>
                  <a:prstClr val="black"/>
                </a:solidFill>
              </a:rPr>
              <a:t>2011; </a:t>
            </a:r>
            <a:r>
              <a:rPr lang="en-US" sz="2400" i="1" dirty="0">
                <a:solidFill>
                  <a:prstClr val="black"/>
                </a:solidFill>
              </a:rPr>
              <a:t>Genome Biology </a:t>
            </a:r>
            <a:r>
              <a:rPr lang="en-US" sz="2400" dirty="0">
                <a:solidFill>
                  <a:prstClr val="black"/>
                </a:solidFill>
              </a:rPr>
              <a:t>2015)</a:t>
            </a:r>
          </a:p>
        </p:txBody>
      </p:sp>
      <p:sp>
        <p:nvSpPr>
          <p:cNvPr id="5" name="Content Placeholder 4"/>
          <p:cNvSpPr>
            <a:spLocks noGrp="1"/>
          </p:cNvSpPr>
          <p:nvPr>
            <p:ph sz="half" idx="1"/>
          </p:nvPr>
        </p:nvSpPr>
        <p:spPr>
          <a:xfrm>
            <a:off x="5480225" y="4450915"/>
            <a:ext cx="3238783" cy="2112136"/>
          </a:xfrm>
        </p:spPr>
        <p:txBody>
          <a:bodyPr/>
          <a:lstStyle/>
          <a:p>
            <a:r>
              <a:rPr lang="en-US" sz="2400" dirty="0"/>
              <a:t>Structural equation modeling and psychometrics (</a:t>
            </a:r>
            <a:r>
              <a:rPr lang="en-US" sz="2400" dirty="0" err="1"/>
              <a:t>eg</a:t>
            </a:r>
            <a:r>
              <a:rPr lang="en-US" sz="2400" dirty="0"/>
              <a:t>, </a:t>
            </a:r>
            <a:br>
              <a:rPr lang="en-US" sz="2400" dirty="0"/>
            </a:br>
            <a:r>
              <a:rPr lang="en-US" sz="2400" i="1" dirty="0" err="1"/>
              <a:t>Soc</a:t>
            </a:r>
            <a:r>
              <a:rPr lang="en-US" sz="2400" i="1" dirty="0"/>
              <a:t> Forces</a:t>
            </a:r>
            <a:r>
              <a:rPr lang="en-US" sz="2400" dirty="0"/>
              <a:t>, 2009; </a:t>
            </a:r>
            <a:r>
              <a:rPr lang="en-US" sz="2400" i="1" dirty="0"/>
              <a:t>Addict </a:t>
            </a:r>
            <a:r>
              <a:rPr lang="en-US" sz="2400" i="1" dirty="0" err="1"/>
              <a:t>Behav</a:t>
            </a:r>
            <a:r>
              <a:rPr lang="en-US" sz="2400" i="1" dirty="0"/>
              <a:t> </a:t>
            </a:r>
            <a:r>
              <a:rPr lang="en-US" sz="2400" dirty="0"/>
              <a:t>2016)</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1613170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421" y="1829342"/>
            <a:ext cx="5760679" cy="1325563"/>
          </a:xfrm>
        </p:spPr>
        <p:txBody>
          <a:bodyPr>
            <a:noAutofit/>
          </a:bodyPr>
          <a:lstStyle/>
          <a:p>
            <a:r>
              <a:rPr lang="en-US" sz="5400" dirty="0"/>
              <a:t>Current quant work</a:t>
            </a:r>
          </a:p>
        </p:txBody>
      </p:sp>
      <p:sp>
        <p:nvSpPr>
          <p:cNvPr id="6" name="Content Placeholder 5"/>
          <p:cNvSpPr>
            <a:spLocks noGrp="1"/>
          </p:cNvSpPr>
          <p:nvPr>
            <p:ph sz="half" idx="2"/>
          </p:nvPr>
        </p:nvSpPr>
        <p:spPr>
          <a:xfrm>
            <a:off x="6065098" y="3593206"/>
            <a:ext cx="6126911" cy="3799724"/>
          </a:xfrm>
        </p:spPr>
        <p:txBody>
          <a:bodyPr>
            <a:normAutofit/>
          </a:bodyPr>
          <a:lstStyle/>
          <a:p>
            <a:r>
              <a:rPr lang="en-US" sz="2400" dirty="0"/>
              <a:t>Latent variable applications to clinical data (</a:t>
            </a:r>
            <a:r>
              <a:rPr lang="en-US" sz="2400" dirty="0" err="1"/>
              <a:t>eg</a:t>
            </a:r>
            <a:r>
              <a:rPr lang="en-US" sz="2400" dirty="0"/>
              <a:t>, under review </a:t>
            </a:r>
            <a:r>
              <a:rPr lang="en-US" sz="2400" i="1" dirty="0"/>
              <a:t>BJOG, </a:t>
            </a:r>
            <a:r>
              <a:rPr lang="en-US" sz="2400" dirty="0"/>
              <a:t>R&amp;R at </a:t>
            </a:r>
            <a:r>
              <a:rPr lang="en-US" sz="2400" i="1" dirty="0"/>
              <a:t>Psych Assess</a:t>
            </a:r>
            <a:r>
              <a:rPr lang="en-US" sz="2400" dirty="0"/>
              <a:t>)</a:t>
            </a:r>
          </a:p>
          <a:p>
            <a:endParaRPr lang="en-US" dirty="0" smtClean="0"/>
          </a:p>
          <a:p>
            <a:endParaRPr lang="en-US" dirty="0" smtClean="0"/>
          </a:p>
          <a:p>
            <a:endParaRPr lang="en-US" dirty="0"/>
          </a:p>
          <a:p>
            <a:endParaRPr lang="en-US" dirty="0"/>
          </a:p>
        </p:txBody>
      </p:sp>
      <p:sp>
        <p:nvSpPr>
          <p:cNvPr id="14" name="Rectangle 13"/>
          <p:cNvSpPr/>
          <p:nvPr/>
        </p:nvSpPr>
        <p:spPr>
          <a:xfrm>
            <a:off x="1441277" y="629013"/>
            <a:ext cx="5122983" cy="1200329"/>
          </a:xfrm>
          <a:prstGeom prst="rect">
            <a:avLst/>
          </a:prstGeom>
        </p:spPr>
        <p:txBody>
          <a:bodyPr wrap="square" lIns="91436" tIns="45718" rIns="91436" bIns="45718">
            <a:spAutoFit/>
          </a:bodyPr>
          <a:lstStyle/>
          <a:p>
            <a:pPr marL="342886" indent="-342886" algn="r" defTabSz="914363">
              <a:buFont typeface="Arial" panose="020B0604020202020204" pitchFamily="34" charset="0"/>
              <a:buChar char="•"/>
            </a:pPr>
            <a:r>
              <a:rPr lang="en-US" sz="2400" dirty="0">
                <a:solidFill>
                  <a:prstClr val="black"/>
                </a:solidFill>
              </a:rPr>
              <a:t>Social Epigenomics (</a:t>
            </a:r>
            <a:r>
              <a:rPr lang="en-US" sz="2400" dirty="0" err="1">
                <a:solidFill>
                  <a:prstClr val="black"/>
                </a:solidFill>
              </a:rPr>
              <a:t>eg</a:t>
            </a:r>
            <a:r>
              <a:rPr lang="en-US" sz="2400" dirty="0">
                <a:solidFill>
                  <a:prstClr val="black"/>
                </a:solidFill>
              </a:rPr>
              <a:t>, </a:t>
            </a:r>
            <a:r>
              <a:rPr lang="en-US" sz="2400" i="1" dirty="0" err="1">
                <a:solidFill>
                  <a:prstClr val="black"/>
                </a:solidFill>
              </a:rPr>
              <a:t>Oxf</a:t>
            </a:r>
            <a:r>
              <a:rPr lang="en-US" sz="2400" i="1" dirty="0">
                <a:solidFill>
                  <a:prstClr val="black"/>
                </a:solidFill>
              </a:rPr>
              <a:t> </a:t>
            </a:r>
            <a:r>
              <a:rPr lang="en-US" sz="2400" i="1" dirty="0" err="1">
                <a:solidFill>
                  <a:prstClr val="black"/>
                </a:solidFill>
              </a:rPr>
              <a:t>Handbk</a:t>
            </a:r>
            <a:r>
              <a:rPr lang="en-US" sz="2400" i="1" dirty="0">
                <a:solidFill>
                  <a:prstClr val="black"/>
                </a:solidFill>
              </a:rPr>
              <a:t> </a:t>
            </a:r>
            <a:r>
              <a:rPr lang="en-US" sz="2400" dirty="0">
                <a:solidFill>
                  <a:prstClr val="black"/>
                </a:solidFill>
              </a:rPr>
              <a:t>2017; </a:t>
            </a:r>
            <a:r>
              <a:rPr lang="en-US" sz="2400" i="1" dirty="0">
                <a:solidFill>
                  <a:prstClr val="black"/>
                </a:solidFill>
              </a:rPr>
              <a:t>Dev &amp; Psychopath </a:t>
            </a:r>
            <a:r>
              <a:rPr lang="en-US" sz="2400" dirty="0">
                <a:solidFill>
                  <a:prstClr val="black"/>
                </a:solidFill>
              </a:rPr>
              <a:t>forthcoming)</a:t>
            </a:r>
          </a:p>
        </p:txBody>
      </p:sp>
      <p:sp>
        <p:nvSpPr>
          <p:cNvPr id="5" name="Content Placeholder 4"/>
          <p:cNvSpPr>
            <a:spLocks noGrp="1"/>
          </p:cNvSpPr>
          <p:nvPr>
            <p:ph sz="half" idx="1"/>
          </p:nvPr>
        </p:nvSpPr>
        <p:spPr>
          <a:xfrm>
            <a:off x="10" y="3708004"/>
            <a:ext cx="2474983" cy="2589766"/>
          </a:xfrm>
        </p:spPr>
        <p:txBody>
          <a:bodyPr>
            <a:normAutofit/>
          </a:bodyPr>
          <a:lstStyle/>
          <a:p>
            <a:r>
              <a:rPr lang="en-US" sz="2400" dirty="0"/>
              <a:t>Method development in statistical genomics (</a:t>
            </a:r>
            <a:r>
              <a:rPr lang="en-US" sz="2400" dirty="0" err="1"/>
              <a:t>eg</a:t>
            </a:r>
            <a:r>
              <a:rPr lang="en-US" sz="2400" dirty="0"/>
              <a:t>, </a:t>
            </a:r>
            <a:r>
              <a:rPr lang="en-US" sz="2400" i="1" dirty="0"/>
              <a:t>JAMA Psych </a:t>
            </a:r>
            <a:r>
              <a:rPr lang="en-US" sz="2400" dirty="0"/>
              <a:t>R&amp;R; </a:t>
            </a:r>
            <a:r>
              <a:rPr lang="en-US" sz="2400" i="1" dirty="0"/>
              <a:t>JAMA </a:t>
            </a:r>
            <a:r>
              <a:rPr lang="en-US" sz="2400" i="1"/>
              <a:t>Psych </a:t>
            </a:r>
            <a:r>
              <a:rPr lang="en-US" sz="2400"/>
              <a:t>2015)</a:t>
            </a:r>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81" y="4533377"/>
            <a:ext cx="5920931" cy="2133381"/>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404" y="391607"/>
            <a:ext cx="5024297" cy="2875444"/>
          </a:xfrm>
          <a:prstGeom prst="rect">
            <a:avLst/>
          </a:prstGeom>
        </p:spPr>
      </p:pic>
      <p:pic>
        <p:nvPicPr>
          <p:cNvPr id="8" name="Picture 7"/>
          <p:cNvPicPr>
            <a:picLocks noChangeAspect="1"/>
          </p:cNvPicPr>
          <p:nvPr/>
        </p:nvPicPr>
        <p:blipFill>
          <a:blip r:embed="rId4"/>
          <a:stretch>
            <a:fillRect/>
          </a:stretch>
        </p:blipFill>
        <p:spPr>
          <a:xfrm>
            <a:off x="2474987" y="3448400"/>
            <a:ext cx="3294124" cy="3108974"/>
          </a:xfrm>
          <a:prstGeom prst="rect">
            <a:avLst/>
          </a:prstGeom>
        </p:spPr>
      </p:pic>
    </p:spTree>
    <p:extLst>
      <p:ext uri="{BB962C8B-B14F-4D97-AF65-F5344CB8AC3E}">
        <p14:creationId xmlns:p14="http://schemas.microsoft.com/office/powerpoint/2010/main" val="3230039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Future quant work</a:t>
            </a:r>
          </a:p>
        </p:txBody>
      </p:sp>
      <p:sp>
        <p:nvSpPr>
          <p:cNvPr id="3" name="Content Placeholder 2"/>
          <p:cNvSpPr>
            <a:spLocks noGrp="1"/>
          </p:cNvSpPr>
          <p:nvPr>
            <p:ph sz="half" idx="1"/>
          </p:nvPr>
        </p:nvSpPr>
        <p:spPr/>
        <p:txBody>
          <a:bodyPr/>
          <a:lstStyle/>
          <a:p>
            <a:r>
              <a:rPr lang="en-US" dirty="0" smtClean="0"/>
              <a:t>Polygenic methods in epigenomic data (e.g., </a:t>
            </a:r>
            <a:r>
              <a:rPr lang="en-US" i="1" dirty="0" err="1" smtClean="0"/>
              <a:t>bioRxiv</a:t>
            </a:r>
            <a:r>
              <a:rPr lang="en-US" i="1" dirty="0" smtClean="0"/>
              <a:t> </a:t>
            </a:r>
            <a:r>
              <a:rPr lang="en-US" dirty="0" smtClean="0"/>
              <a:t>papers)</a:t>
            </a:r>
          </a:p>
          <a:p>
            <a:r>
              <a:rPr lang="en-US" dirty="0" smtClean="0"/>
              <a:t>Machine learning of EMR + </a:t>
            </a:r>
            <a:r>
              <a:rPr lang="en-US" dirty="0" err="1" smtClean="0"/>
              <a:t>omic</a:t>
            </a:r>
            <a:r>
              <a:rPr lang="en-US" dirty="0" smtClean="0"/>
              <a:t> data (</a:t>
            </a:r>
            <a:r>
              <a:rPr lang="en-US" dirty="0" err="1" smtClean="0"/>
              <a:t>eg</a:t>
            </a:r>
            <a:r>
              <a:rPr lang="en-US" dirty="0" smtClean="0"/>
              <a:t>, </a:t>
            </a:r>
            <a:r>
              <a:rPr lang="en-US" i="1" dirty="0" smtClean="0"/>
              <a:t>AJP</a:t>
            </a:r>
            <a:r>
              <a:rPr lang="en-US" dirty="0" smtClean="0"/>
              <a:t>, 2017</a:t>
            </a:r>
            <a:r>
              <a:rPr lang="en-US" i="1" dirty="0" smtClean="0"/>
              <a:t>)</a:t>
            </a:r>
          </a:p>
          <a:p>
            <a:r>
              <a:rPr lang="en-US" dirty="0" smtClean="0"/>
              <a:t>Econometric/psychometric applications to strengthen causal inference in epigenomic analyses</a:t>
            </a:r>
            <a:endParaRPr lang="en-US" dirty="0"/>
          </a:p>
        </p:txBody>
      </p:sp>
      <p:sp>
        <p:nvSpPr>
          <p:cNvPr id="5" name="Title 1"/>
          <p:cNvSpPr txBox="1">
            <a:spLocks/>
          </p:cNvSpPr>
          <p:nvPr/>
        </p:nvSpPr>
        <p:spPr>
          <a:xfrm>
            <a:off x="941231" y="5614004"/>
            <a:ext cx="7249732" cy="1395815"/>
          </a:xfrm>
          <a:prstGeom prst="rect">
            <a:avLst/>
          </a:prstGeom>
        </p:spPr>
        <p:txBody>
          <a:bodyPr vert="horz" lIns="91436" tIns="45718" rIns="91436" bIns="45718"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prstClr val="black"/>
                </a:solidFill>
              </a:rPr>
              <a:t>Daniel E. Adkins</a:t>
            </a:r>
          </a:p>
          <a:p>
            <a:r>
              <a:rPr lang="en-US" sz="2400" dirty="0">
                <a:solidFill>
                  <a:prstClr val="black"/>
                </a:solidFill>
              </a:rPr>
              <a:t>Sociology and Psychiatry (courtesy)</a:t>
            </a:r>
          </a:p>
          <a:p>
            <a:r>
              <a:rPr lang="en-US" sz="2400" dirty="0">
                <a:solidFill>
                  <a:prstClr val="black"/>
                </a:solidFill>
                <a:hlinkClick r:id="rId2"/>
              </a:rPr>
              <a:t>danieleadkins@gmail.com</a:t>
            </a:r>
            <a:endParaRPr lang="en-US" sz="2400" dirty="0">
              <a:solidFill>
                <a:prstClr val="black"/>
              </a:solidFill>
            </a:endParaRPr>
          </a:p>
          <a:p>
            <a:r>
              <a:rPr lang="en-US" sz="2400" dirty="0">
                <a:solidFill>
                  <a:prstClr val="black"/>
                </a:solidFill>
                <a:hlinkClick r:id="rId3"/>
              </a:rPr>
              <a:t>daniel.adkins@soc.utah.edu</a:t>
            </a:r>
            <a:endParaRPr lang="en-US" sz="2400" dirty="0">
              <a:solidFill>
                <a:prstClr val="black"/>
              </a:solidFill>
            </a:endParaRPr>
          </a:p>
          <a:p>
            <a:r>
              <a:rPr lang="en-US" sz="2400" dirty="0">
                <a:solidFill>
                  <a:prstClr val="black"/>
                </a:solidFill>
                <a:hlinkClick r:id="rId4"/>
              </a:rPr>
              <a:t>https://scholar.google.com/citations?hl=en&amp;user=txEgjecAAAAJ</a:t>
            </a:r>
            <a:endParaRPr lang="en-US" sz="2400" dirty="0">
              <a:solidFill>
                <a:prstClr val="black"/>
              </a:solidFill>
            </a:endParaRPr>
          </a:p>
          <a:p>
            <a:endParaRPr lang="en-US" sz="2400" dirty="0">
              <a:solidFill>
                <a:prstClr val="black"/>
              </a:solidFill>
            </a:endParaRPr>
          </a:p>
          <a:p>
            <a:endParaRPr lang="en-US" sz="2400" dirty="0">
              <a:solidFill>
                <a:prstClr val="black"/>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368" y="197700"/>
            <a:ext cx="4316432" cy="6294796"/>
          </a:xfrm>
          <a:prstGeom prst="rect">
            <a:avLst/>
          </a:prstGeom>
        </p:spPr>
      </p:pic>
    </p:spTree>
    <p:extLst>
      <p:ext uri="{BB962C8B-B14F-4D97-AF65-F5344CB8AC3E}">
        <p14:creationId xmlns:p14="http://schemas.microsoft.com/office/powerpoint/2010/main" val="2618954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7998" y="1288118"/>
            <a:ext cx="6597857" cy="5112689"/>
          </a:xfrm>
        </p:spPr>
        <p:txBody>
          <a:bodyPr>
            <a:normAutofit fontScale="90000"/>
          </a:bodyPr>
          <a:lstStyle/>
          <a:p>
            <a:pPr>
              <a:spcBef>
                <a:spcPts val="0"/>
              </a:spcBef>
            </a:pPr>
            <a: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t>Deanna Kepka, PhD, MPH  </a:t>
            </a:r>
            <a:r>
              <a:rPr lang="en-US" sz="3600" cap="none" dirty="0">
                <a:latin typeface="Batang" panose="02030600000101010101" pitchFamily="18" charset="-127"/>
                <a:ea typeface="Batang" panose="02030600000101010101" pitchFamily="18" charset="-127"/>
                <a:cs typeface="Times New Roman" panose="02020603050405020304" pitchFamily="18" charset="0"/>
              </a:rPr>
              <a:t/>
            </a:r>
            <a:br>
              <a:rPr lang="en-US" sz="3600" cap="none" dirty="0">
                <a:latin typeface="Batang" panose="02030600000101010101" pitchFamily="18" charset="-127"/>
                <a:ea typeface="Batang" panose="02030600000101010101" pitchFamily="18" charset="-127"/>
                <a:cs typeface="Times New Roman" panose="02020603050405020304" pitchFamily="18" charset="0"/>
              </a:rPr>
            </a:br>
            <a: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t>Assistant Professor, </a:t>
            </a:r>
            <a:r>
              <a:rPr lang="en-US" sz="3600" cap="none" dirty="0">
                <a:latin typeface="Batang" panose="02030600000101010101" pitchFamily="18" charset="-127"/>
                <a:ea typeface="Batang" panose="02030600000101010101" pitchFamily="18" charset="-127"/>
                <a:cs typeface="Times New Roman" panose="02020603050405020304" pitchFamily="18" charset="0"/>
              </a:rPr>
              <a:t/>
            </a:r>
            <a:br>
              <a:rPr lang="en-US" sz="3600" cap="none" dirty="0">
                <a:latin typeface="Batang" panose="02030600000101010101" pitchFamily="18" charset="-127"/>
                <a:ea typeface="Batang" panose="02030600000101010101" pitchFamily="18" charset="-127"/>
                <a:cs typeface="Times New Roman" panose="02020603050405020304" pitchFamily="18" charset="0"/>
              </a:rPr>
            </a:br>
            <a: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t>College of Nursing &amp; </a:t>
            </a:r>
            <a:b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br>
            <a: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t>Huntsman Cancer Institute</a:t>
            </a:r>
            <a:r>
              <a:rPr lang="en-US" sz="3600" cap="none" dirty="0">
                <a:latin typeface="Batang" panose="02030600000101010101" pitchFamily="18" charset="-127"/>
                <a:ea typeface="Batang" panose="02030600000101010101" pitchFamily="18" charset="-127"/>
                <a:cs typeface="Times New Roman" panose="02020603050405020304" pitchFamily="18" charset="0"/>
              </a:rPr>
              <a:t/>
            </a:r>
            <a:br>
              <a:rPr lang="en-US" sz="3600" cap="none" dirty="0">
                <a:latin typeface="Batang" panose="02030600000101010101" pitchFamily="18" charset="-127"/>
                <a:ea typeface="Batang" panose="02030600000101010101" pitchFamily="18" charset="-127"/>
                <a:cs typeface="Times New Roman" panose="02020603050405020304" pitchFamily="18" charset="0"/>
              </a:rPr>
            </a:br>
            <a:r>
              <a:rPr lang="en-US" sz="3600" cap="none" dirty="0">
                <a:latin typeface="Batang" panose="02030600000101010101" pitchFamily="18" charset="-127"/>
                <a:ea typeface="Batang" panose="02030600000101010101" pitchFamily="18" charset="-127"/>
                <a:cs typeface="Times New Roman" panose="02020603050405020304" pitchFamily="18" charset="0"/>
              </a:rPr>
              <a:t>Director, Intermountain West HPV Vaccination Coalition</a:t>
            </a:r>
            <a:br>
              <a:rPr lang="en-US" sz="3600" cap="none" dirty="0">
                <a:latin typeface="Batang" panose="02030600000101010101" pitchFamily="18" charset="-127"/>
                <a:ea typeface="Batang" panose="02030600000101010101" pitchFamily="18" charset="-127"/>
                <a:cs typeface="Times New Roman" panose="02020603050405020304" pitchFamily="18" charset="0"/>
              </a:rPr>
            </a:br>
            <a: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t>University of Utah</a:t>
            </a:r>
            <a:r>
              <a:rPr lang="en-US" sz="3600" cap="none" dirty="0">
                <a:latin typeface="Batang" panose="02030600000101010101" pitchFamily="18" charset="-127"/>
                <a:ea typeface="Batang" panose="02030600000101010101" pitchFamily="18" charset="-127"/>
                <a:cs typeface="Times New Roman" panose="02020603050405020304" pitchFamily="18" charset="0"/>
              </a:rPr>
              <a:t/>
            </a:r>
            <a:br>
              <a:rPr lang="en-US" sz="3600" cap="none" dirty="0">
                <a:latin typeface="Batang" panose="02030600000101010101" pitchFamily="18" charset="-127"/>
                <a:ea typeface="Batang" panose="02030600000101010101" pitchFamily="18" charset="-127"/>
                <a:cs typeface="Times New Roman" panose="02020603050405020304" pitchFamily="18" charset="0"/>
              </a:rPr>
            </a:br>
            <a:r>
              <a:rPr lang="en-US" sz="3600" cap="none" dirty="0">
                <a:solidFill>
                  <a:srgbClr val="000000"/>
                </a:solidFill>
                <a:latin typeface="Batang" panose="02030600000101010101" pitchFamily="18" charset="-127"/>
                <a:ea typeface="Batang" panose="02030600000101010101" pitchFamily="18" charset="-127"/>
                <a:cs typeface="Times New Roman" panose="02020603050405020304" pitchFamily="18" charset="0"/>
              </a:rPr>
              <a:t>Office: 801.587.4565</a:t>
            </a:r>
            <a:r>
              <a:rPr lang="en-US" sz="3600" cap="none" dirty="0">
                <a:latin typeface="Batang" panose="02030600000101010101" pitchFamily="18" charset="-127"/>
                <a:ea typeface="Batang" panose="02030600000101010101" pitchFamily="18" charset="-127"/>
                <a:cs typeface="Times New Roman" panose="02020603050405020304" pitchFamily="18" charset="0"/>
              </a:rPr>
              <a:t/>
            </a:r>
            <a:br>
              <a:rPr lang="en-US" sz="3600" cap="none" dirty="0">
                <a:latin typeface="Batang" panose="02030600000101010101" pitchFamily="18" charset="-127"/>
                <a:ea typeface="Batang" panose="02030600000101010101" pitchFamily="18" charset="-127"/>
                <a:cs typeface="Times New Roman" panose="02020603050405020304" pitchFamily="18" charset="0"/>
              </a:rPr>
            </a:br>
            <a:r>
              <a:rPr lang="en-US" sz="3600" b="1" u="sng" cap="none" dirty="0">
                <a:solidFill>
                  <a:srgbClr val="0000FF"/>
                </a:solidFill>
                <a:latin typeface="Batang" panose="02030600000101010101" pitchFamily="18" charset="-127"/>
                <a:ea typeface="Batang" panose="02030600000101010101" pitchFamily="18" charset="-127"/>
                <a:cs typeface="Times New Roman" panose="02020603050405020304" pitchFamily="18" charset="0"/>
                <a:hlinkClick r:id="rId2" tooltip="mailto:deanna.kepka@hci.utah.edu&#10;Ctrl+Click to follow link"/>
              </a:rPr>
              <a:t>deanna.kepka@hci.utah.edu</a:t>
            </a:r>
            <a:r>
              <a:rPr lang="en-US" sz="8800" dirty="0">
                <a:latin typeface="Calibri" panose="020F0502020204030204" pitchFamily="34" charset="0"/>
                <a:ea typeface="Calibri" panose="020F0502020204030204" pitchFamily="34" charset="0"/>
                <a:cs typeface="Times New Roman" panose="02020603050405020304" pitchFamily="18" charset="0"/>
              </a:rPr>
              <a:t/>
            </a:r>
            <a:br>
              <a:rPr lang="en-US" sz="8800" dirty="0">
                <a:latin typeface="Calibri" panose="020F0502020204030204" pitchFamily="34" charset="0"/>
                <a:ea typeface="Calibri" panose="020F0502020204030204" pitchFamily="34" charset="0"/>
                <a:cs typeface="Times New Roman" panose="02020603050405020304" pitchFamily="18" charset="0"/>
              </a:rPr>
            </a:br>
            <a:endParaRPr lang="en-US" sz="6000" cap="none" dirty="0">
              <a:latin typeface="Albany AMT" panose="020B0604020202020204" pitchFamily="34" charset="0"/>
              <a:ea typeface="Calibri" panose="020F0502020204030204" pitchFamily="34" charset="0"/>
              <a:cs typeface="Albany AMT"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416" y="771287"/>
            <a:ext cx="3781501" cy="1470989"/>
          </a:xfrm>
          <a:prstGeom prst="rect">
            <a:avLst/>
          </a:prstGeom>
        </p:spPr>
      </p:pic>
      <p:pic>
        <p:nvPicPr>
          <p:cNvPr id="5" name="Picture 4"/>
          <p:cNvPicPr>
            <a:picLocks noChangeAspect="1"/>
          </p:cNvPicPr>
          <p:nvPr/>
        </p:nvPicPr>
        <p:blipFill>
          <a:blip r:embed="rId4"/>
          <a:stretch>
            <a:fillRect/>
          </a:stretch>
        </p:blipFill>
        <p:spPr>
          <a:xfrm>
            <a:off x="212864" y="5752713"/>
            <a:ext cx="2932616" cy="87868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85" y="541347"/>
            <a:ext cx="1360999" cy="1905398"/>
          </a:xfrm>
          <a:prstGeom prst="rect">
            <a:avLst/>
          </a:prstGeom>
        </p:spPr>
      </p:pic>
    </p:spTree>
    <p:extLst>
      <p:ext uri="{BB962C8B-B14F-4D97-AF65-F5344CB8AC3E}">
        <p14:creationId xmlns:p14="http://schemas.microsoft.com/office/powerpoint/2010/main" val="3003510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7" y="618527"/>
            <a:ext cx="10364451" cy="1114867"/>
          </a:xfrm>
        </p:spPr>
        <p:txBody>
          <a:bodyPr/>
          <a:lstStyle/>
          <a:p>
            <a:r>
              <a:rPr lang="en-US" dirty="0" smtClean="0"/>
              <a:t>Past/Current Research – Cancer Prevention &amp; Health Disparities focus</a:t>
            </a:r>
            <a:endParaRPr lang="en-US" dirty="0"/>
          </a:p>
        </p:txBody>
      </p:sp>
      <p:sp>
        <p:nvSpPr>
          <p:cNvPr id="3" name="Content Placeholder 2"/>
          <p:cNvSpPr>
            <a:spLocks noGrp="1"/>
          </p:cNvSpPr>
          <p:nvPr>
            <p:ph sz="quarter" idx="13"/>
          </p:nvPr>
        </p:nvSpPr>
        <p:spPr>
          <a:xfrm>
            <a:off x="1040995" y="1789045"/>
            <a:ext cx="10130588" cy="4858246"/>
          </a:xfrm>
        </p:spPr>
        <p:txBody>
          <a:bodyPr>
            <a:normAutofit/>
          </a:bodyPr>
          <a:lstStyle/>
          <a:p>
            <a:r>
              <a:rPr lang="en-US" cap="none" smtClean="0"/>
              <a:t>Environmental scan </a:t>
            </a:r>
            <a:r>
              <a:rPr lang="en-US" cap="none" dirty="0" smtClean="0"/>
              <a:t>of </a:t>
            </a:r>
            <a:r>
              <a:rPr lang="en-US" b="1" cap="none" dirty="0" smtClean="0"/>
              <a:t>socio-demographic </a:t>
            </a:r>
            <a:r>
              <a:rPr lang="en-US" b="1" cap="none" dirty="0"/>
              <a:t>f</a:t>
            </a:r>
            <a:r>
              <a:rPr lang="en-US" b="1" cap="none" dirty="0" smtClean="0"/>
              <a:t>actors related to receipt of the HPV vaccine </a:t>
            </a:r>
            <a:r>
              <a:rPr lang="en-US" cap="none" dirty="0" smtClean="0"/>
              <a:t>in the Intermountain West with a focus on vulnerable patient populations.</a:t>
            </a:r>
          </a:p>
          <a:p>
            <a:r>
              <a:rPr lang="en-US" cap="none" dirty="0"/>
              <a:t>Assessment of </a:t>
            </a:r>
            <a:r>
              <a:rPr lang="en-US" b="1" cap="none" dirty="0"/>
              <a:t>dental and dental hygiene student knowledge, training, and attitudes surrounding HPV oropharyngeal cancer</a:t>
            </a:r>
            <a:r>
              <a:rPr lang="en-US" cap="none" dirty="0"/>
              <a:t> and </a:t>
            </a:r>
            <a:r>
              <a:rPr lang="en-US" b="1" cap="none" dirty="0"/>
              <a:t>HPV vaccination delivery</a:t>
            </a:r>
            <a:r>
              <a:rPr lang="en-US" cap="none" dirty="0"/>
              <a:t>. </a:t>
            </a:r>
          </a:p>
          <a:p>
            <a:r>
              <a:rPr lang="en-US" cap="none" dirty="0"/>
              <a:t>Assessment </a:t>
            </a:r>
            <a:r>
              <a:rPr lang="en-US" cap="none" dirty="0" smtClean="0"/>
              <a:t>of </a:t>
            </a:r>
            <a:r>
              <a:rPr lang="en-US" cap="none" dirty="0"/>
              <a:t>how to </a:t>
            </a:r>
            <a:r>
              <a:rPr lang="en-US" b="1" cap="none" dirty="0" smtClean="0"/>
              <a:t>design </a:t>
            </a:r>
            <a:r>
              <a:rPr lang="en-US" b="1" cap="none" dirty="0"/>
              <a:t>a HPV vaccination education and </a:t>
            </a:r>
            <a:r>
              <a:rPr lang="en-US" b="1" cap="none" dirty="0" smtClean="0"/>
              <a:t>delivery </a:t>
            </a:r>
            <a:r>
              <a:rPr lang="en-US" b="1" cap="none" dirty="0"/>
              <a:t>intervention for dental practices</a:t>
            </a:r>
            <a:r>
              <a:rPr lang="en-US" cap="none" dirty="0"/>
              <a:t>. </a:t>
            </a:r>
          </a:p>
          <a:p>
            <a:r>
              <a:rPr lang="en-US" cap="none" dirty="0" smtClean="0"/>
              <a:t>Development and </a:t>
            </a:r>
            <a:r>
              <a:rPr lang="en-US" b="1" cap="none" dirty="0" smtClean="0"/>
              <a:t>evaluation of an intervention to improve cancer screening and cancer prevention education among low-income service industry employees </a:t>
            </a:r>
            <a:r>
              <a:rPr lang="en-US" cap="none" dirty="0" smtClean="0"/>
              <a:t>in salt lake city. </a:t>
            </a:r>
          </a:p>
          <a:p>
            <a:r>
              <a:rPr lang="en-US" b="1" cap="none" dirty="0" smtClean="0"/>
              <a:t>Evaluation of radon knowledge and radon education messages</a:t>
            </a:r>
            <a:r>
              <a:rPr lang="en-US" cap="none" dirty="0" smtClean="0"/>
              <a:t> in Utah with a focus on rural Utahans.</a:t>
            </a:r>
          </a:p>
          <a:p>
            <a:pPr marL="0" indent="0">
              <a:buNone/>
            </a:pPr>
            <a:r>
              <a:rPr lang="en-US" cap="none" dirty="0" smtClean="0"/>
              <a:t> </a:t>
            </a:r>
            <a:endParaRPr lang="en-US" dirty="0"/>
          </a:p>
        </p:txBody>
      </p:sp>
    </p:spTree>
    <p:extLst>
      <p:ext uri="{BB962C8B-B14F-4D97-AF65-F5344CB8AC3E}">
        <p14:creationId xmlns:p14="http://schemas.microsoft.com/office/powerpoint/2010/main" val="1033520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Directions for Future Research</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3452" y="4424964"/>
            <a:ext cx="3132731" cy="2349548"/>
          </a:xfrm>
        </p:spPr>
      </p:pic>
      <p:sp>
        <p:nvSpPr>
          <p:cNvPr id="5" name="TextBox 4"/>
          <p:cNvSpPr txBox="1"/>
          <p:nvPr/>
        </p:nvSpPr>
        <p:spPr>
          <a:xfrm>
            <a:off x="3236181" y="1971923"/>
            <a:ext cx="8507896" cy="3970314"/>
          </a:xfrm>
          <a:prstGeom prst="rect">
            <a:avLst/>
          </a:prstGeom>
          <a:noFill/>
        </p:spPr>
        <p:txBody>
          <a:bodyPr wrap="square" lIns="91436" tIns="45718" rIns="91436" bIns="45718" rtlCol="0">
            <a:spAutoFit/>
          </a:bodyPr>
          <a:lstStyle/>
          <a:p>
            <a:pPr marL="285739" indent="-285739" defTabSz="914363">
              <a:buFont typeface="Arial" panose="020B0604020202020204" pitchFamily="34" charset="0"/>
              <a:buChar char="•"/>
            </a:pPr>
            <a:r>
              <a:rPr lang="en-US" dirty="0" smtClean="0">
                <a:solidFill>
                  <a:prstClr val="black"/>
                </a:solidFill>
              </a:rPr>
              <a:t>Implementation and evaluation of a </a:t>
            </a:r>
            <a:r>
              <a:rPr lang="en-US" b="1" dirty="0" smtClean="0">
                <a:solidFill>
                  <a:prstClr val="black"/>
                </a:solidFill>
              </a:rPr>
              <a:t>multi-level HPV vaccination intervention</a:t>
            </a:r>
            <a:r>
              <a:rPr lang="en-US" dirty="0" smtClean="0">
                <a:solidFill>
                  <a:prstClr val="black"/>
                </a:solidFill>
              </a:rPr>
              <a:t>, I Vaccinate, at </a:t>
            </a:r>
            <a:r>
              <a:rPr lang="en-US" b="1" dirty="0" smtClean="0">
                <a:solidFill>
                  <a:prstClr val="black"/>
                </a:solidFill>
              </a:rPr>
              <a:t>primary care clinics</a:t>
            </a:r>
            <a:r>
              <a:rPr lang="en-US" dirty="0" smtClean="0">
                <a:solidFill>
                  <a:prstClr val="black"/>
                </a:solidFill>
              </a:rPr>
              <a:t> that are underutilizing the HPV vaccine in the Intermountain West. </a:t>
            </a:r>
          </a:p>
          <a:p>
            <a:pPr marL="285739" indent="-285739" defTabSz="914363">
              <a:buFont typeface="Arial" panose="020B0604020202020204" pitchFamily="34" charset="0"/>
              <a:buChar char="•"/>
            </a:pPr>
            <a:endParaRPr lang="en-US" dirty="0">
              <a:solidFill>
                <a:prstClr val="black"/>
              </a:solidFill>
            </a:endParaRPr>
          </a:p>
          <a:p>
            <a:pPr marL="285739" indent="-285739" defTabSz="914363">
              <a:buFont typeface="Arial" panose="020B0604020202020204" pitchFamily="34" charset="0"/>
              <a:buChar char="•"/>
            </a:pPr>
            <a:r>
              <a:rPr lang="en-US" dirty="0" smtClean="0">
                <a:solidFill>
                  <a:prstClr val="black"/>
                </a:solidFill>
              </a:rPr>
              <a:t>Implementation and evaluation of a </a:t>
            </a:r>
            <a:r>
              <a:rPr lang="en-US" b="1" dirty="0" smtClean="0">
                <a:solidFill>
                  <a:prstClr val="black"/>
                </a:solidFill>
              </a:rPr>
              <a:t>HPV vaccination education and vaccine delivery intervention for dental practices </a:t>
            </a:r>
            <a:r>
              <a:rPr lang="en-US" dirty="0" smtClean="0">
                <a:solidFill>
                  <a:prstClr val="black"/>
                </a:solidFill>
              </a:rPr>
              <a:t>that are affiliated with primary care settings in the United States. </a:t>
            </a:r>
          </a:p>
          <a:p>
            <a:pPr marL="285739" indent="-285739" defTabSz="914363">
              <a:buFont typeface="Arial" panose="020B0604020202020204" pitchFamily="34" charset="0"/>
              <a:buChar char="•"/>
            </a:pPr>
            <a:endParaRPr lang="en-US" dirty="0" smtClean="0">
              <a:solidFill>
                <a:prstClr val="black"/>
              </a:solidFill>
            </a:endParaRPr>
          </a:p>
          <a:p>
            <a:pPr marL="285739" indent="-285739" defTabSz="914363">
              <a:buFont typeface="Arial" panose="020B0604020202020204" pitchFamily="34" charset="0"/>
              <a:buChar char="•"/>
            </a:pPr>
            <a:r>
              <a:rPr lang="en-US" dirty="0" smtClean="0">
                <a:solidFill>
                  <a:prstClr val="black"/>
                </a:solidFill>
              </a:rPr>
              <a:t>Large tele-phone or </a:t>
            </a:r>
            <a:r>
              <a:rPr lang="en-US" b="1" dirty="0" smtClean="0">
                <a:solidFill>
                  <a:prstClr val="black"/>
                </a:solidFill>
              </a:rPr>
              <a:t>eHealth delivered cancer prevention and cancer education intervention for low-income </a:t>
            </a:r>
            <a:r>
              <a:rPr lang="en-US" dirty="0" smtClean="0">
                <a:solidFill>
                  <a:prstClr val="black"/>
                </a:solidFill>
              </a:rPr>
              <a:t>service industry </a:t>
            </a:r>
            <a:r>
              <a:rPr lang="en-US" b="1" dirty="0" smtClean="0">
                <a:solidFill>
                  <a:prstClr val="black"/>
                </a:solidFill>
              </a:rPr>
              <a:t>employees</a:t>
            </a:r>
            <a:r>
              <a:rPr lang="en-US" dirty="0" smtClean="0">
                <a:solidFill>
                  <a:prstClr val="black"/>
                </a:solidFill>
              </a:rPr>
              <a:t>. </a:t>
            </a:r>
          </a:p>
          <a:p>
            <a:pPr marL="285739" indent="-285739" defTabSz="914363">
              <a:buFont typeface="Arial" panose="020B0604020202020204" pitchFamily="34" charset="0"/>
              <a:buChar char="•"/>
            </a:pPr>
            <a:endParaRPr lang="en-US" dirty="0">
              <a:solidFill>
                <a:prstClr val="black"/>
              </a:solidFill>
            </a:endParaRPr>
          </a:p>
          <a:p>
            <a:pPr marL="285739" indent="-285739" defTabSz="914363">
              <a:buFont typeface="Arial" panose="020B0604020202020204" pitchFamily="34" charset="0"/>
              <a:buChar char="•"/>
            </a:pPr>
            <a:r>
              <a:rPr lang="en-US" dirty="0" smtClean="0">
                <a:solidFill>
                  <a:prstClr val="black"/>
                </a:solidFill>
              </a:rPr>
              <a:t>Development of </a:t>
            </a:r>
            <a:r>
              <a:rPr lang="en-US" b="1" dirty="0" smtClean="0">
                <a:solidFill>
                  <a:prstClr val="black"/>
                </a:solidFill>
              </a:rPr>
              <a:t>community based radon and community health education campaign to improve radon knowledge, testing, and mitigation </a:t>
            </a:r>
            <a:r>
              <a:rPr lang="en-US" dirty="0" smtClean="0">
                <a:solidFill>
                  <a:prstClr val="black"/>
                </a:solidFill>
              </a:rPr>
              <a:t>in Utah. </a:t>
            </a:r>
            <a:endParaRPr lang="en-US" dirty="0">
              <a:solidFill>
                <a:prstClr val="black"/>
              </a:solidFill>
            </a:endParaRPr>
          </a:p>
          <a:p>
            <a:pPr marL="285739" indent="-285739" defTabSz="914363">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2385565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ChangeArrowheads="1"/>
          </p:cNvSpPr>
          <p:nvPr/>
        </p:nvSpPr>
        <p:spPr bwMode="auto">
          <a:xfrm>
            <a:off x="48687" y="533400"/>
            <a:ext cx="12143316" cy="4555606"/>
          </a:xfrm>
          <a:prstGeom prst="rect">
            <a:avLst/>
          </a:prstGeom>
          <a:noFill/>
          <a:ln w="12700">
            <a:noFill/>
            <a:miter lim="800000"/>
            <a:headEnd/>
            <a:tailEnd/>
          </a:ln>
          <a:effectLst>
            <a:outerShdw dist="107763" sx="1000" sy="1000" algn="ctr" rotWithShape="0">
              <a:schemeClr val="tx1"/>
            </a:outerShdw>
          </a:effectLst>
        </p:spPr>
        <p:txBody>
          <a:bodyPr wrap="square" lIns="90483" tIns="44448" rIns="90483" bIns="44448">
            <a:spAutoFit/>
          </a:bodyPr>
          <a:lstStyle/>
          <a:p>
            <a:pPr marL="0" lvl="1" algn="ctr" defTabSz="914363">
              <a:defRPr/>
            </a:pPr>
            <a:r>
              <a:rPr lang="en-US" sz="3800" b="1" dirty="0">
                <a:solidFill>
                  <a:srgbClr val="002060"/>
                </a:solidFill>
                <a:latin typeface="Times New Roman" panose="02020603050405020304" pitchFamily="18" charset="0"/>
                <a:ea typeface="宋体" charset="-122"/>
                <a:cs typeface="Times New Roman" panose="02020603050405020304" pitchFamily="18" charset="0"/>
              </a:rPr>
              <a:t>Spatiality, Neighborhood </a:t>
            </a:r>
          </a:p>
          <a:p>
            <a:pPr marL="0" lvl="1" algn="ctr" defTabSz="914363">
              <a:defRPr/>
            </a:pPr>
            <a:r>
              <a:rPr lang="en-US" sz="3800" b="1" dirty="0">
                <a:solidFill>
                  <a:srgbClr val="002060"/>
                </a:solidFill>
                <a:latin typeface="Times New Roman" panose="02020603050405020304" pitchFamily="18" charset="0"/>
                <a:ea typeface="宋体" charset="-122"/>
                <a:cs typeface="Times New Roman" panose="02020603050405020304" pitchFamily="18" charset="0"/>
              </a:rPr>
              <a:t>and Health Inequality</a:t>
            </a:r>
          </a:p>
          <a:p>
            <a:pPr marL="0" lvl="1" algn="ctr" defTabSz="914363">
              <a:lnSpc>
                <a:spcPct val="90000"/>
              </a:lnSpc>
              <a:defRPr/>
            </a:pPr>
            <a:endParaRPr lang="en-US" altLang="zh-CN" sz="3600" dirty="0">
              <a:solidFill>
                <a:srgbClr val="002060"/>
              </a:solidFill>
              <a:ea typeface="宋体" charset="-122"/>
            </a:endParaRPr>
          </a:p>
          <a:p>
            <a:pPr marL="0" lvl="1" algn="ctr" defTabSz="914363">
              <a:lnSpc>
                <a:spcPct val="90000"/>
              </a:lnSpc>
              <a:defRPr/>
            </a:pPr>
            <a:r>
              <a:rPr lang="en-US" altLang="zh-CN" sz="2800" b="1" dirty="0">
                <a:solidFill>
                  <a:srgbClr val="002060"/>
                </a:solidFill>
                <a:latin typeface="Times New Roman" panose="02020603050405020304" pitchFamily="18" charset="0"/>
                <a:ea typeface="宋体" pitchFamily="2" charset="-122"/>
                <a:cs typeface="Times New Roman" panose="02020603050405020304" pitchFamily="18" charset="0"/>
              </a:rPr>
              <a:t>Dennis Wei, Professor</a:t>
            </a:r>
          </a:p>
          <a:p>
            <a:pPr marL="0" lvl="1" algn="ctr" defTabSz="914363">
              <a:lnSpc>
                <a:spcPct val="90000"/>
              </a:lnSpc>
              <a:defRPr/>
            </a:pPr>
            <a:r>
              <a:rPr lang="en-US" sz="2800" b="1" dirty="0">
                <a:solidFill>
                  <a:srgbClr val="002060"/>
                </a:solidFill>
                <a:latin typeface="Times New Roman" panose="02020603050405020304" pitchFamily="18" charset="0"/>
                <a:ea typeface="宋体" charset="-122"/>
                <a:cs typeface="Times New Roman" panose="02020603050405020304" pitchFamily="18" charset="0"/>
              </a:rPr>
              <a:t>Department of Geography</a:t>
            </a:r>
            <a:endParaRPr lang="en-US" sz="2800" b="1" dirty="0">
              <a:solidFill>
                <a:srgbClr val="002060"/>
              </a:solidFill>
              <a:latin typeface="Times New Roman" panose="02020603050405020304" pitchFamily="18" charset="0"/>
              <a:ea typeface="SimSun" pitchFamily="2" charset="-122"/>
              <a:cs typeface="Times New Roman" panose="02020603050405020304" pitchFamily="18" charset="0"/>
            </a:endParaRPr>
          </a:p>
          <a:p>
            <a:pPr marL="0" lvl="1" algn="ctr" defTabSz="914363">
              <a:lnSpc>
                <a:spcPct val="90000"/>
              </a:lnSpc>
              <a:defRPr/>
            </a:pPr>
            <a:r>
              <a:rPr lang="en-US" altLang="zh-CN" sz="2800" b="1" dirty="0">
                <a:solidFill>
                  <a:srgbClr val="002060"/>
                </a:solidFill>
                <a:latin typeface="Times New Roman" panose="02020603050405020304" pitchFamily="18" charset="0"/>
                <a:ea typeface="宋体" pitchFamily="2" charset="-122"/>
                <a:cs typeface="Times New Roman" panose="02020603050405020304" pitchFamily="18" charset="0"/>
              </a:rPr>
              <a:t>University of Utah</a:t>
            </a:r>
          </a:p>
          <a:p>
            <a:pPr marL="0" lvl="1" algn="ctr" defTabSz="914363">
              <a:lnSpc>
                <a:spcPct val="90000"/>
              </a:lnSpc>
              <a:defRPr/>
            </a:pPr>
            <a:r>
              <a:rPr lang="en-US" altLang="zh-CN" sz="2800" b="1" dirty="0">
                <a:solidFill>
                  <a:srgbClr val="002060"/>
                </a:solidFill>
                <a:latin typeface="Times New Roman" panose="02020603050405020304" pitchFamily="18" charset="0"/>
                <a:ea typeface="宋体" pitchFamily="2" charset="-122"/>
                <a:cs typeface="Times New Roman" panose="02020603050405020304" pitchFamily="18" charset="0"/>
              </a:rPr>
              <a:t>wei@geog.utah.edu</a:t>
            </a:r>
          </a:p>
          <a:p>
            <a:pPr marL="0" lvl="1" algn="ctr" defTabSz="914363">
              <a:lnSpc>
                <a:spcPct val="90000"/>
              </a:lnSpc>
              <a:defRPr/>
            </a:pPr>
            <a:endParaRPr lang="en-US" altLang="zh-CN" sz="2800" b="1" dirty="0">
              <a:solidFill>
                <a:srgbClr val="002060"/>
              </a:solidFill>
              <a:latin typeface="Times New Roman" panose="02020603050405020304" pitchFamily="18" charset="0"/>
              <a:ea typeface="宋体" pitchFamily="2" charset="-122"/>
              <a:cs typeface="Times New Roman" panose="02020603050405020304" pitchFamily="18" charset="0"/>
            </a:endParaRPr>
          </a:p>
          <a:p>
            <a:pPr marL="0" lvl="1" algn="ctr" defTabSz="914363">
              <a:lnSpc>
                <a:spcPct val="90000"/>
              </a:lnSpc>
              <a:defRPr/>
            </a:pPr>
            <a:endParaRPr lang="en-US" altLang="zh-CN" sz="2800" b="1" dirty="0">
              <a:solidFill>
                <a:srgbClr val="002060"/>
              </a:solidFill>
              <a:latin typeface="Times New Roman" panose="02020603050405020304" pitchFamily="18" charset="0"/>
              <a:ea typeface="宋体" pitchFamily="2" charset="-122"/>
              <a:cs typeface="Times New Roman" panose="02020603050405020304" pitchFamily="18" charset="0"/>
            </a:endParaRPr>
          </a:p>
          <a:p>
            <a:pPr marL="0" lvl="1" algn="ctr" defTabSz="914363">
              <a:lnSpc>
                <a:spcPct val="90000"/>
              </a:lnSpc>
              <a:defRPr/>
            </a:pPr>
            <a:r>
              <a:rPr lang="en-US" altLang="zh-CN" sz="3400" b="1" dirty="0">
                <a:solidFill>
                  <a:srgbClr val="002060"/>
                </a:solidFill>
                <a:latin typeface="Times New Roman" panose="02020603050405020304" pitchFamily="18" charset="0"/>
                <a:ea typeface="宋体" pitchFamily="2" charset="-122"/>
                <a:cs typeface="Times New Roman" panose="02020603050405020304" pitchFamily="18" charset="0"/>
              </a:rPr>
              <a:t>September 2017</a:t>
            </a:r>
          </a:p>
        </p:txBody>
      </p:sp>
    </p:spTree>
    <p:extLst>
      <p:ext uri="{BB962C8B-B14F-4D97-AF65-F5344CB8AC3E}">
        <p14:creationId xmlns:p14="http://schemas.microsoft.com/office/powerpoint/2010/main" val="4141816813"/>
      </p:ext>
    </p:extLst>
  </p:cSld>
  <p:clrMapOvr>
    <a:masterClrMapping/>
  </p:clrMapOvr>
  <p:transition advTm="1381"/>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QSEBUUEhQUFRQUFBQVFRQWFBUUFRUVFBUVFRYVFxcYHCYeFxkjGRUWHy8gIycpLCwsFR4xNTAqNScrLikBCQoKDgwOFA8PGCocHB0pKikpNSksKSwpLSk1KSkpKjYpLCksKTU1LSopNS8sLCkpLyksLSwpKSktLCkpNSksKf/AABEIAOAA4AMBIgACEQEDEQH/xAAcAAEAAQUBAQAAAAAAAAAAAAAAAQIDBAUGBwj/xABJEAACAQIDAwULCwIEBQUAAAABAhEAAwQSIQUTMQYiQVGRBxQjMlJhcXKxstIVFzM0QlRzgZKToVOzJHSC8DVDYtHhFiVEovH/xAAZAQEBAQEBAQAAAAAAAAAAAAAAAQMCBAX/xAAgEQEBAAMAAgIDAQAAAAAAAAAAAQIREgMxBCFBYaET/9oADAMBAAIRAxEAPwD3GlKUClKUHA7VxLC/chj47dPnrF76fym7TV7a3093129tYlYX2i6MS/lN2mnfT+U3aatUqC730/lN2mnfT+U3aatUoLvfT+U3aad9P5Tdpq1Sgu99P5Tdpp30/lN2mrVKC730/lN2mnfT+U3aatUoLvfT+U3aaDEv5Tdpq1Sgu99P5Tdpp30/lN2mrVKC730/lN2mnfT+U3aatUoLvfb+U3aauYbFPnTnHx16T5QrFmruFPPT1094UHpNKUr0KUpSgUpSgUpSg892t9Pc/Eb21iVlbWHh7nrt7axDWF9okmk1FTUCaVFKCaVE1IoFKUoFKUoFKUoFKUigUoKTQIq5hfpE9dPeFUZqu4U+ET1194VR6PSlK3UpSlApSlApSlB5/tX6e567e2sQiayds3At66SQBvG1JAGp6zWLvBmyyM0TlkTHXHGKwoZKkLSoe4FEkgDrJgD0k8KCctRlqm3eVvFZTHUQePA6VXRFJFKqipqCgUqXuBRJIA6yYGunTVRoLdKi5eUGCygmIBYA66DSak0FQFTlqATUzVUy0K0mqFuAkgEEiJEgxPCeqgqK1VVNtwRoQRrqCCNNDqPP7KqigTVeGPPT1094VRFXMN9Inrp7woj0alKVupSlKBSlKBSlKDzTlUFm+HgqXggiQQXWRHomtGxu2s6gFjbtqLdyMxNs3V49bosz1wDWj5V91g2MdibXe4bd37iZt6ROViJjLpwrVfPOfuq/vN8FZc1NO1xFy/A3dzNnLopUSFJAa27MV5wBDAnhzh0irt24zYS6zZufbuEKwEqGQhUgDj/OtcL885+6r+83wU+ehvuq/vN8FOaadmMWVVSDmPgszrbM2rJyBgfPIJ6Y1MCKqvYy4shXZ4VDa5o8MxuEMp01hcokRoc1cX89B+6j95vgqB3Zz91H7zfBTmmnZPj7ozZWLmcWFUqI8HraiANfbVzvxzcVRcbdm7bXeZRJDWmZxOXoYLrGhaOiuIPdmb7sP3m+CpHdnb7qP3m+CnNNOrfH3DaEsWLWQ5BQEB1vqmgy9KSY80iK2eDxBZzmchg11Tay6BQ3g2mJ8WDM65vNXA/PQ33YfvN8FR88zfdR+83wVOaadkLuRLwZQ1w3icrBuerMotlYBkBY9GU8Km5i73hCCM6m6BayknKPEZRHVzpk5uFcWO7K33UfvH4KfPKfuo/eb4Kc007LEbSZT47G3vIDgDMw3WYwYiA8SY6Y6KqtYm5DE3mbJh0uyio4ZznzBebzlHNgT1a1w9zuu5iCcKsiYO+YETEwQs6wOyrlruxlQAMIoA4AXiAP/pTmmnY29osWAe6VXeOpYQTl3IdTmya86dQNeHVVOHxTgl2JVycGHXLoc2jyIkaHoOlcdc7sGZlY4QErOU79tJEH7PSKq+eVvuo/ePwVeamnYWMXcgAMqDwuVisBnF5gFIVdeZBjTNmJmszBYtzdYMZHPiOAhhAZSAUaDHEhoJrhPnmb7qP3m+CoPdlP3UfvH4KnNXT0+auYU89PXX3hXlq92Uj/AOKv7x+CsvZfdfNy/aTvYDNdtrO+OkuonxKvNV9HUpStQpSlApSlApSlB8e90H/iuN/zV73zWBs/YV28Ayo2UnKGgmWPQOs1ueV2GFzbWKVvFOLu5vRnM/xWww+2HIAtg2wDGn2AOCiPFJ6+NWYZ55THCe3GeWmoxvI25ZuNbuhw4ywFAYHN0hgSI/Othi+5TjFsb63bNwAEsgUi4qgTmy/aHo181b/A7TIMzJ6Z189ek8hdtm+7hmhVQT5Uk6AHiOB4dQr3ef408XjuVYTyZdR8yGor1Du28hRhLyYq0QbWJZswAAC3PG6OOYSfSprzCvBLt6kVvOSXJ9cXeKuxVVAYxEsM6gqCdFMEmTPin0jR10fIzZdm+91b7AQgyLnyFmLqDGusLmPo1oN5he55bZL5ZroNtryqoCl2KJmQBIliTwiMwYcONa+3yOtmzhnLXPCvZVyACFF1hJiOblDKOdGY3FIkTW9wPJjCtveccyPdyjfmVC2LYTOQTBzZ4Mgc0gkgVrhsTDRaCOxz3MNm8KNTu1LrGbTVtG6CuUQToFxuQeH75K724tvcC6FOXeTvhbKjTUQGIMdHbZw/IWyVxQNxi2Ha6ARMBVSUa4Ah4tGg4cKvpsXBNfRTcZQbAk74SbwuZcqljqDlfTSJnTSrtvYmBRryu7Fla6bcX4OXKmUE5hq2ZxwBIXXzhrn5G2VsWLjNczXWsFjK5Vt3DbBaMshueYH/AEzqCKobkba3yW8zxctMQZVhvd5u8ogc7LIlRrp0TpkWNjYI27BzsJewLs3Qv0ltXPNnQErc10iVHGslOTeCS9bl2W2bGYvvP+Yr21uc5ToQGOYDTqnoDD2XyMsXLF12e6z2yIVBbkq9vOhyyQZM8GMKMxjUCxjuSFlbCsLjhslp3JXMqi6UUaLrqS5HE80COmtjhuTuEL4i2bhUq53DC8PFW3znXWILEEzxEREGrFrYmDK2Qrwf8MbrC8Im41tcpjpjekxqPQDQVYbkHZbFG3vHCbk3I0zpGSMzFQjSrZoXhMHhJq2byHwrm4Ll64MrPlCFWJREttmgpOuc9A4QJrHwex8M+JUOx3W6uNriFJzloFskHTSOHHz1Smw8Mb99S5yF1FpxeWQsby42o5wVFIkn7SjjQYW0uSyW8Gl8M+ZlV4ykrDLbkSF5sF5ljBkDiJOp5P8A1ux+Pa/uLW62jgsMuARrZcXItFwbmlx3TMTkBPi5SOjxh1a6Xk/9bsfj2v7i0H2nSlKBSlKBSlKBSlKD5G5an/3XHf5q777VvuSmzrV5JuAlifGDEGBp6JrnOXbxtbG/5m975q5ya2obV2J0IPb1115Ll/lvC6sZZzbqNo7HewxgM6AA547ZAJiOyr3J3lM+FuFgJDCGWYmNQQY0jXtqNp8rFFg2VOZnguwIgDyJ4zwno1rmhjJaa+n8W5/J8GvkT3/Y8+q7fuicoO+tiZmABGKQAAzDDNwnrU15Dd2ZdW0t5rbi05IS5lORiJkBuEiOFdDyr2+HsWMLbIi2WuXT0G6+gH+ldPST1V6hyYt2kwAzd7d65Mz22Nt7NraLMtsZrhLKUNs5spBiREkgV8niYXKY+t3T1eOWY/bwrD4R7hyorOQC0KpYwoljA6ABJPRUWrDNOVS2VSxgEwo4sY4Adde/Y9MXbTCd538LhQuz7d3G3lt27h3VsZQ6sFJuoApCgN1emtL3KcPh1t4zEDF21vm4y3726ZUtYQPmdregVWukwsgRGiypFV28YRCTAEnqAk0UTwr2XY+1MHsm+9+9ceW5mDw72rTYixbYAG/iQsFTHBCwYrx1OnO4rkfdw+2ravjMMly6O+7GIAyWWYszoGCxuwxUjSRqImaDhMDsy7eJFm29wqpZgiM5CggFiFB0kjXz1jV7hsJLz7XxWI3dnD3bRAfHZW71S5lVMRaYM4VpJYBgZlBPjEjW917kubNqbOGsW8GjhlxLXEa/eu3SzPlIOZlM+KeGSRAoPJnwrhVcqwVpysVIVo0MGIP5VcxezbtoIbtt0FxQyF0ZQ6kAhlJHOEEajrr3XkhsPDYnZuy7V3e3rXfGJygoq22PhB4VTckQCcuUkz0RNVcreS2FxdpBda4q4TZd69aSyeYBbuRozkzooWCPPPCg8BRCSABJOgAEknzCpu2WUwwKmAYIgwwkHXoIIM+evTO5NbBw+NuNcsWmsWVa1fa0r3MOxchruiljodOP5V6Btt82Gd2uG4y7GtOLqWVYF87DfWpykMeIWF0jhQfOl3DMjZGVlbTmlSG11Gh11mr3yXdyu26uZbRAuNkaLZacofTmzB49Vevd0bk2+0uUlrDBoXcWizSAVtAs1wrI1bUwNdT1Vlf+pGuYgW0S3euPgzs520ffnNAvEbyW4E5T5R53UHieIwj28udGXModcylcyNwYTxU9dZPJ/wCt2Px7X9xa9O7rFhXwyK2IWwcJltWNn3EAvblAtveFwTLNEjgpVQRrx8x5P/W7H49r+4tB9p0pSgUpSgUpSgUpSg+Pe6D/AMVxv+ave+a0lnEleFd/y05CXbu0cW4u2AGxF1gC7AiWJ15vGtL83V7+th/1t8FTqT8mnPLi/TVTbSaIXTz9P/iug+bq9/Ww362+CnzdXv62G/W/wVpPPlJqVOf05nC2y7qoIlmABYgLJMCS2gE9J0r6L2fj8La2c72lyYY4y1bS9hgrXHfIls4i2iqcrm6IC5ZjWNa8ds9zO+xhbuHJ4/SNwH+msyz3N8cAoS/ZADhlC32gP0FYHjejWs+or0nHYpW+ULKtnbCbEWxdYAfTTddwQvNBHSBoDI6K5Tuf4+/a2O+XHYfDWTiSPoGv4ve5VhLSSAxPNIjUHpFc/b7meMUELfsKHAzAXyA6mSJgc4aHsqh+5NiwJL4cAcSbhAHpJWnUHVbLwjPhdo4psMzYqy2HbC3MRhgMQ7FjnuFNQ7aAxzo89YPJnZ94coMM21LSF74F1SWVFVlUsjAIcuYMkFD0zpNaIdynFRO8w0TE73SZiJy8Z0ipPcnxcxnw89W8Mx1xlnr7Kbg6vaeKu4bZO1O+rpZsVit3hQzljctpdYvctIxMWjJ5w0MeitT3a77i9g7ZLBO8MO+SYXNzwWyjSeia1t7uVYw857ljolmungNBJIqL3cxxjwzXrDaQGN8tosCASOAkDzSKdQdtyb5c4Nsds3A4GyFw9q4zb6+c1wXLttmZLZbxeccubieAgcexvbJxbsuHXCKLT2e9sRibjoCto3Wa6LYVizhkOkxBIPWK8U+arFZsu9w2byd9zuvxYmsx+5ntBhBvWyOo3rhHYRTqDL2DyhwmCw2Msbjf4zEX7mHNlXbvc2lfmEMpkrmkDKZIHEca6Pk7tG/cwuNF8YlCuBSzZQvbt6KTFuwAo5w6CZMATNee/N1e/rYb9b/BT5ur39bDfrb4KnUXTO7oV64MamIv2j4awuVLmL37LAykF7WQoRIJU+Ufy6ruSWCmHx2Kt2rKIuDuwyXmZluKCyh1LlreikgwPMa4f5ur39bDfrb4Ku2+QmJVWVcRZCvGZRduANHDMAsGJPGr1DVa7GcrBcwz2ThrEuwfftvXxAKwABcdycsaZeGp6da1/J/63Y/Htf3FrefN1e/rYb9bfBWZsbuf3lxNljew5i9aMB2nR1/6adQ0+q6UpVQpSlApSlApSlB41yg2NdbF3yAIN1yOcOk1gfIV3qX9QrsdrfT3fxGrEivPY66rmfkK71D9Qp8g3eofqFdOaCpo6rnLewbpDg5RmtXEBJDAMykKSNZAOtYVjkRcGHaybiCbyXJVSFCquWGEDORxAJjr4muwpVl05t25Uck7gvrdJsvAsBkcuR4E6MvMIEjSI06zW65Q7MOIw1yyCAXAgtMCGDaxqeFbClXaOItcg7q2igdI3xuhQ9xVhkUEE5TmIKiJ4iTWxTkm2/s3WuKDbCFsqEkvbVEXnM2oKhpYgHhA1NdNSm6MDbmBa/Ya2hALFJkxorhjrlaDpoYNc/e5GXWtqua1K7+MxZh4VkYTFsZzzWJ0GsdU118VFNjlbHJK6uOXE5rcBhzQWnILQt5dV46ca2GK2HebEYe6L5CW5N1JcbxiZMAaR0AHgAK3dKbHMnYN7qH6hUfIN7qH6hXT0rnTvquZ+Qb3UP1Co+Qb3UP1CunpTR1XMfIN3qH6hV/A7Dui7bMDS5bPjDoda6CruF8dPXT3hTR1XpFKUr0uSlKUClKUClKUHnm1R/iLv4je2sWsvaw8Pd9dvbWJWFQJqKmKRUEAVNKUCpqK1+07aMQGvbslHXLIBIYGWE9QB181BONwt9mfd3AoKALI1V/K4fxNWWwWJgxdHiKAephGZoy9MHtrGTZdoLPfBjdxJceLwzcf5qq/sK0bZJvOLbIozZpECArAz/vWuhdfA4sl4vgAurIMswgBzITHCY/8VSuz8XI8OI3rOREzaJGW3w6AD21abA2OeBiIJZM4zgwVEBSCdOBP/wCVcu4O1mBOIjwrEDOIzsVlYnrHDz0FdrA4oFc14GC+bSCZEIOHQdfyq9cwmIjS6AcsTGhbNM8Oo1ThEtLbKC8GD5zOcTqOcVMngD+U1iWth2iVAvsx3bqBmkldZOh1gmgyHwOJIMXoOQKNAYYEEtw6pFHweJJaLwgshXoyqs5hw+1Vu5si0mbwxU5FQywJCjKBM9ZX+aY3ZSYkFO+GlWVmyFSQQpVZ6gRHHjE0F+9hcSSCLigbwsQOlNITxfN/JqvD4S+CM1zNBM6RmEiOjTSRWK2Dtlwd/rvWYDMBzzHNgHWI4VRh8BaVVAxEgG4RLKZLrztZ1ga+ag2b4e7v1YPFoLDW41La6zHnHT0Vn4b6RPXT3hWh2dgLSPay38xW2yquYEuJJLcdTJPZW+w3jp66e8Kg9IpSlbqUpSgUpSgUpSg892t9Pd9dvbWJWXtb6e767e2sSsKhQ0qCagmlUg1UKBWr2o9gXU3oJfKxXj4ozSNPS2nnraVg7QxmRgN0XBRzm0gQPE4Hxo9lWDAcYWcpRgRaJK5WEWwSxH8ExVy5jsNu2tnMyIASsMYGkAdfEaemqxi5XMMPrlzAQuaQ4ULqNDJn8qsjaYkxhjOVCNFHGNJjSJ/iqLd67g5clWJ3iZoVtXKkL/E1IODZgIMi6QNGEXBEnzCSPNVxtoq0/wCGLc5RqqywM66r0AfzVbbROYA4ZvpWWdCNCsvMaTx/08aDHt38GMkBtRcKkhjoZDjjw5p0qrBXMKWU21MlHKgqYKyxbQ6dZ7Ku28epyzhonNMhZWBI+z0jo0rKtXVNkvugCAfBwJ4kZfF4mTpHExQYmLu4Zc5dWHNt5hlYQGIyCBw1j/YNLeOw1lnZcwZmUOYY5jqF46f7FRf2sJcd7MxCK0wDnMrCCV4gk+jKavYrGBQfAZgWUQAPtKWOYFdI0HTqaCnDYLDXWYqsm1caZzLD9JAPEVZwaYQlFRTqSFBDcTofRppV75Uhvq7AZ8mcAREDncJA4j8qptbULQe9iNXBOmmRQZ8WdeFBdsYbD28QqKpF0IWXjAUzPm6TpW5wvjp66e8K0eC2pvLlucOyF0LZ2AlIkBdQDw9tbzDfSJ66e8Kg9IpSlbqUpSgUpSgUpSg892ufD3fXb21iVl7XHh7vrt7awqwqJpSpNQKgGlRQTWDjbl8OBaVSmViSYnPByjiNJy/zWdWDj8Lddpt3cgyMuWPtHg/mIoMc4jFwOYk5BPCM+bnDjwy8PPVV2/i9cqJwESemBPT1k9lUYfZeIBBbEFoSCIgFpkt5jGlU4jZuJbOFv5ZChePNK5ZPDWYb9VdDYYS7cLNvFyjm5Y16OdJnr4aVhW8Ti9M1tPHYGD/y5GU8eMTVbYDEEk76AWkCDoADzZjUcJ4cD10t4C+CJvSBcLfa1QiAv5caCN/i9OZb+3PWNDk6fRNQt7F5ZKWycjGBoS+aFA50QRr+VVps+9zSbxJUPI6GLcJgDhVRwd/d5d6M2QrngzmJneeYgaR5zrQY9zEY2DCW/FWAfL5ueedw8aKqe/jJaEtxmTKf+kyXJ14jT8+uqhgcRH0+sKOHSoEnhpJnrqb2CxBLReiWUiOgAEEeL1x2UEvfxMiEWN5BmJ3cnXxtDEVbs4jGQM9u1MtIB4aczp6+NXBgL0zvvt5o1gLpzBA1FZOz7NxVi44cyTm1nogRHDjUGPgr+JLKLqKFIbORHHXKBB9HbW3w30ieunvCrVXcL9Inrp7woPSKUpW6lKUoFKUoFKUoPPNrfWLvrt7axZrJ2r9Yu/iN7axiKwqE0pFQTUE1E1E1M0EzSoFTQKGoIpQCaCoIqQKCaUoaBSlJoFRUxSgVdwvjp66e8KtVdwv0ieunvCg9IpSlehSlKUClKUClKUHnm1vrF3129tYgNZW1vrF38RvbWLWFRUOFMtUzU5qgFaipLVSKCRSrd+5lXNE8OkDiQOn08Kw12vN0WxbYkhSdSSAzOoMZYIGQkkkaddWTbvjLnrX02NKu4XCNcMKPzPDU6VFnDlmyga6z1CNPbUcLdKu2sOWbKok6+jTiZqLGFa42VRJ183DjQWqVXbtEtABnX+OPsqLlsqSDxBg+kUEClRNTNApUVNAq7hfpE9dPeFWpq7hT4RPXT3hQekUpSvQpSlKBSlKBSlKDz3aq/wCIu+u3trFKVm7Vtnf3IB8dug9dYu5PUew1hUW6hlq4cO3U3YakWT1HsNQWqRVW7PUew03beSew0Ft7YIIPA1YTZlsEkAgnITziJ3ZZlBjiJY6dPTWZuj5J7DTdHyT2Gnq7d95c87+kI5HAkejThrRXIMgwesUNo9R7DTdnqb9Jo4RaYqZDEHrB17albhGoJB83Gm6PUew1SbZ6m7DQVpfYEkEgkQT0meOtUOxOp19OtVLaPUew0Nk9TdhoKQaTVe5PUew03R6j2Ggomimq90eo9hqN0fJbsP8A2oIirmFPhE9dPeFUbs9R7D/2q5hbZ3i6Hx06D5QoPSKUpXoUpSlB/9k="/>
          <p:cNvSpPr>
            <a:spLocks noChangeAspect="1" noChangeArrowheads="1"/>
          </p:cNvSpPr>
          <p:nvPr/>
        </p:nvSpPr>
        <p:spPr bwMode="auto">
          <a:xfrm>
            <a:off x="10" y="-144462"/>
            <a:ext cx="361951" cy="304801"/>
          </a:xfrm>
          <a:prstGeom prst="rect">
            <a:avLst/>
          </a:prstGeom>
          <a:noFill/>
          <a:ln w="9525">
            <a:noFill/>
            <a:miter lim="800000"/>
            <a:headEnd/>
            <a:tailEnd/>
          </a:ln>
        </p:spPr>
        <p:txBody>
          <a:bodyPr lIns="91436" tIns="45718" rIns="91436" bIns="45718"/>
          <a:lstStyle/>
          <a:p>
            <a:pPr algn="ctr" defTabSz="914363" eaLnBrk="0" fontAlgn="base" hangingPunct="0">
              <a:spcBef>
                <a:spcPct val="0"/>
              </a:spcBef>
              <a:spcAft>
                <a:spcPct val="0"/>
              </a:spcAft>
            </a:pPr>
            <a:endParaRPr lang="en-US" altLang="zh-CN" sz="2200">
              <a:solidFill>
                <a:srgbClr val="FFFFFF"/>
              </a:solidFill>
              <a:latin typeface="Times" pitchFamily="18" charset="0"/>
              <a:ea typeface="宋体" charset="-122"/>
            </a:endParaRPr>
          </a:p>
        </p:txBody>
      </p:sp>
      <p:sp>
        <p:nvSpPr>
          <p:cNvPr id="29703" name="矩形 1"/>
          <p:cNvSpPr>
            <a:spLocks noChangeArrowheads="1"/>
          </p:cNvSpPr>
          <p:nvPr/>
        </p:nvSpPr>
        <p:spPr bwMode="auto">
          <a:xfrm>
            <a:off x="406400" y="177071"/>
            <a:ext cx="10972800" cy="2092877"/>
          </a:xfrm>
          <a:prstGeom prst="rect">
            <a:avLst/>
          </a:prstGeom>
          <a:noFill/>
          <a:ln w="9525">
            <a:noFill/>
            <a:miter lim="800000"/>
            <a:headEnd/>
            <a:tailEnd/>
          </a:ln>
        </p:spPr>
        <p:txBody>
          <a:bodyPr lIns="91436" tIns="45718" rIns="91436" bIns="45718">
            <a:spAutoFit/>
          </a:bodyPr>
          <a:lstStyle/>
          <a:p>
            <a:pPr defTabSz="914363" fontAlgn="base">
              <a:spcBef>
                <a:spcPct val="0"/>
              </a:spcBef>
              <a:spcAft>
                <a:spcPct val="0"/>
              </a:spcAft>
            </a:pPr>
            <a:r>
              <a:rPr lang="en-US" altLang="zh-CN" dirty="0">
                <a:solidFill>
                  <a:srgbClr val="000000"/>
                </a:solidFill>
                <a:latin typeface="Times New Roman" panose="02020603050405020304" pitchFamily="18" charset="0"/>
                <a:ea typeface="宋体" charset="-122"/>
                <a:cs typeface="Times New Roman" panose="02020603050405020304" pitchFamily="18" charset="0"/>
              </a:rPr>
              <a:t> </a:t>
            </a:r>
            <a:endParaRPr lang="zh-CN" altLang="zh-CN" sz="2800" dirty="0">
              <a:solidFill>
                <a:srgbClr val="002060"/>
              </a:solidFill>
              <a:latin typeface="Times New Roman" pitchFamily="18" charset="0"/>
              <a:ea typeface="宋体" charset="-122"/>
              <a:cs typeface="Times New Roman" pitchFamily="18" charset="0"/>
            </a:endParaRPr>
          </a:p>
          <a:p>
            <a:pPr marL="457182" indent="-457182" defTabSz="914363" fontAlgn="base">
              <a:spcBef>
                <a:spcPct val="0"/>
              </a:spcBef>
              <a:spcAft>
                <a:spcPct val="0"/>
              </a:spcAft>
              <a:buFont typeface="Wingdings" panose="05000000000000000000" pitchFamily="2" charset="2"/>
              <a:buChar char="§"/>
            </a:pPr>
            <a:r>
              <a:rPr lang="en-US" altLang="zh-CN" sz="2800" b="1" dirty="0">
                <a:solidFill>
                  <a:srgbClr val="002060"/>
                </a:solidFill>
                <a:latin typeface="Times New Roman" pitchFamily="18" charset="0"/>
                <a:ea typeface="宋体" charset="-122"/>
                <a:cs typeface="Times New Roman" pitchFamily="18" charset="0"/>
              </a:rPr>
              <a:t>Spatiality </a:t>
            </a:r>
            <a:r>
              <a:rPr lang="en-US" altLang="zh-CN" sz="2800" dirty="0">
                <a:solidFill>
                  <a:srgbClr val="002060"/>
                </a:solidFill>
                <a:latin typeface="Times New Roman" pitchFamily="18" charset="0"/>
                <a:ea typeface="宋体" charset="-122"/>
                <a:cs typeface="Times New Roman" pitchFamily="18" charset="0"/>
              </a:rPr>
              <a:t>of Health: Space, Scale, Place, Mobility &amp; Environment</a:t>
            </a:r>
          </a:p>
          <a:p>
            <a:pPr marL="457182" indent="-457182" defTabSz="914363" fontAlgn="base">
              <a:spcBef>
                <a:spcPct val="0"/>
              </a:spcBef>
              <a:spcAft>
                <a:spcPct val="0"/>
              </a:spcAft>
              <a:buFont typeface="Wingdings" panose="05000000000000000000" pitchFamily="2" charset="2"/>
              <a:buChar char="§"/>
            </a:pPr>
            <a:r>
              <a:rPr lang="en-US" altLang="zh-CN" sz="2800" dirty="0">
                <a:solidFill>
                  <a:srgbClr val="002060"/>
                </a:solidFill>
                <a:latin typeface="Times New Roman" pitchFamily="18" charset="0"/>
                <a:ea typeface="宋体" charset="-122"/>
                <a:cs typeface="Times New Roman" pitchFamily="18" charset="0"/>
              </a:rPr>
              <a:t>Urban Form/</a:t>
            </a:r>
            <a:r>
              <a:rPr lang="en-US" altLang="zh-CN" sz="2800" b="1" dirty="0">
                <a:solidFill>
                  <a:srgbClr val="002060"/>
                </a:solidFill>
                <a:latin typeface="Times New Roman" pitchFamily="18" charset="0"/>
                <a:ea typeface="宋体" charset="-122"/>
                <a:cs typeface="Times New Roman" pitchFamily="18" charset="0"/>
              </a:rPr>
              <a:t>Neighborhood</a:t>
            </a:r>
            <a:r>
              <a:rPr lang="en-US" altLang="zh-CN" sz="2800" dirty="0">
                <a:solidFill>
                  <a:srgbClr val="002060"/>
                </a:solidFill>
                <a:latin typeface="Times New Roman" pitchFamily="18" charset="0"/>
                <a:ea typeface="宋体" charset="-122"/>
                <a:cs typeface="Times New Roman" pitchFamily="18" charset="0"/>
              </a:rPr>
              <a:t> Effects on Health</a:t>
            </a:r>
          </a:p>
          <a:p>
            <a:pPr marL="457182" indent="-457182" defTabSz="914363" fontAlgn="base">
              <a:spcBef>
                <a:spcPct val="0"/>
              </a:spcBef>
              <a:spcAft>
                <a:spcPct val="0"/>
              </a:spcAft>
              <a:buFont typeface="Wingdings" panose="05000000000000000000" pitchFamily="2" charset="2"/>
              <a:buChar char="§"/>
            </a:pPr>
            <a:r>
              <a:rPr lang="en-US" altLang="zh-CN" sz="2800" dirty="0">
                <a:solidFill>
                  <a:srgbClr val="002060"/>
                </a:solidFill>
                <a:latin typeface="Times New Roman" pitchFamily="18" charset="0"/>
                <a:ea typeface="宋体" charset="-122"/>
                <a:cs typeface="Times New Roman" pitchFamily="18" charset="0"/>
              </a:rPr>
              <a:t>Health </a:t>
            </a:r>
            <a:r>
              <a:rPr lang="en-US" altLang="zh-CN" sz="2800" b="1" dirty="0">
                <a:solidFill>
                  <a:srgbClr val="002060"/>
                </a:solidFill>
                <a:latin typeface="Times New Roman" pitchFamily="18" charset="0"/>
                <a:ea typeface="宋体" charset="-122"/>
                <a:cs typeface="Times New Roman" pitchFamily="18" charset="0"/>
              </a:rPr>
              <a:t>Inequality </a:t>
            </a:r>
            <a:r>
              <a:rPr lang="en-US" altLang="zh-CN" sz="2800" dirty="0">
                <a:solidFill>
                  <a:srgbClr val="002060"/>
                </a:solidFill>
                <a:latin typeface="Times New Roman" pitchFamily="18" charset="0"/>
                <a:ea typeface="宋体" charset="-122"/>
                <a:cs typeface="Times New Roman" pitchFamily="18" charset="0"/>
              </a:rPr>
              <a:t>&amp; Public Policy</a:t>
            </a:r>
          </a:p>
          <a:p>
            <a:pPr marL="457182" indent="-457182" defTabSz="914363" fontAlgn="base">
              <a:spcBef>
                <a:spcPct val="0"/>
              </a:spcBef>
              <a:spcAft>
                <a:spcPct val="0"/>
              </a:spcAft>
              <a:buFont typeface="Wingdings" panose="05000000000000000000" pitchFamily="2" charset="2"/>
              <a:buChar char="§"/>
            </a:pPr>
            <a:r>
              <a:rPr lang="en-US" altLang="zh-CN" sz="2800" dirty="0">
                <a:solidFill>
                  <a:srgbClr val="002060"/>
                </a:solidFill>
                <a:latin typeface="Times New Roman" pitchFamily="18" charset="0"/>
                <a:ea typeface="宋体" charset="-122"/>
                <a:cs typeface="Times New Roman" pitchFamily="18" charset="0"/>
              </a:rPr>
              <a:t>Methodology: </a:t>
            </a:r>
            <a:r>
              <a:rPr lang="en-US" altLang="zh-CN" sz="2800" b="1" dirty="0">
                <a:solidFill>
                  <a:srgbClr val="002060"/>
                </a:solidFill>
                <a:latin typeface="Times New Roman" pitchFamily="18" charset="0"/>
                <a:ea typeface="宋体" charset="-122"/>
                <a:cs typeface="Times New Roman" pitchFamily="18" charset="0"/>
              </a:rPr>
              <a:t>GIS</a:t>
            </a:r>
            <a:r>
              <a:rPr lang="en-US" altLang="zh-CN" sz="2800" dirty="0">
                <a:solidFill>
                  <a:srgbClr val="002060"/>
                </a:solidFill>
                <a:latin typeface="Times New Roman" pitchFamily="18" charset="0"/>
                <a:ea typeface="宋体" charset="-122"/>
                <a:cs typeface="Times New Roman" pitchFamily="18" charset="0"/>
              </a:rPr>
              <a:t>, Social Media, Big Data</a:t>
            </a:r>
          </a:p>
        </p:txBody>
      </p:sp>
      <p:sp>
        <p:nvSpPr>
          <p:cNvPr id="2" name="文本框 1"/>
          <p:cNvSpPr txBox="1"/>
          <p:nvPr/>
        </p:nvSpPr>
        <p:spPr>
          <a:xfrm>
            <a:off x="223110" y="7937"/>
            <a:ext cx="11880849" cy="677108"/>
          </a:xfrm>
          <a:prstGeom prst="rect">
            <a:avLst/>
          </a:prstGeom>
          <a:noFill/>
        </p:spPr>
        <p:txBody>
          <a:bodyPr wrap="square" lIns="91436" tIns="45718" rIns="91436" bIns="45718" rtlCol="0">
            <a:spAutoFit/>
          </a:bodyPr>
          <a:lstStyle/>
          <a:p>
            <a:pPr defTabSz="914363" fontAlgn="base">
              <a:spcBef>
                <a:spcPct val="0"/>
              </a:spcBef>
              <a:spcAft>
                <a:spcPct val="0"/>
              </a:spcAft>
            </a:pPr>
            <a:r>
              <a:rPr lang="en-US" altLang="zh-CN" sz="3800" b="1" dirty="0">
                <a:solidFill>
                  <a:srgbClr val="002060"/>
                </a:solidFill>
                <a:latin typeface="Times New Roman" pitchFamily="18" charset="0"/>
                <a:ea typeface="宋体" charset="-122"/>
                <a:cs typeface="Times New Roman" pitchFamily="18" charset="0"/>
              </a:rPr>
              <a:t> </a:t>
            </a:r>
            <a:r>
              <a:rPr lang="en-US" altLang="zh-CN" sz="3400" b="1" dirty="0">
                <a:solidFill>
                  <a:srgbClr val="002060"/>
                </a:solidFill>
                <a:latin typeface="Times New Roman" pitchFamily="18" charset="0"/>
                <a:ea typeface="宋体" charset="-122"/>
                <a:cs typeface="Times New Roman" pitchFamily="18" charset="0"/>
              </a:rPr>
              <a:t>Research Interests: Urban/Health Geography</a:t>
            </a:r>
            <a:endParaRPr lang="zh-CN" altLang="en-US" sz="3400" b="1" dirty="0">
              <a:solidFill>
                <a:srgbClr val="002060"/>
              </a:solidFill>
              <a:latin typeface="Times New Roman" panose="02020603050405020304" pitchFamily="18" charset="0"/>
              <a:ea typeface="宋体" charset="-122"/>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5486401" y="2867220"/>
            <a:ext cx="6705600" cy="3962904"/>
          </a:xfrm>
          <a:prstGeom prst="rect">
            <a:avLst/>
          </a:prstGeom>
        </p:spPr>
      </p:pic>
      <p:pic>
        <p:nvPicPr>
          <p:cNvPr id="3" name="Picture 2"/>
          <p:cNvPicPr>
            <a:picLocks noChangeAspect="1"/>
          </p:cNvPicPr>
          <p:nvPr/>
        </p:nvPicPr>
        <p:blipFill>
          <a:blip r:embed="rId4"/>
          <a:stretch>
            <a:fillRect/>
          </a:stretch>
        </p:blipFill>
        <p:spPr>
          <a:xfrm>
            <a:off x="5629507" y="4887023"/>
            <a:ext cx="6527800" cy="1943100"/>
          </a:xfrm>
          <a:prstGeom prst="rect">
            <a:avLst/>
          </a:prstGeom>
        </p:spPr>
      </p:pic>
      <p:pic>
        <p:nvPicPr>
          <p:cNvPr id="4" name="Picture 3"/>
          <p:cNvPicPr>
            <a:picLocks noChangeAspect="1"/>
          </p:cNvPicPr>
          <p:nvPr/>
        </p:nvPicPr>
        <p:blipFill>
          <a:blip r:embed="rId5"/>
          <a:stretch>
            <a:fillRect/>
          </a:stretch>
        </p:blipFill>
        <p:spPr>
          <a:xfrm>
            <a:off x="717551" y="2819400"/>
            <a:ext cx="3805944" cy="4038600"/>
          </a:xfrm>
          <a:prstGeom prst="rect">
            <a:avLst/>
          </a:prstGeom>
        </p:spPr>
      </p:pic>
    </p:spTree>
    <p:extLst>
      <p:ext uri="{BB962C8B-B14F-4D97-AF65-F5344CB8AC3E}">
        <p14:creationId xmlns:p14="http://schemas.microsoft.com/office/powerpoint/2010/main" val="1359762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52400"/>
            <a:ext cx="11684000" cy="6248400"/>
          </a:xfrm>
        </p:spPr>
        <p:txBody>
          <a:bodyPr/>
          <a:lstStyle/>
          <a:p>
            <a:pPr>
              <a:buClr>
                <a:srgbClr val="002060"/>
              </a:buClr>
              <a:buFont typeface="Wingdings" panose="05000000000000000000" pitchFamily="2" charset="2"/>
              <a:buChar char="§"/>
            </a:pPr>
            <a:r>
              <a:rPr lang="en-US" sz="3200" dirty="0">
                <a:solidFill>
                  <a:srgbClr val="002060"/>
                </a:solidFill>
                <a:effectLst/>
                <a:latin typeface="Times New Roman" panose="02020603050405020304" pitchFamily="18" charset="0"/>
                <a:cs typeface="Times New Roman" panose="02020603050405020304" pitchFamily="18" charset="0"/>
              </a:rPr>
              <a:t>Grants:     </a:t>
            </a:r>
          </a:p>
          <a:p>
            <a:pPr>
              <a:spcBef>
                <a:spcPts val="0"/>
              </a:spcBef>
              <a:buClr>
                <a:srgbClr val="002060"/>
              </a:buClr>
              <a:buFont typeface="Arial" panose="020B0604020202020204" pitchFamily="34" charset="0"/>
              <a:buChar char="•"/>
            </a:pPr>
            <a:r>
              <a:rPr lang="en-US" sz="2800" b="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2015-2016. Amenity, Neighborhood and Spatial Inequality: A Study of </a:t>
            </a:r>
            <a:r>
              <a:rPr lang="en-US" sz="2800" b="0" dirty="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SLCo</a:t>
            </a:r>
            <a:r>
              <a:rPr lang="en-US" sz="2800" b="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CSBS. PI</a:t>
            </a:r>
          </a:p>
          <a:p>
            <a:pPr>
              <a:spcBef>
                <a:spcPts val="0"/>
              </a:spcBef>
              <a:buClr>
                <a:srgbClr val="002060"/>
              </a:buClr>
              <a:buFont typeface="Arial" panose="020B0604020202020204" pitchFamily="34" charset="0"/>
              <a:buChar char="•"/>
            </a:pPr>
            <a:r>
              <a:rPr lang="en-US" sz="2800" b="0" dirty="0">
                <a:solidFill>
                  <a:srgbClr val="002060"/>
                </a:solidFill>
                <a:effectLst/>
                <a:latin typeface="Times New Roman" panose="02020603050405020304" pitchFamily="18" charset="0"/>
                <a:cs typeface="Times New Roman" panose="02020603050405020304" pitchFamily="18" charset="0"/>
              </a:rPr>
              <a:t>2015-2018. Economic Transition, Urbanization and Spatial Inequality in China. Ford Foundation. PI.  </a:t>
            </a:r>
          </a:p>
          <a:p>
            <a:pPr>
              <a:buClr>
                <a:srgbClr val="002060"/>
              </a:buClr>
              <a:buFont typeface="Wingdings" panose="05000000000000000000" pitchFamily="2" charset="2"/>
              <a:buChar char="§"/>
            </a:pPr>
            <a:r>
              <a:rPr lang="en-US" sz="3200" dirty="0">
                <a:solidFill>
                  <a:srgbClr val="002060"/>
                </a:solidFill>
                <a:effectLst/>
                <a:latin typeface="Times New Roman" panose="02020603050405020304" pitchFamily="18" charset="0"/>
                <a:cs typeface="Times New Roman" panose="02020603050405020304" pitchFamily="18" charset="0"/>
              </a:rPr>
              <a:t>Proposal Under Review:     </a:t>
            </a:r>
          </a:p>
          <a:p>
            <a:pPr>
              <a:buClr>
                <a:srgbClr val="002060"/>
              </a:buClr>
              <a:buFont typeface="Arial" panose="020B0604020202020204" pitchFamily="34" charset="0"/>
              <a:buChar char="•"/>
            </a:pPr>
            <a:r>
              <a:rPr lang="en-US" sz="2800" b="0" dirty="0">
                <a:solidFill>
                  <a:srgbClr val="002060"/>
                </a:solidFill>
                <a:effectLst/>
                <a:latin typeface="Times New Roman" panose="02020603050405020304" pitchFamily="18" charset="0"/>
                <a:cs typeface="Times New Roman" panose="02020603050405020304" pitchFamily="18" charset="0"/>
              </a:rPr>
              <a:t>Comparative Regional Inequality Dynamics. NSF. Co-PI.</a:t>
            </a:r>
          </a:p>
          <a:p>
            <a:pPr>
              <a:buClr>
                <a:srgbClr val="002060"/>
              </a:buClr>
              <a:buFont typeface="Wingdings" panose="05000000000000000000" pitchFamily="2" charset="2"/>
              <a:buChar char="§"/>
            </a:pPr>
            <a:r>
              <a:rPr lang="en-US" sz="3200" dirty="0">
                <a:solidFill>
                  <a:srgbClr val="002060"/>
                </a:solidFill>
                <a:effectLst/>
                <a:latin typeface="Times New Roman" panose="02020603050405020304" pitchFamily="18" charset="0"/>
                <a:cs typeface="Times New Roman" panose="02020603050405020304" pitchFamily="18" charset="0"/>
              </a:rPr>
              <a:t>Plan: Physical Activity &amp; Health Inequality    </a:t>
            </a:r>
          </a:p>
          <a:p>
            <a:pPr>
              <a:spcBef>
                <a:spcPts val="0"/>
              </a:spcBef>
              <a:buClr>
                <a:srgbClr val="002060"/>
              </a:buClr>
              <a:buFont typeface="Arial" panose="020B0604020202020204" pitchFamily="34" charset="0"/>
              <a:buChar char="•"/>
            </a:pPr>
            <a:r>
              <a:rPr lang="en-US" sz="2800" b="0" dirty="0">
                <a:solidFill>
                  <a:srgbClr val="002060"/>
                </a:solidFill>
                <a:effectLst/>
                <a:latin typeface="Times New Roman" panose="02020603050405020304" pitchFamily="18" charset="0"/>
                <a:cs typeface="Times New Roman" panose="02020603050405020304" pitchFamily="18" charset="0"/>
              </a:rPr>
              <a:t>Effects of urban form and neighborhoods on health/PA</a:t>
            </a:r>
          </a:p>
          <a:p>
            <a:pPr>
              <a:spcBef>
                <a:spcPts val="0"/>
              </a:spcBef>
              <a:buClr>
                <a:srgbClr val="002060"/>
              </a:buClr>
              <a:buFont typeface="Arial" panose="020B0604020202020204" pitchFamily="34" charset="0"/>
              <a:buChar char="•"/>
            </a:pPr>
            <a:r>
              <a:rPr lang="en-US" sz="2800" b="0" dirty="0">
                <a:solidFill>
                  <a:srgbClr val="002060"/>
                </a:solidFill>
                <a:effectLst/>
                <a:latin typeface="Times New Roman" panose="02020603050405020304" pitchFamily="18" charset="0"/>
                <a:cs typeface="Times New Roman" panose="02020603050405020304" pitchFamily="18" charset="0"/>
              </a:rPr>
              <a:t>Urban form, safety and PA(60,000 accidents involving walkers, bikers)</a:t>
            </a:r>
          </a:p>
          <a:p>
            <a:pPr>
              <a:spcBef>
                <a:spcPts val="0"/>
              </a:spcBef>
              <a:buClr>
                <a:srgbClr val="002060"/>
              </a:buClr>
              <a:buFont typeface="Arial" panose="020B0604020202020204" pitchFamily="34" charset="0"/>
              <a:buChar char="•"/>
            </a:pPr>
            <a:r>
              <a:rPr lang="en-US" sz="2800" b="0" dirty="0">
                <a:solidFill>
                  <a:srgbClr val="002060"/>
                </a:solidFill>
                <a:effectLst/>
                <a:latin typeface="Times New Roman" panose="02020603050405020304" pitchFamily="18" charset="0"/>
                <a:cs typeface="Times New Roman" panose="02020603050405020304" pitchFamily="18" charset="0"/>
              </a:rPr>
              <a:t>Sources of Funding: UDOT/NITC, NIH, NSF </a:t>
            </a:r>
          </a:p>
          <a:p>
            <a:pPr marL="0" indent="0">
              <a:spcBef>
                <a:spcPts val="0"/>
              </a:spcBef>
              <a:buClr>
                <a:srgbClr val="002060"/>
              </a:buClr>
              <a:buNone/>
            </a:pPr>
            <a:endParaRPr lang="en-US" sz="3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4128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342900" indent="-342900" algn="l">
              <a:buFont typeface="Arial" pitchFamily="34" charset="0"/>
              <a:buChar char="•"/>
            </a:pPr>
            <a:r>
              <a:rPr lang="en-US" sz="2500" dirty="0" smtClean="0"/>
              <a:t>Individual differences in exploration’s relationship to navigational Success</a:t>
            </a:r>
          </a:p>
          <a:p>
            <a:pPr marL="342900" indent="-342900" algn="l">
              <a:buFont typeface="Arial" pitchFamily="34" charset="0"/>
              <a:buChar char="•"/>
            </a:pPr>
            <a:r>
              <a:rPr lang="en-US" sz="2500" dirty="0" smtClean="0"/>
              <a:t>Characterization of contributions to Type 1 Diabetes Regulation (Self- and Social- Regulation)</a:t>
            </a:r>
          </a:p>
          <a:p>
            <a:pPr marL="342900" indent="-342900" algn="l">
              <a:buFont typeface="Arial" pitchFamily="34" charset="0"/>
              <a:buChar char="•"/>
            </a:pPr>
            <a:r>
              <a:rPr lang="en-US" sz="2500" dirty="0" smtClean="0"/>
              <a:t>Characterization of stable structures of regulation pattern in Type one Diabetes for teens transitioning to adult care. </a:t>
            </a:r>
            <a:endParaRPr lang="en-US" sz="2500" dirty="0"/>
          </a:p>
        </p:txBody>
      </p:sp>
      <p:sp>
        <p:nvSpPr>
          <p:cNvPr id="3" name="Title 2"/>
          <p:cNvSpPr>
            <a:spLocks noGrp="1"/>
          </p:cNvSpPr>
          <p:nvPr>
            <p:ph type="title"/>
          </p:nvPr>
        </p:nvSpPr>
        <p:spPr/>
        <p:txBody>
          <a:bodyPr/>
          <a:lstStyle/>
          <a:p>
            <a:r>
              <a:rPr lang="en-US" dirty="0" smtClean="0"/>
              <a:t>Past Research</a:t>
            </a:r>
            <a:endParaRPr lang="en-US" dirty="0"/>
          </a:p>
        </p:txBody>
      </p:sp>
    </p:spTree>
    <p:extLst>
      <p:ext uri="{BB962C8B-B14F-4D97-AF65-F5344CB8AC3E}">
        <p14:creationId xmlns:p14="http://schemas.microsoft.com/office/powerpoint/2010/main" val="894923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43" y="378944"/>
            <a:ext cx="10724607" cy="769541"/>
          </a:xfrm>
        </p:spPr>
        <p:txBody>
          <a:bodyPr>
            <a:normAutofit fontScale="90000"/>
          </a:bodyPr>
          <a:lstStyle/>
          <a:p>
            <a:r>
              <a:rPr lang="en-US" sz="4000" dirty="0">
                <a:solidFill>
                  <a:srgbClr val="C00000"/>
                </a:solidFill>
                <a:ea typeface="Times New Roman" pitchFamily="18" charset="0"/>
              </a:rPr>
              <a:t>JOSEPH B. STANFORD, MD, MSPH</a:t>
            </a:r>
            <a:br>
              <a:rPr lang="en-US" sz="4000" dirty="0">
                <a:solidFill>
                  <a:srgbClr val="C00000"/>
                </a:solidFill>
                <a:ea typeface="Times New Roman" pitchFamily="18" charset="0"/>
              </a:rPr>
            </a:br>
            <a:r>
              <a:rPr lang="en-US" sz="2200" dirty="0">
                <a:solidFill>
                  <a:schemeClr val="tx1">
                    <a:lumMod val="50000"/>
                    <a:lumOff val="50000"/>
                  </a:schemeClr>
                </a:solidFill>
                <a:ea typeface="Times New Roman" pitchFamily="18" charset="0"/>
              </a:rPr>
              <a:t>Professor, Family and Preventive Medicine; Obstetrics and Gynecology; Pediatrics</a:t>
            </a:r>
            <a:r>
              <a:rPr lang="en-US" sz="1700" dirty="0">
                <a:ea typeface="Times New Roman" pitchFamily="18" charset="0"/>
              </a:rPr>
              <a:t/>
            </a:r>
            <a:br>
              <a:rPr lang="en-US" sz="1700" dirty="0">
                <a:ea typeface="Times New Roman" pitchFamily="18" charset="0"/>
              </a:rPr>
            </a:br>
            <a:endParaRPr lang="en-US" sz="1700"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sp>
        <p:nvSpPr>
          <p:cNvPr id="9" name="TextBox 8"/>
          <p:cNvSpPr txBox="1"/>
          <p:nvPr/>
        </p:nvSpPr>
        <p:spPr>
          <a:xfrm>
            <a:off x="3876797" y="2967413"/>
            <a:ext cx="4112963" cy="1670565"/>
          </a:xfrm>
          <a:prstGeom prst="rect">
            <a:avLst/>
          </a:prstGeom>
          <a:noFill/>
          <a:ln w="0">
            <a:noFill/>
          </a:ln>
        </p:spPr>
        <p:style>
          <a:lnRef idx="2">
            <a:schemeClr val="accent2"/>
          </a:lnRef>
          <a:fillRef idx="1">
            <a:schemeClr val="lt1"/>
          </a:fillRef>
          <a:effectRef idx="0">
            <a:schemeClr val="accent2"/>
          </a:effectRef>
          <a:fontRef idx="minor">
            <a:schemeClr val="dk1"/>
          </a:fontRef>
        </p:style>
        <p:txBody>
          <a:bodyPr vert="horz" wrap="none" lIns="76197" tIns="38098" rIns="76197" bIns="38098" rtlCol="0" anchor="ctr">
            <a:noAutofit/>
          </a:bodyPr>
          <a:lstStyle/>
          <a:p>
            <a:pPr defTabSz="914363" fontAlgn="base">
              <a:spcBef>
                <a:spcPct val="0"/>
              </a:spcBef>
              <a:spcAft>
                <a:spcPct val="0"/>
              </a:spcAft>
              <a:tabLst>
                <a:tab pos="-761940" algn="l"/>
              </a:tabLst>
            </a:pPr>
            <a:r>
              <a:rPr lang="en-US" sz="2000" b="1" i="1" dirty="0">
                <a:solidFill>
                  <a:prstClr val="black"/>
                </a:solidFill>
                <a:latin typeface="Century Gothic" panose="020B0502020202020204" pitchFamily="34" charset="0"/>
              </a:rPr>
              <a:t>Teaching (Public Health)</a:t>
            </a:r>
            <a:r>
              <a:rPr lang="en-US" sz="2000" dirty="0">
                <a:solidFill>
                  <a:prstClr val="black"/>
                </a:solidFill>
                <a:latin typeface="Century Gothic" panose="020B0502020202020204" pitchFamily="34" charset="0"/>
              </a:rPr>
              <a:t/>
            </a:r>
            <a:br>
              <a:rPr lang="en-US" sz="2000" dirty="0">
                <a:solidFill>
                  <a:prstClr val="black"/>
                </a:solidFill>
                <a:latin typeface="Century Gothic" panose="020B0502020202020204" pitchFamily="34" charset="0"/>
              </a:rPr>
            </a:br>
            <a:r>
              <a:rPr lang="en-US" sz="2000" dirty="0">
                <a:solidFill>
                  <a:prstClr val="black"/>
                </a:solidFill>
                <a:latin typeface="Century Gothic" panose="020B0502020202020204" pitchFamily="34" charset="0"/>
              </a:rPr>
              <a:t>Research Methods	</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Advanced Research Design</a:t>
            </a:r>
          </a:p>
          <a:p>
            <a:pPr defTabSz="914363" fontAlgn="base">
              <a:spcBef>
                <a:spcPct val="0"/>
              </a:spcBef>
              <a:spcAft>
                <a:spcPct val="0"/>
              </a:spcAft>
              <a:tabLst>
                <a:tab pos="-761940" algn="l"/>
              </a:tabLst>
            </a:pPr>
            <a:r>
              <a:rPr lang="en-US" sz="2000" i="1" dirty="0">
                <a:solidFill>
                  <a:prstClr val="black"/>
                </a:solidFill>
                <a:latin typeface="Century Gothic" panose="020B0502020202020204" pitchFamily="34" charset="0"/>
              </a:rPr>
              <a:t>Reproductive and Perinatal </a:t>
            </a:r>
          </a:p>
          <a:p>
            <a:pPr defTabSz="914363" fontAlgn="base">
              <a:spcBef>
                <a:spcPct val="0"/>
              </a:spcBef>
              <a:spcAft>
                <a:spcPct val="0"/>
              </a:spcAft>
              <a:tabLst>
                <a:tab pos="-761940" algn="l"/>
              </a:tabLst>
            </a:pPr>
            <a:r>
              <a:rPr lang="en-US" sz="2000" i="1" dirty="0">
                <a:solidFill>
                  <a:prstClr val="black"/>
                </a:solidFill>
                <a:latin typeface="Century Gothic" panose="020B0502020202020204" pitchFamily="34" charset="0"/>
              </a:rPr>
              <a:t>   Epidemiology</a:t>
            </a:r>
          </a:p>
        </p:txBody>
      </p:sp>
      <p:sp>
        <p:nvSpPr>
          <p:cNvPr id="10" name="TextBox 9"/>
          <p:cNvSpPr txBox="1"/>
          <p:nvPr/>
        </p:nvSpPr>
        <p:spPr>
          <a:xfrm>
            <a:off x="384429" y="1419979"/>
            <a:ext cx="7605328" cy="1646299"/>
          </a:xfrm>
          <a:prstGeom prst="rect">
            <a:avLst/>
          </a:prstGeom>
          <a:noFill/>
          <a:ln w="0">
            <a:noFill/>
          </a:ln>
        </p:spPr>
        <p:style>
          <a:lnRef idx="2">
            <a:schemeClr val="accent2"/>
          </a:lnRef>
          <a:fillRef idx="1">
            <a:schemeClr val="lt1"/>
          </a:fillRef>
          <a:effectRef idx="0">
            <a:schemeClr val="accent2"/>
          </a:effectRef>
          <a:fontRef idx="minor">
            <a:schemeClr val="dk1"/>
          </a:fontRef>
        </p:style>
        <p:txBody>
          <a:bodyPr vert="horz" wrap="none" lIns="76197" tIns="38098" rIns="76197" bIns="38098" rtlCol="0" anchor="ctr">
            <a:noAutofit/>
          </a:bodyPr>
          <a:lstStyle/>
          <a:p>
            <a:pPr defTabSz="914363" fontAlgn="base">
              <a:spcBef>
                <a:spcPct val="0"/>
              </a:spcBef>
              <a:spcAft>
                <a:spcPct val="0"/>
              </a:spcAft>
              <a:tabLst>
                <a:tab pos="-761940" algn="l"/>
              </a:tabLst>
            </a:pPr>
            <a:r>
              <a:rPr lang="en-US" sz="2000" b="1" i="1" dirty="0">
                <a:solidFill>
                  <a:prstClr val="black"/>
                </a:solidFill>
                <a:latin typeface="Century Gothic" panose="020B0502020202020204" pitchFamily="34" charset="0"/>
              </a:rPr>
              <a:t>Currently Funded Research = Utah Children’s Project</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Environmental influences on Child Health Outcomes </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	       (ECHO; NIH) </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Household-based community cohort pandemic influenza</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surveillance (CDC)</a:t>
            </a:r>
          </a:p>
        </p:txBody>
      </p:sp>
      <p:sp>
        <p:nvSpPr>
          <p:cNvPr id="11" name="TextBox 10"/>
          <p:cNvSpPr txBox="1"/>
          <p:nvPr/>
        </p:nvSpPr>
        <p:spPr>
          <a:xfrm>
            <a:off x="3876797" y="4736843"/>
            <a:ext cx="7894803" cy="1646299"/>
          </a:xfrm>
          <a:prstGeom prst="rect">
            <a:avLst/>
          </a:prstGeom>
          <a:noFill/>
          <a:ln w="0">
            <a:noFill/>
          </a:ln>
        </p:spPr>
        <p:style>
          <a:lnRef idx="2">
            <a:schemeClr val="accent2"/>
          </a:lnRef>
          <a:fillRef idx="1">
            <a:schemeClr val="lt1"/>
          </a:fillRef>
          <a:effectRef idx="0">
            <a:schemeClr val="accent2"/>
          </a:effectRef>
          <a:fontRef idx="minor">
            <a:schemeClr val="dk1"/>
          </a:fontRef>
        </p:style>
        <p:txBody>
          <a:bodyPr vert="horz" wrap="none" lIns="76197" tIns="38098" rIns="76197" bIns="38098" rtlCol="0" anchor="ctr">
            <a:noAutofit/>
          </a:bodyPr>
          <a:lstStyle/>
          <a:p>
            <a:pPr defTabSz="914363" fontAlgn="base">
              <a:spcBef>
                <a:spcPct val="0"/>
              </a:spcBef>
              <a:spcAft>
                <a:spcPct val="0"/>
              </a:spcAft>
              <a:tabLst>
                <a:tab pos="-761940" algn="l"/>
              </a:tabLst>
            </a:pPr>
            <a:r>
              <a:rPr lang="en-US" sz="2000" b="1" i="1" dirty="0">
                <a:solidFill>
                  <a:prstClr val="black"/>
                </a:solidFill>
                <a:latin typeface="Century Gothic" panose="020B0502020202020204" pitchFamily="34" charset="0"/>
              </a:rPr>
              <a:t>Service</a:t>
            </a:r>
            <a:r>
              <a:rPr lang="en-US" sz="2000" dirty="0">
                <a:solidFill>
                  <a:prstClr val="black"/>
                </a:solidFill>
                <a:latin typeface="Century Gothic" panose="020B0502020202020204" pitchFamily="34" charset="0"/>
              </a:rPr>
              <a:t/>
            </a:r>
            <a:br>
              <a:rPr lang="en-US" sz="2000" dirty="0">
                <a:solidFill>
                  <a:prstClr val="black"/>
                </a:solidFill>
                <a:latin typeface="Century Gothic" panose="020B0502020202020204" pitchFamily="34" charset="0"/>
              </a:rPr>
            </a:br>
            <a:r>
              <a:rPr lang="en-US" sz="2000" dirty="0">
                <a:solidFill>
                  <a:prstClr val="black"/>
                </a:solidFill>
                <a:latin typeface="Century Gothic" panose="020B0502020202020204" pitchFamily="34" charset="0"/>
              </a:rPr>
              <a:t>Office of Cooperative Reproductive Health</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University SJ Health Center: natural infertility, women’s health</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CFAHR Executive Committee</a:t>
            </a:r>
          </a:p>
          <a:p>
            <a:pPr defTabSz="914363" fontAlgn="base">
              <a:spcBef>
                <a:spcPct val="0"/>
              </a:spcBef>
              <a:spcAft>
                <a:spcPct val="0"/>
              </a:spcAft>
              <a:tabLst>
                <a:tab pos="-761940" algn="l"/>
              </a:tabLst>
            </a:pPr>
            <a:r>
              <a:rPr lang="en-US" sz="2000" dirty="0">
                <a:solidFill>
                  <a:prstClr val="black"/>
                </a:solidFill>
                <a:latin typeface="Century Gothic" panose="020B0502020202020204" pitchFamily="34" charset="0"/>
              </a:rPr>
              <a:t>Intntl. Institute for Restorative Reproductive Medicine</a:t>
            </a:r>
          </a:p>
        </p:txBody>
      </p:sp>
      <p:pic>
        <p:nvPicPr>
          <p:cNvPr id="12" name="Picture 11" descr="JBStanford2009.jpg"/>
          <p:cNvPicPr>
            <a:picLocks noChangeAspect="1"/>
          </p:cNvPicPr>
          <p:nvPr/>
        </p:nvPicPr>
        <p:blipFill>
          <a:blip r:embed="rId2" cstate="print"/>
          <a:srcRect l="24000" t="12600" r="24000" b="13500"/>
          <a:stretch>
            <a:fillRect/>
          </a:stretch>
        </p:blipFill>
        <p:spPr>
          <a:xfrm>
            <a:off x="8166380" y="1321126"/>
            <a:ext cx="3605221" cy="3415717"/>
          </a:xfrm>
          <a:prstGeom prst="rect">
            <a:avLst/>
          </a:prstGeom>
        </p:spPr>
      </p:pic>
      <p:pic>
        <p:nvPicPr>
          <p:cNvPr id="13" name="Picture 12" descr="biking down Murphy Joe.jpg"/>
          <p:cNvPicPr>
            <a:picLocks noChangeAspect="1"/>
          </p:cNvPicPr>
          <p:nvPr/>
        </p:nvPicPr>
        <p:blipFill>
          <a:blip r:embed="rId3" cstate="print"/>
          <a:srcRect l="22059" t="29412" r="33088" b="18382"/>
          <a:stretch>
            <a:fillRect/>
          </a:stretch>
        </p:blipFill>
        <p:spPr>
          <a:xfrm>
            <a:off x="384431" y="3522805"/>
            <a:ext cx="3111376" cy="2716070"/>
          </a:xfrm>
          <a:prstGeom prst="rect">
            <a:avLst/>
          </a:prstGeom>
        </p:spPr>
      </p:pic>
      <p:sp>
        <p:nvSpPr>
          <p:cNvPr id="14" name="Slide Number Placeholder 1"/>
          <p:cNvSpPr txBox="1">
            <a:spLocks/>
          </p:cNvSpPr>
          <p:nvPr/>
        </p:nvSpPr>
        <p:spPr>
          <a:xfrm>
            <a:off x="8977871" y="6147820"/>
            <a:ext cx="1714500" cy="304271"/>
          </a:xfrm>
          <a:prstGeom prst="rect">
            <a:avLst/>
          </a:prstGeom>
        </p:spPr>
        <p:txBody>
          <a:bodyPr lIns="91436" tIns="45718" rIns="91436" bIns="45718"/>
          <a:lstStyle>
            <a:lvl1pPr marL="0" indent="0" algn="l" defTabSz="731520" rtl="0" eaLnBrk="1" latinLnBrk="0" hangingPunct="1">
              <a:spcBef>
                <a:spcPct val="20000"/>
              </a:spcBef>
              <a:buFont typeface="Arial"/>
              <a:buNone/>
              <a:defRPr sz="1200" b="1" i="0" kern="1200" spc="200" baseline="0">
                <a:solidFill>
                  <a:srgbClr val="A21727"/>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fld id="{6D22F896-40B5-4ADD-8801-0D06FADFA095}" type="slidenum">
              <a:rPr lang="en-US"/>
              <a:pPr/>
              <a:t>30</a:t>
            </a:fld>
            <a:endParaRPr lang="en-US" dirty="0"/>
          </a:p>
        </p:txBody>
      </p:sp>
    </p:spTree>
    <p:extLst>
      <p:ext uri="{BB962C8B-B14F-4D97-AF65-F5344CB8AC3E}">
        <p14:creationId xmlns:p14="http://schemas.microsoft.com/office/powerpoint/2010/main" val="29741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C00000"/>
                </a:solidFill>
                <a:ea typeface="Times New Roman" pitchFamily="18" charset="0"/>
              </a:rPr>
              <a:t>JOSEPH B. STANFORD, MD, MSPH</a:t>
            </a:r>
            <a:r>
              <a:rPr lang="en-US" sz="4000" dirty="0">
                <a:solidFill>
                  <a:srgbClr val="C00000"/>
                </a:solidFill>
                <a:ea typeface="Times New Roman" pitchFamily="18" charset="0"/>
              </a:rPr>
              <a:t/>
            </a:r>
            <a:br>
              <a:rPr lang="en-US" sz="4000" dirty="0">
                <a:solidFill>
                  <a:srgbClr val="C00000"/>
                </a:solidFill>
                <a:ea typeface="Times New Roman" pitchFamily="18" charset="0"/>
              </a:rPr>
            </a:br>
            <a:r>
              <a:rPr lang="en-US" sz="2800" dirty="0">
                <a:solidFill>
                  <a:schemeClr val="tx1">
                    <a:lumMod val="50000"/>
                    <a:lumOff val="50000"/>
                  </a:schemeClr>
                </a:solidFill>
                <a:ea typeface="Times New Roman" pitchFamily="18" charset="0"/>
              </a:rPr>
              <a:t>Contributions to Science</a:t>
            </a:r>
            <a:r>
              <a:rPr lang="en-US" sz="1700" dirty="0">
                <a:ea typeface="Times New Roman" pitchFamily="18" charset="0"/>
              </a:rPr>
              <a:t/>
            </a:r>
            <a:br>
              <a:rPr lang="en-US" sz="1700" dirty="0">
                <a:ea typeface="Times New Roman" pitchFamily="18" charset="0"/>
              </a:rPr>
            </a:br>
            <a:endParaRPr lang="en-US" sz="1700" dirty="0"/>
          </a:p>
        </p:txBody>
      </p:sp>
      <p:sp>
        <p:nvSpPr>
          <p:cNvPr id="3" name="Content Placeholder 2"/>
          <p:cNvSpPr>
            <a:spLocks noGrp="1"/>
          </p:cNvSpPr>
          <p:nvPr>
            <p:ph idx="1"/>
          </p:nvPr>
        </p:nvSpPr>
        <p:spPr/>
        <p:txBody>
          <a:bodyPr/>
          <a:lstStyle/>
          <a:p>
            <a:r>
              <a:rPr lang="en-US" dirty="0">
                <a:latin typeface="Century Gothic" charset="0"/>
                <a:ea typeface="Century Gothic" charset="0"/>
                <a:cs typeface="Century Gothic" charset="0"/>
              </a:rPr>
              <a:t>Population-based assessment of reproductive outcomes associated with fertility treatment</a:t>
            </a:r>
          </a:p>
          <a:p>
            <a:r>
              <a:rPr lang="en-US" dirty="0">
                <a:latin typeface="Century Gothic" charset="0"/>
                <a:ea typeface="Century Gothic" charset="0"/>
                <a:cs typeface="Century Gothic" charset="0"/>
              </a:rPr>
              <a:t>Preconception cohort studies</a:t>
            </a:r>
          </a:p>
          <a:p>
            <a:r>
              <a:rPr lang="en-US" dirty="0">
                <a:latin typeface="Century Gothic" charset="0"/>
                <a:ea typeface="Century Gothic" charset="0"/>
                <a:cs typeface="Century Gothic" charset="0"/>
              </a:rPr>
              <a:t>Day-specific probabilities of conception and the fertile window</a:t>
            </a:r>
          </a:p>
          <a:p>
            <a:r>
              <a:rPr lang="en-US" dirty="0">
                <a:latin typeface="Century Gothic" charset="0"/>
                <a:ea typeface="Century Gothic" charset="0"/>
                <a:cs typeface="Century Gothic" charset="0"/>
              </a:rPr>
              <a:t>Environmental exposure impacts on reproductive </a:t>
            </a:r>
            <a:r>
              <a:rPr lang="en-US" dirty="0" smtClean="0">
                <a:latin typeface="Century Gothic" charset="0"/>
                <a:ea typeface="Century Gothic" charset="0"/>
                <a:cs typeface="Century Gothic" charset="0"/>
              </a:rPr>
              <a:t>health, child health, and child development</a:t>
            </a:r>
          </a:p>
          <a:p>
            <a:r>
              <a:rPr lang="en-US" dirty="0" smtClean="0">
                <a:latin typeface="Century Gothic" charset="0"/>
                <a:ea typeface="Century Gothic" charset="0"/>
                <a:cs typeface="Century Gothic" charset="0"/>
              </a:rPr>
              <a:t>Fertility intentions and behaviors</a:t>
            </a:r>
            <a:endParaRPr lang="en-US" dirty="0">
              <a:latin typeface="Century Gothic" charset="0"/>
              <a:ea typeface="Century Gothic" charset="0"/>
              <a:cs typeface="Century Gothic" charset="0"/>
            </a:endParaRPr>
          </a:p>
          <a:p>
            <a:endParaRPr lang="en-US" dirty="0"/>
          </a:p>
        </p:txBody>
      </p:sp>
      <p:sp>
        <p:nvSpPr>
          <p:cNvPr id="14" name="Slide Number Placeholder 1"/>
          <p:cNvSpPr txBox="1">
            <a:spLocks/>
          </p:cNvSpPr>
          <p:nvPr/>
        </p:nvSpPr>
        <p:spPr>
          <a:xfrm>
            <a:off x="8977871" y="6147820"/>
            <a:ext cx="1714500" cy="304271"/>
          </a:xfrm>
          <a:prstGeom prst="rect">
            <a:avLst/>
          </a:prstGeom>
        </p:spPr>
        <p:txBody>
          <a:bodyPr lIns="91436" tIns="45718" rIns="91436" bIns="45718"/>
          <a:lstStyle>
            <a:lvl1pPr marL="0" indent="0" algn="l" defTabSz="731520" rtl="0" eaLnBrk="1" latinLnBrk="0" hangingPunct="1">
              <a:spcBef>
                <a:spcPct val="20000"/>
              </a:spcBef>
              <a:buFont typeface="Arial"/>
              <a:buNone/>
              <a:defRPr sz="1200" b="1" i="0" kern="1200" spc="200" baseline="0">
                <a:solidFill>
                  <a:srgbClr val="A21727"/>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fld id="{6D22F896-40B5-4ADD-8801-0D06FADFA095}" type="slidenum">
              <a:rPr lang="en-US"/>
              <a:pPr/>
              <a:t>31</a:t>
            </a:fld>
            <a:endParaRPr lang="en-US" dirty="0"/>
          </a:p>
        </p:txBody>
      </p:sp>
    </p:spTree>
    <p:extLst>
      <p:ext uri="{BB962C8B-B14F-4D97-AF65-F5344CB8AC3E}">
        <p14:creationId xmlns:p14="http://schemas.microsoft.com/office/powerpoint/2010/main" val="93921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C00000"/>
                </a:solidFill>
                <a:ea typeface="Times New Roman" pitchFamily="18" charset="0"/>
              </a:rPr>
              <a:t>JOSEPH B. STANFORD, MD, MSPH</a:t>
            </a:r>
            <a:r>
              <a:rPr lang="en-US" sz="4000" dirty="0">
                <a:solidFill>
                  <a:srgbClr val="C00000"/>
                </a:solidFill>
                <a:ea typeface="Times New Roman" pitchFamily="18" charset="0"/>
              </a:rPr>
              <a:t/>
            </a:r>
            <a:br>
              <a:rPr lang="en-US" sz="4000" dirty="0">
                <a:solidFill>
                  <a:srgbClr val="C00000"/>
                </a:solidFill>
                <a:ea typeface="Times New Roman" pitchFamily="18" charset="0"/>
              </a:rPr>
            </a:br>
            <a:r>
              <a:rPr lang="en-US" sz="2800" dirty="0">
                <a:solidFill>
                  <a:schemeClr val="tx1">
                    <a:lumMod val="50000"/>
                    <a:lumOff val="50000"/>
                  </a:schemeClr>
                </a:solidFill>
                <a:ea typeface="Times New Roman" pitchFamily="18" charset="0"/>
              </a:rPr>
              <a:t>Recent mentees</a:t>
            </a:r>
            <a:r>
              <a:rPr lang="en-US" sz="1700" dirty="0">
                <a:ea typeface="Times New Roman" pitchFamily="18" charset="0"/>
              </a:rPr>
              <a:t/>
            </a:r>
            <a:br>
              <a:rPr lang="en-US" sz="1700" dirty="0">
                <a:ea typeface="Times New Roman" pitchFamily="18" charset="0"/>
              </a:rPr>
            </a:br>
            <a:endParaRPr lang="en-US" sz="1700" dirty="0"/>
          </a:p>
        </p:txBody>
      </p:sp>
      <p:sp>
        <p:nvSpPr>
          <p:cNvPr id="3" name="Content Placeholder 2"/>
          <p:cNvSpPr>
            <a:spLocks noGrp="1"/>
          </p:cNvSpPr>
          <p:nvPr>
            <p:ph idx="1"/>
          </p:nvPr>
        </p:nvSpPr>
        <p:spPr>
          <a:xfrm>
            <a:off x="838200" y="1519236"/>
            <a:ext cx="10515600" cy="4932845"/>
          </a:xfrm>
        </p:spPr>
        <p:txBody>
          <a:bodyPr>
            <a:normAutofit fontScale="92500" lnSpcReduction="10000"/>
          </a:bodyPr>
          <a:lstStyle/>
          <a:p>
            <a:r>
              <a:rPr lang="en-US" dirty="0" smtClean="0">
                <a:latin typeface="Century Gothic" charset="0"/>
                <a:ea typeface="Century Gothic" charset="0"/>
                <a:cs typeface="Century Gothic" charset="0"/>
              </a:rPr>
              <a:t>Christy </a:t>
            </a:r>
            <a:r>
              <a:rPr lang="en-US" dirty="0" err="1" smtClean="0">
                <a:latin typeface="Century Gothic" charset="0"/>
                <a:ea typeface="Century Gothic" charset="0"/>
                <a:cs typeface="Century Gothic" charset="0"/>
              </a:rPr>
              <a:t>Porucznik</a:t>
            </a:r>
            <a:r>
              <a:rPr lang="en-US" dirty="0" smtClean="0">
                <a:latin typeface="Century Gothic" charset="0"/>
                <a:ea typeface="Century Gothic" charset="0"/>
                <a:cs typeface="Century Gothic" charset="0"/>
              </a:rPr>
              <a:t>, PhD, MSPH, Associate Prof, UU DFPM</a:t>
            </a:r>
          </a:p>
          <a:p>
            <a:pPr lvl="1"/>
            <a:r>
              <a:rPr lang="en-US" dirty="0" err="1" smtClean="0">
                <a:latin typeface="Century Gothic" charset="0"/>
                <a:ea typeface="Century Gothic" charset="0"/>
                <a:cs typeface="Century Gothic" charset="0"/>
              </a:rPr>
              <a:t>Periconceptional</a:t>
            </a:r>
            <a:r>
              <a:rPr lang="en-US" dirty="0" smtClean="0">
                <a:latin typeface="Century Gothic" charset="0"/>
                <a:ea typeface="Century Gothic" charset="0"/>
                <a:cs typeface="Century Gothic" charset="0"/>
              </a:rPr>
              <a:t> exposure assessment</a:t>
            </a:r>
          </a:p>
          <a:p>
            <a:r>
              <a:rPr lang="en-US" dirty="0" smtClean="0">
                <a:latin typeface="Century Gothic" charset="0"/>
                <a:ea typeface="Century Gothic" charset="0"/>
                <a:cs typeface="Century Gothic" charset="0"/>
              </a:rPr>
              <a:t>Jessica Sanders</a:t>
            </a:r>
            <a:r>
              <a:rPr lang="en-US" dirty="0">
                <a:latin typeface="Century Gothic" charset="0"/>
                <a:ea typeface="Century Gothic" charset="0"/>
                <a:cs typeface="Century Gothic" charset="0"/>
              </a:rPr>
              <a:t>, </a:t>
            </a:r>
            <a:r>
              <a:rPr lang="en-US" dirty="0" smtClean="0">
                <a:latin typeface="Century Gothic" charset="0"/>
                <a:ea typeface="Century Gothic" charset="0"/>
                <a:cs typeface="Century Gothic" charset="0"/>
              </a:rPr>
              <a:t>PhD, </a:t>
            </a:r>
            <a:r>
              <a:rPr lang="en-US" dirty="0">
                <a:latin typeface="Century Gothic" charset="0"/>
                <a:ea typeface="Century Gothic" charset="0"/>
                <a:cs typeface="Century Gothic" charset="0"/>
              </a:rPr>
              <a:t>MSPH, </a:t>
            </a:r>
            <a:r>
              <a:rPr lang="en-US" dirty="0" err="1" smtClean="0">
                <a:latin typeface="Century Gothic" charset="0"/>
                <a:ea typeface="Century Gothic" charset="0"/>
                <a:cs typeface="Century Gothic" charset="0"/>
              </a:rPr>
              <a:t>Asst</a:t>
            </a:r>
            <a:r>
              <a:rPr lang="en-US" dirty="0" smtClean="0">
                <a:latin typeface="Century Gothic" charset="0"/>
                <a:ea typeface="Century Gothic" charset="0"/>
                <a:cs typeface="Century Gothic" charset="0"/>
              </a:rPr>
              <a:t> Prof, UU OBGYN</a:t>
            </a:r>
          </a:p>
          <a:p>
            <a:pPr lvl="1"/>
            <a:r>
              <a:rPr lang="en-US" dirty="0" smtClean="0">
                <a:latin typeface="Century Gothic" charset="0"/>
                <a:ea typeface="Century Gothic" charset="0"/>
                <a:cs typeface="Century Gothic" charset="0"/>
              </a:rPr>
              <a:t>Fertility treatment utilization, reproductive health</a:t>
            </a:r>
          </a:p>
          <a:p>
            <a:r>
              <a:rPr lang="en-US" dirty="0" smtClean="0">
                <a:latin typeface="Century Gothic" charset="0"/>
                <a:ea typeface="Century Gothic" charset="0"/>
                <a:cs typeface="Century Gothic" charset="0"/>
              </a:rPr>
              <a:t>Karen </a:t>
            </a:r>
            <a:r>
              <a:rPr lang="en-US" dirty="0" err="1" smtClean="0">
                <a:latin typeface="Century Gothic" charset="0"/>
                <a:ea typeface="Century Gothic" charset="0"/>
                <a:cs typeface="Century Gothic" charset="0"/>
              </a:rPr>
              <a:t>Schliep</a:t>
            </a:r>
            <a:r>
              <a:rPr lang="en-US" dirty="0" smtClean="0">
                <a:latin typeface="Century Gothic" charset="0"/>
                <a:ea typeface="Century Gothic" charset="0"/>
                <a:cs typeface="Century Gothic" charset="0"/>
              </a:rPr>
              <a:t>, PhD, </a:t>
            </a:r>
            <a:r>
              <a:rPr lang="en-US" dirty="0">
                <a:latin typeface="Century Gothic" charset="0"/>
                <a:ea typeface="Century Gothic" charset="0"/>
                <a:cs typeface="Century Gothic" charset="0"/>
              </a:rPr>
              <a:t>MSPH, </a:t>
            </a:r>
            <a:r>
              <a:rPr lang="en-US" dirty="0" err="1" smtClean="0">
                <a:latin typeface="Century Gothic" charset="0"/>
                <a:ea typeface="Century Gothic" charset="0"/>
                <a:cs typeface="Century Gothic" charset="0"/>
              </a:rPr>
              <a:t>Asst</a:t>
            </a:r>
            <a:r>
              <a:rPr lang="en-US" dirty="0" smtClean="0">
                <a:latin typeface="Century Gothic" charset="0"/>
                <a:ea typeface="Century Gothic" charset="0"/>
                <a:cs typeface="Century Gothic" charset="0"/>
              </a:rPr>
              <a:t> Prof, UU DFPM</a:t>
            </a:r>
          </a:p>
          <a:p>
            <a:pPr lvl="1"/>
            <a:r>
              <a:rPr lang="en-US" dirty="0" smtClean="0">
                <a:latin typeface="Century Gothic" charset="0"/>
                <a:ea typeface="Century Gothic" charset="0"/>
                <a:cs typeface="Century Gothic" charset="0"/>
              </a:rPr>
              <a:t>Life course epidemiology: reproduction and aging</a:t>
            </a:r>
          </a:p>
          <a:p>
            <a:r>
              <a:rPr lang="en-US" dirty="0" smtClean="0">
                <a:latin typeface="Century Gothic" charset="0"/>
                <a:ea typeface="Century Gothic" charset="0"/>
                <a:cs typeface="Century Gothic" charset="0"/>
              </a:rPr>
              <a:t>Ulrike </a:t>
            </a:r>
            <a:r>
              <a:rPr lang="en-US" dirty="0" err="1" smtClean="0">
                <a:latin typeface="Century Gothic" charset="0"/>
                <a:ea typeface="Century Gothic" charset="0"/>
                <a:cs typeface="Century Gothic" charset="0"/>
              </a:rPr>
              <a:t>Ott</a:t>
            </a:r>
            <a:r>
              <a:rPr lang="en-US" dirty="0">
                <a:latin typeface="Century Gothic" charset="0"/>
                <a:ea typeface="Century Gothic" charset="0"/>
                <a:cs typeface="Century Gothic" charset="0"/>
              </a:rPr>
              <a:t>, </a:t>
            </a:r>
            <a:r>
              <a:rPr lang="en-US" dirty="0" smtClean="0">
                <a:latin typeface="Century Gothic" charset="0"/>
                <a:ea typeface="Century Gothic" charset="0"/>
                <a:cs typeface="Century Gothic" charset="0"/>
              </a:rPr>
              <a:t>PhD, </a:t>
            </a:r>
            <a:r>
              <a:rPr lang="en-US" dirty="0">
                <a:latin typeface="Century Gothic" charset="0"/>
                <a:ea typeface="Century Gothic" charset="0"/>
                <a:cs typeface="Century Gothic" charset="0"/>
              </a:rPr>
              <a:t>MSPH, Visiting </a:t>
            </a:r>
            <a:r>
              <a:rPr lang="en-US" dirty="0" smtClean="0">
                <a:latin typeface="Century Gothic" charset="0"/>
                <a:ea typeface="Century Gothic" charset="0"/>
                <a:cs typeface="Century Gothic" charset="0"/>
              </a:rPr>
              <a:t>Instructor, UU DFPM</a:t>
            </a:r>
          </a:p>
          <a:p>
            <a:pPr lvl="1"/>
            <a:r>
              <a:rPr lang="en-US" dirty="0" smtClean="0">
                <a:latin typeface="Century Gothic" charset="0"/>
                <a:ea typeface="Century Gothic" charset="0"/>
                <a:cs typeface="Century Gothic" charset="0"/>
              </a:rPr>
              <a:t>Health behaviors in workers</a:t>
            </a:r>
          </a:p>
          <a:p>
            <a:r>
              <a:rPr lang="en-US" dirty="0" smtClean="0">
                <a:latin typeface="Century Gothic" charset="0"/>
                <a:ea typeface="Century Gothic" charset="0"/>
                <a:cs typeface="Century Gothic" charset="0"/>
              </a:rPr>
              <a:t>Current PhD students</a:t>
            </a:r>
          </a:p>
          <a:p>
            <a:pPr lvl="1"/>
            <a:r>
              <a:rPr lang="en-US" dirty="0" err="1" smtClean="0">
                <a:latin typeface="Century Gothic" charset="0"/>
                <a:ea typeface="Century Gothic" charset="0"/>
                <a:cs typeface="Century Gothic" charset="0"/>
              </a:rPr>
              <a:t>Sakineh</a:t>
            </a:r>
            <a:r>
              <a:rPr lang="en-US" dirty="0" smtClean="0">
                <a:latin typeface="Century Gothic" charset="0"/>
                <a:ea typeface="Century Gothic" charset="0"/>
                <a:cs typeface="Century Gothic" charset="0"/>
              </a:rPr>
              <a:t> </a:t>
            </a:r>
            <a:r>
              <a:rPr lang="en-US" dirty="0" err="1" smtClean="0">
                <a:latin typeface="Century Gothic" charset="0"/>
                <a:ea typeface="Century Gothic" charset="0"/>
                <a:cs typeface="Century Gothic" charset="0"/>
              </a:rPr>
              <a:t>Najmabadi</a:t>
            </a:r>
            <a:r>
              <a:rPr lang="en-US" dirty="0" smtClean="0">
                <a:latin typeface="Century Gothic" charset="0"/>
                <a:ea typeface="Century Gothic" charset="0"/>
                <a:cs typeface="Century Gothic" charset="0"/>
              </a:rPr>
              <a:t>, MSPH  </a:t>
            </a:r>
          </a:p>
          <a:p>
            <a:pPr lvl="2"/>
            <a:r>
              <a:rPr lang="en-US" dirty="0" smtClean="0">
                <a:latin typeface="Century Gothic" charset="0"/>
                <a:ea typeface="Century Gothic" charset="0"/>
                <a:cs typeface="Century Gothic" charset="0"/>
              </a:rPr>
              <a:t>menstrual cycle characteristics and fertility status</a:t>
            </a:r>
          </a:p>
          <a:p>
            <a:pPr lvl="1"/>
            <a:r>
              <a:rPr lang="en-US" dirty="0" smtClean="0">
                <a:latin typeface="Century Gothic" charset="0"/>
                <a:ea typeface="Century Gothic" charset="0"/>
                <a:cs typeface="Century Gothic" charset="0"/>
              </a:rPr>
              <a:t> Matthew Reeder, MPH</a:t>
            </a:r>
          </a:p>
          <a:p>
            <a:pPr lvl="2"/>
            <a:r>
              <a:rPr lang="en-US" dirty="0">
                <a:latin typeface="Century Gothic" charset="0"/>
                <a:ea typeface="Century Gothic" charset="0"/>
                <a:cs typeface="Century Gothic" charset="0"/>
              </a:rPr>
              <a:t>f</a:t>
            </a:r>
            <a:r>
              <a:rPr lang="en-US" dirty="0" smtClean="0">
                <a:latin typeface="Century Gothic" charset="0"/>
                <a:ea typeface="Century Gothic" charset="0"/>
                <a:cs typeface="Century Gothic" charset="0"/>
              </a:rPr>
              <a:t>ertility treatments and fertility, pregnancy, and childhood outcomes</a:t>
            </a:r>
            <a:endParaRPr lang="en-US" dirty="0">
              <a:latin typeface="Century Gothic" charset="0"/>
              <a:ea typeface="Century Gothic" charset="0"/>
              <a:cs typeface="Century Gothic" charset="0"/>
            </a:endParaRPr>
          </a:p>
          <a:p>
            <a:endParaRPr lang="en-US" dirty="0"/>
          </a:p>
        </p:txBody>
      </p:sp>
      <p:sp>
        <p:nvSpPr>
          <p:cNvPr id="14" name="Slide Number Placeholder 1"/>
          <p:cNvSpPr txBox="1">
            <a:spLocks/>
          </p:cNvSpPr>
          <p:nvPr/>
        </p:nvSpPr>
        <p:spPr>
          <a:xfrm>
            <a:off x="8977871" y="6147820"/>
            <a:ext cx="1714500" cy="304271"/>
          </a:xfrm>
          <a:prstGeom prst="rect">
            <a:avLst/>
          </a:prstGeom>
        </p:spPr>
        <p:txBody>
          <a:bodyPr lIns="91436" tIns="45718" rIns="91436" bIns="45718"/>
          <a:lstStyle>
            <a:lvl1pPr marL="0" indent="0" algn="l" defTabSz="731520" rtl="0" eaLnBrk="1" latinLnBrk="0" hangingPunct="1">
              <a:spcBef>
                <a:spcPct val="20000"/>
              </a:spcBef>
              <a:buFont typeface="Arial"/>
              <a:buNone/>
              <a:defRPr sz="1200" b="1" i="0" kern="1200" spc="200" baseline="0">
                <a:solidFill>
                  <a:srgbClr val="A21727"/>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fld id="{6D22F896-40B5-4ADD-8801-0D06FADFA095}" type="slidenum">
              <a:rPr lang="en-US"/>
              <a:pPr/>
              <a:t>32</a:t>
            </a:fld>
            <a:endParaRPr lang="en-US" dirty="0"/>
          </a:p>
        </p:txBody>
      </p:sp>
    </p:spTree>
    <p:extLst>
      <p:ext uri="{BB962C8B-B14F-4D97-AF65-F5344CB8AC3E}">
        <p14:creationId xmlns:p14="http://schemas.microsoft.com/office/powerpoint/2010/main" val="14821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2160636" y="6547115"/>
            <a:ext cx="2376728" cy="254000"/>
          </a:xfrm>
        </p:spPr>
        <p:txBody>
          <a:bodyPr/>
          <a:lstStyle/>
          <a:p>
            <a:r>
              <a:rPr lang="en-US" sz="900" dirty="0"/>
              <a:t>@</a:t>
            </a:r>
            <a:r>
              <a:rPr lang="en-US" sz="900" dirty="0" err="1"/>
              <a:t>uupublichealth</a:t>
            </a:r>
            <a:endParaRPr lang="en-US" sz="900" dirty="0"/>
          </a:p>
          <a:p>
            <a:r>
              <a:rPr lang="en-US" sz="900" dirty="0"/>
              <a:t> </a:t>
            </a:r>
          </a:p>
        </p:txBody>
      </p:sp>
      <p:sp>
        <p:nvSpPr>
          <p:cNvPr id="5" name="Text Placeholder 3"/>
          <p:cNvSpPr>
            <a:spLocks noGrp="1"/>
          </p:cNvSpPr>
          <p:nvPr>
            <p:ph type="body" sz="quarter" idx="12"/>
          </p:nvPr>
        </p:nvSpPr>
        <p:spPr>
          <a:xfrm>
            <a:off x="3969336" y="6547115"/>
            <a:ext cx="1768673" cy="254000"/>
          </a:xfrm>
        </p:spPr>
        <p:txBody>
          <a:bodyPr/>
          <a:lstStyle/>
          <a:p>
            <a:r>
              <a:rPr lang="en-US" dirty="0" smtClean="0"/>
              <a:t>#</a:t>
            </a:r>
            <a:r>
              <a:rPr lang="en-US" dirty="0" err="1" smtClean="0"/>
              <a:t>uupublichealth</a:t>
            </a:r>
            <a:endParaRPr lang="en-US" dirty="0"/>
          </a:p>
        </p:txBody>
      </p:sp>
      <p:sp>
        <p:nvSpPr>
          <p:cNvPr id="7" name="Content Placeholder 6"/>
          <p:cNvSpPr>
            <a:spLocks noGrp="1"/>
          </p:cNvSpPr>
          <p:nvPr>
            <p:ph sz="half" idx="1"/>
          </p:nvPr>
        </p:nvSpPr>
        <p:spPr>
          <a:xfrm>
            <a:off x="920755" y="517585"/>
            <a:ext cx="10563679" cy="5703808"/>
          </a:xfrm>
        </p:spPr>
        <p:txBody>
          <a:bodyPr/>
          <a:lstStyle/>
          <a:p>
            <a:pPr marL="0" indent="0">
              <a:buNone/>
            </a:pPr>
            <a:r>
              <a:rPr lang="en-US" sz="3300" b="1" dirty="0"/>
              <a:t>Karen Schliep, PhD, MSPH</a:t>
            </a:r>
          </a:p>
          <a:p>
            <a:pPr marL="0" indent="0">
              <a:buNone/>
            </a:pPr>
            <a:r>
              <a:rPr lang="en-US" sz="3300" b="1" dirty="0"/>
              <a:t>Assistant Professor</a:t>
            </a:r>
          </a:p>
          <a:p>
            <a:pPr marL="0" indent="0">
              <a:buNone/>
            </a:pPr>
            <a:r>
              <a:rPr lang="en-US" sz="3300" b="1" dirty="0"/>
              <a:t>Department of Family &amp; Preventive Medicine</a:t>
            </a:r>
          </a:p>
          <a:p>
            <a:pPr marL="0" indent="0">
              <a:buNone/>
            </a:pPr>
            <a:r>
              <a:rPr lang="en-US" sz="3300" b="1" dirty="0"/>
              <a:t>Division of Public Health</a:t>
            </a:r>
          </a:p>
          <a:p>
            <a:pPr marL="0" indent="0">
              <a:buNone/>
            </a:pPr>
            <a:r>
              <a:rPr lang="en-US" sz="3300" b="1" dirty="0"/>
              <a:t>375 </a:t>
            </a:r>
            <a:r>
              <a:rPr lang="en-US" sz="3300" b="1" dirty="0" err="1"/>
              <a:t>Chipeta</a:t>
            </a:r>
            <a:r>
              <a:rPr lang="en-US" sz="3300" b="1" dirty="0"/>
              <a:t> Way, Suite A</a:t>
            </a:r>
          </a:p>
          <a:p>
            <a:pPr marL="0" indent="0">
              <a:buNone/>
            </a:pPr>
            <a:r>
              <a:rPr lang="en-US" sz="3300" b="1" dirty="0"/>
              <a:t>Salt Lake City, UT 84108 | 801.587.7271</a:t>
            </a:r>
          </a:p>
          <a:p>
            <a:pPr marL="0" indent="0">
              <a:buNone/>
            </a:pPr>
            <a:r>
              <a:rPr lang="en-US" sz="3300" b="1" dirty="0"/>
              <a:t>karen.schliep@utah.edu</a:t>
            </a:r>
          </a:p>
          <a:p>
            <a:pPr marL="0" indent="0">
              <a:buNone/>
            </a:pPr>
            <a:r>
              <a:rPr lang="en-US" sz="3300" b="1" dirty="0"/>
              <a:t>@</a:t>
            </a:r>
            <a:r>
              <a:rPr lang="en-US" sz="3300" b="1" dirty="0" err="1"/>
              <a:t>schliepy</a:t>
            </a:r>
            <a:endParaRPr lang="en-US" sz="3300" b="1" dirty="0"/>
          </a:p>
          <a:p>
            <a:pPr marL="0" indent="0">
              <a:buNone/>
            </a:pPr>
            <a:endParaRPr lang="en-US" b="1" dirty="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0475" y="2397016"/>
            <a:ext cx="2552135" cy="3824378"/>
          </a:xfrm>
          <a:prstGeom prst="rect">
            <a:avLst/>
          </a:prstGeom>
        </p:spPr>
      </p:pic>
    </p:spTree>
    <p:extLst>
      <p:ext uri="{BB962C8B-B14F-4D97-AF65-F5344CB8AC3E}">
        <p14:creationId xmlns:p14="http://schemas.microsoft.com/office/powerpoint/2010/main" val="7800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57231" y="499544"/>
            <a:ext cx="10772775" cy="1110193"/>
          </a:xfrm>
        </p:spPr>
        <p:txBody>
          <a:bodyPr/>
          <a:lstStyle/>
          <a:p>
            <a:r>
              <a:rPr lang="en-US" altLang="en-US" sz="3300" dirty="0"/>
              <a:t>Past Research: Lifestyle and Psychosocial Factors and Women’s reproductive health </a:t>
            </a:r>
          </a:p>
        </p:txBody>
      </p:sp>
      <p:sp>
        <p:nvSpPr>
          <p:cNvPr id="3" name="Content Placeholder 2"/>
          <p:cNvSpPr>
            <a:spLocks noGrp="1"/>
          </p:cNvSpPr>
          <p:nvPr>
            <p:ph idx="1"/>
          </p:nvPr>
        </p:nvSpPr>
        <p:spPr>
          <a:xfrm>
            <a:off x="893137" y="1609727"/>
            <a:ext cx="11025963" cy="4824940"/>
          </a:xfrm>
          <a:solidFill>
            <a:schemeClr val="bg1"/>
          </a:solidFill>
        </p:spPr>
        <p:txBody>
          <a:bodyPr rtlCol="0">
            <a:noAutofit/>
          </a:bodyPr>
          <a:lstStyle/>
          <a:p>
            <a:pPr>
              <a:buClr>
                <a:schemeClr val="tx1"/>
              </a:buClr>
              <a:defRPr/>
            </a:pPr>
            <a:r>
              <a:rPr lang="en-US" sz="2000" dirty="0"/>
              <a:t>Serum caffeine and its primary metabolite, </a:t>
            </a:r>
            <a:r>
              <a:rPr lang="en-US" sz="2000" dirty="0" err="1"/>
              <a:t>paraxanthine</a:t>
            </a:r>
            <a:r>
              <a:rPr lang="en-US" sz="2000" dirty="0"/>
              <a:t>, are associated with reduced testosterone and improved ovulatory function (Schliep et al, </a:t>
            </a:r>
            <a:r>
              <a:rPr lang="de-DE" sz="2000" dirty="0"/>
              <a:t>Am J Clin Nutr. 2016 Jul;104(1):155-63)</a:t>
            </a:r>
          </a:p>
          <a:p>
            <a:pPr>
              <a:buClr>
                <a:schemeClr val="tx1"/>
              </a:buClr>
              <a:defRPr/>
            </a:pPr>
            <a:r>
              <a:rPr lang="de-DE" sz="2000" dirty="0"/>
              <a:t>Moderate alcohol intake associated with higher E2 and improved ovulatory function (Schliep et al, Am J Clin Nutr. 2015 Oct;102(4):933-42)</a:t>
            </a:r>
          </a:p>
          <a:p>
            <a:pPr>
              <a:buClr>
                <a:schemeClr val="tx1"/>
              </a:buClr>
              <a:defRPr/>
            </a:pPr>
            <a:r>
              <a:rPr lang="en-US" sz="2000" dirty="0"/>
              <a:t>Daily (but not baseline) perceived stress is associated with lower concentrations of total and free E2, LH, and luteal progesterone, higher concentrations of FSH, and increased odds for sporadic anovulation. (Schliep et al, Epidemiology. 2015 Mar;26(2):177-84)</a:t>
            </a:r>
          </a:p>
          <a:p>
            <a:pPr>
              <a:buClr>
                <a:schemeClr val="tx1"/>
              </a:buClr>
              <a:defRPr/>
            </a:pPr>
            <a:r>
              <a:rPr lang="en-US" sz="2000" dirty="0"/>
              <a:t>Direct link between physical abuse and a women’s adhesion risk, for which mediation analyses showed could not be explained by a history of chronic pelvic pain, depression, or STIs (Schliep et al,</a:t>
            </a:r>
            <a:r>
              <a:rPr lang="pt-BR" sz="2000" dirty="0"/>
              <a:t> Hum Reprod. 2016 Aug;31(8):1904-12)</a:t>
            </a:r>
          </a:p>
          <a:p>
            <a:pPr>
              <a:buClr>
                <a:schemeClr val="tx1"/>
              </a:buClr>
              <a:defRPr/>
            </a:pPr>
            <a:r>
              <a:rPr lang="en-US" sz="2000" dirty="0"/>
              <a:t>Couples who try to achieve pregnancy immediately after a loss versus waiting &gt;3 to 6 months later are more likely to achieve a live birth with a shorter TTP (Schliep et al, Obstet Gynecol. 2016 Feb;127(2):204-12)</a:t>
            </a:r>
            <a:endParaRPr lang="en-US" dirty="0" smtClean="0">
              <a:solidFill>
                <a:schemeClr val="tx1">
                  <a:lumMod val="65000"/>
                  <a:lumOff val="35000"/>
                </a:schemeClr>
              </a:solidFill>
            </a:endParaRPr>
          </a:p>
          <a:p>
            <a:pPr marL="0" indent="0">
              <a:buNone/>
              <a:defRPr/>
            </a:pPr>
            <a:endParaRPr lang="en-US" dirty="0">
              <a:solidFill>
                <a:schemeClr val="tx1">
                  <a:lumMod val="65000"/>
                  <a:lumOff val="35000"/>
                </a:schemeClr>
              </a:solidFill>
            </a:endParaRPr>
          </a:p>
        </p:txBody>
      </p:sp>
      <p:sp>
        <p:nvSpPr>
          <p:cNvPr id="7" name="Content Placeholder 2"/>
          <p:cNvSpPr txBox="1">
            <a:spLocks/>
          </p:cNvSpPr>
          <p:nvPr/>
        </p:nvSpPr>
        <p:spPr>
          <a:xfrm>
            <a:off x="893137" y="4199478"/>
            <a:ext cx="11025963" cy="2070339"/>
          </a:xfrm>
          <a:solidFill>
            <a:schemeClr val="bg1"/>
          </a:solidFill>
        </p:spPr>
        <p:txBody>
          <a:bodyPr lIns="76194" tIns="38097" rIns="76194" bIns="38097" rtlCol="0">
            <a:noAutofit/>
          </a:bodyPr>
          <a:lst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Font typeface="Arial"/>
              <a:buNone/>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3974572036"/>
      </p:ext>
    </p:extLst>
  </p:cSld>
  <p:clrMapOvr>
    <a:masterClrMapping/>
  </p:clrMapOvr>
  <mc:AlternateContent xmlns:mc="http://schemas.openxmlformats.org/markup-compatibility/2006" xmlns:p14="http://schemas.microsoft.com/office/powerpoint/2010/main">
    <mc:Choice Requires="p14">
      <p:transition spd="med" p14:dur="700" advTm="89206">
        <p:fade/>
      </p:transition>
    </mc:Choice>
    <mc:Fallback xmlns="">
      <p:transition spd="med" advTm="89206">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57231" y="499544"/>
            <a:ext cx="10772775" cy="1110193"/>
          </a:xfrm>
        </p:spPr>
        <p:txBody>
          <a:bodyPr/>
          <a:lstStyle/>
          <a:p>
            <a:r>
              <a:rPr lang="en-US" altLang="en-US" dirty="0" smtClean="0"/>
              <a:t>My research passion</a:t>
            </a:r>
            <a:endParaRPr lang="en-US" altLang="en-US" dirty="0"/>
          </a:p>
        </p:txBody>
      </p:sp>
      <p:sp>
        <p:nvSpPr>
          <p:cNvPr id="3" name="Content Placeholder 2"/>
          <p:cNvSpPr>
            <a:spLocks noGrp="1"/>
          </p:cNvSpPr>
          <p:nvPr>
            <p:ph idx="1"/>
          </p:nvPr>
        </p:nvSpPr>
        <p:spPr>
          <a:xfrm>
            <a:off x="893137" y="1293974"/>
            <a:ext cx="11025963" cy="2070339"/>
          </a:xfrm>
          <a:solidFill>
            <a:schemeClr val="bg1"/>
          </a:solidFill>
        </p:spPr>
        <p:txBody>
          <a:bodyPr rtlCol="0">
            <a:noAutofit/>
          </a:bodyPr>
          <a:lstStyle/>
          <a:p>
            <a:pPr marL="0" indent="0">
              <a:buClr>
                <a:schemeClr val="tx1"/>
              </a:buClr>
              <a:buNone/>
              <a:defRPr/>
            </a:pPr>
            <a:r>
              <a:rPr lang="en-US" sz="2700" dirty="0"/>
              <a:t>Interplay between reproductive/pregnancy disorders, modifiable exogenous factors (</a:t>
            </a:r>
            <a:r>
              <a:rPr lang="en-US" sz="2700" dirty="0" err="1"/>
              <a:t>exposome</a:t>
            </a:r>
            <a:r>
              <a:rPr lang="en-US" sz="2700" dirty="0"/>
              <a:t>), non-modifiable endogenous factors (genome) and chronic disease pathogenesis for mother and offspring.</a:t>
            </a:r>
          </a:p>
          <a:p>
            <a:pPr marL="0" indent="0">
              <a:buClr>
                <a:schemeClr val="tx1"/>
              </a:buClr>
              <a:buNone/>
              <a:defRPr/>
            </a:pPr>
            <a:endParaRPr lang="en-US" dirty="0" smtClean="0">
              <a:solidFill>
                <a:schemeClr val="tx1">
                  <a:lumMod val="65000"/>
                  <a:lumOff val="35000"/>
                </a:schemeClr>
              </a:solidFill>
            </a:endParaRPr>
          </a:p>
          <a:p>
            <a:pPr marL="0" indent="0">
              <a:buNone/>
              <a:defRPr/>
            </a:pPr>
            <a:endParaRPr lang="en-US" dirty="0">
              <a:solidFill>
                <a:schemeClr val="tx1">
                  <a:lumMod val="65000"/>
                  <a:lumOff val="35000"/>
                </a:schemeClr>
              </a:solidFill>
            </a:endParaRPr>
          </a:p>
        </p:txBody>
      </p:sp>
      <p:sp>
        <p:nvSpPr>
          <p:cNvPr id="6" name="Title 1"/>
          <p:cNvSpPr txBox="1">
            <a:spLocks/>
          </p:cNvSpPr>
          <p:nvPr/>
        </p:nvSpPr>
        <p:spPr>
          <a:xfrm>
            <a:off x="657231" y="3089273"/>
            <a:ext cx="10772775" cy="1110193"/>
          </a:xfrm>
        </p:spPr>
        <p:txBody>
          <a:bodyPr lIns="76194" tIns="38097" rIns="76194" bIns="38097"/>
          <a:lstStyle>
            <a:lvl1pPr algn="l" defTabSz="731520" rtl="0" eaLnBrk="1" latinLnBrk="0" hangingPunct="1">
              <a:spcBef>
                <a:spcPct val="0"/>
              </a:spcBef>
              <a:buNone/>
              <a:defRPr sz="4480" b="0" i="0" kern="1200" cap="all" baseline="0">
                <a:solidFill>
                  <a:srgbClr val="B01C32"/>
                </a:solidFill>
                <a:latin typeface="Century Gothic" charset="0"/>
                <a:ea typeface="+mj-ea"/>
                <a:cs typeface="Avenir Roman"/>
              </a:defRPr>
            </a:lvl1pPr>
          </a:lstStyle>
          <a:p>
            <a:r>
              <a:rPr lang="en-US" altLang="en-US" dirty="0" smtClean="0"/>
              <a:t>Directions for future research</a:t>
            </a:r>
            <a:endParaRPr lang="en-US" altLang="en-US" dirty="0"/>
          </a:p>
        </p:txBody>
      </p:sp>
      <p:sp>
        <p:nvSpPr>
          <p:cNvPr id="7" name="Content Placeholder 2"/>
          <p:cNvSpPr txBox="1">
            <a:spLocks/>
          </p:cNvSpPr>
          <p:nvPr/>
        </p:nvSpPr>
        <p:spPr>
          <a:xfrm>
            <a:off x="893137" y="4199478"/>
            <a:ext cx="11025963" cy="2070339"/>
          </a:xfrm>
          <a:solidFill>
            <a:schemeClr val="bg1"/>
          </a:solidFill>
        </p:spPr>
        <p:txBody>
          <a:bodyPr lIns="76194" tIns="38097" rIns="76194" bIns="38097" rtlCol="0">
            <a:noAutofit/>
          </a:bodyPr>
          <a:lst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marL="0" indent="0">
              <a:buClr>
                <a:prstClr val="black"/>
              </a:buClr>
              <a:buFont typeface="Arial"/>
              <a:buNone/>
              <a:defRPr/>
            </a:pPr>
            <a:endParaRPr lang="en-US" dirty="0">
              <a:solidFill>
                <a:prstClr val="black">
                  <a:lumMod val="65000"/>
                  <a:lumOff val="35000"/>
                </a:prstClr>
              </a:solidFill>
            </a:endParaRPr>
          </a:p>
        </p:txBody>
      </p:sp>
      <p:sp>
        <p:nvSpPr>
          <p:cNvPr id="8" name="Content Placeholder 2"/>
          <p:cNvSpPr txBox="1">
            <a:spLocks/>
          </p:cNvSpPr>
          <p:nvPr/>
        </p:nvSpPr>
        <p:spPr>
          <a:xfrm>
            <a:off x="977801" y="3788871"/>
            <a:ext cx="11025963" cy="2338891"/>
          </a:xfrm>
          <a:solidFill>
            <a:schemeClr val="bg1"/>
          </a:solidFill>
        </p:spPr>
        <p:txBody>
          <a:bodyPr lIns="76194" tIns="38097" rIns="76194" bIns="38097" rtlCol="0">
            <a:noAutofit/>
          </a:bodyPr>
          <a:lst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a:buClr>
                <a:prstClr val="black"/>
              </a:buClr>
              <a:defRPr/>
            </a:pPr>
            <a:r>
              <a:rPr lang="en-US" sz="2700" dirty="0">
                <a:solidFill>
                  <a:prstClr val="black">
                    <a:lumMod val="65000"/>
                    <a:lumOff val="35000"/>
                  </a:prstClr>
                </a:solidFill>
              </a:rPr>
              <a:t>K01 Application: Hypertensive disorders of pregnancy and subsequent Alzheimer’s disease and related dementia </a:t>
            </a:r>
          </a:p>
          <a:p>
            <a:pPr>
              <a:buClr>
                <a:prstClr val="black"/>
              </a:buClr>
              <a:defRPr/>
            </a:pPr>
            <a:r>
              <a:rPr lang="en-US" sz="2700" dirty="0">
                <a:solidFill>
                  <a:prstClr val="black">
                    <a:lumMod val="65000"/>
                    <a:lumOff val="35000"/>
                  </a:prstClr>
                </a:solidFill>
              </a:rPr>
              <a:t>Collaborative R01 Application: Endometriosis and Women’s Overall Health</a:t>
            </a:r>
          </a:p>
          <a:p>
            <a:pPr>
              <a:buClr>
                <a:prstClr val="black"/>
              </a:buClr>
              <a:defRPr/>
            </a:pPr>
            <a:r>
              <a:rPr lang="en-US" sz="2700" dirty="0">
                <a:solidFill>
                  <a:prstClr val="black">
                    <a:lumMod val="65000"/>
                    <a:lumOff val="35000"/>
                  </a:prstClr>
                </a:solidFill>
              </a:rPr>
              <a:t>Continued work within the </a:t>
            </a:r>
            <a:r>
              <a:rPr lang="en-US" sz="2700" dirty="0" err="1">
                <a:solidFill>
                  <a:prstClr val="black">
                    <a:lumMod val="65000"/>
                    <a:lumOff val="35000"/>
                  </a:prstClr>
                </a:solidFill>
              </a:rPr>
              <a:t>EAGeR</a:t>
            </a:r>
            <a:r>
              <a:rPr lang="en-US" sz="2700" dirty="0">
                <a:solidFill>
                  <a:prstClr val="black">
                    <a:lumMod val="65000"/>
                    <a:lumOff val="35000"/>
                  </a:prstClr>
                </a:solidFill>
              </a:rPr>
              <a:t> Trial on maternal stress and reproductive and child health outcomes</a:t>
            </a:r>
          </a:p>
          <a:p>
            <a:pPr marL="0" indent="0">
              <a:buFont typeface="Arial"/>
              <a:buNone/>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712640110"/>
      </p:ext>
    </p:extLst>
  </p:cSld>
  <p:clrMapOvr>
    <a:masterClrMapping/>
  </p:clrMapOvr>
  <mc:AlternateContent xmlns:mc="http://schemas.openxmlformats.org/markup-compatibility/2006" xmlns:p14="http://schemas.microsoft.com/office/powerpoint/2010/main">
    <mc:Choice Requires="p14">
      <p:transition spd="med" p14:dur="700" advTm="89206">
        <p:fade/>
      </p:transition>
    </mc:Choice>
    <mc:Fallback xmlns="">
      <p:transition spd="med" advTm="89206">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227022"/>
            <a:ext cx="10363200" cy="1470025"/>
          </a:xfrm>
        </p:spPr>
        <p:txBody>
          <a:bodyPr>
            <a:normAutofit/>
          </a:bodyPr>
          <a:lstStyle/>
          <a:p>
            <a:r>
              <a:rPr lang="en-US" dirty="0" smtClean="0"/>
              <a:t>Prenatal programming of </a:t>
            </a:r>
            <a:br>
              <a:rPr lang="en-US" dirty="0" smtClean="0"/>
            </a:br>
            <a:r>
              <a:rPr lang="en-US" dirty="0" smtClean="0"/>
              <a:t>risk for impaired neurodevelopment</a:t>
            </a:r>
            <a:endParaRPr lang="en-US" dirty="0"/>
          </a:p>
        </p:txBody>
      </p:sp>
      <p:pic>
        <p:nvPicPr>
          <p:cNvPr id="4" name="Picture 2" descr="Image result for DNA inf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554" y="493432"/>
            <a:ext cx="6003185" cy="254835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90777" y="4737462"/>
            <a:ext cx="8975248" cy="1537584"/>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extBox 6"/>
          <p:cNvSpPr txBox="1"/>
          <p:nvPr/>
        </p:nvSpPr>
        <p:spPr>
          <a:xfrm>
            <a:off x="2375120" y="4864473"/>
            <a:ext cx="7421080" cy="1200328"/>
          </a:xfrm>
          <a:prstGeom prst="rect">
            <a:avLst/>
          </a:prstGeom>
          <a:noFill/>
        </p:spPr>
        <p:txBody>
          <a:bodyPr wrap="square" rtlCol="0">
            <a:spAutoFit/>
          </a:bodyPr>
          <a:lstStyle/>
          <a:p>
            <a:pPr algn="ctr" defTabSz="457200"/>
            <a:r>
              <a:rPr lang="en-US" sz="2400" b="1" dirty="0" smtClean="0">
                <a:solidFill>
                  <a:srgbClr val="000000"/>
                </a:solidFill>
              </a:rPr>
              <a:t>Elisabeth Conradt, PhD</a:t>
            </a:r>
          </a:p>
          <a:p>
            <a:pPr algn="ctr" defTabSz="457200"/>
            <a:r>
              <a:rPr lang="en-US" sz="2400" b="1" dirty="0" smtClean="0">
                <a:solidFill>
                  <a:srgbClr val="000000"/>
                </a:solidFill>
              </a:rPr>
              <a:t>Department of Psychology</a:t>
            </a:r>
          </a:p>
          <a:p>
            <a:pPr algn="ctr" defTabSz="457200"/>
            <a:r>
              <a:rPr lang="en-US" sz="2400" b="1" dirty="0" err="1" smtClean="0">
                <a:solidFill>
                  <a:srgbClr val="000000"/>
                </a:solidFill>
              </a:rPr>
              <a:t>Elisabeth.Conradt@psych.utah.edu</a:t>
            </a:r>
            <a:endParaRPr lang="en-US" sz="2400" b="1" dirty="0">
              <a:solidFill>
                <a:srgbClr val="000000"/>
              </a:solidFill>
            </a:endParaRPr>
          </a:p>
        </p:txBody>
      </p:sp>
    </p:spTree>
    <p:extLst>
      <p:ext uri="{BB962C8B-B14F-4D97-AF65-F5344CB8AC3E}">
        <p14:creationId xmlns:p14="http://schemas.microsoft.com/office/powerpoint/2010/main" val="659626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485917840"/>
              </p:ext>
            </p:extLst>
          </p:nvPr>
        </p:nvGraphicFramePr>
        <p:xfrm>
          <a:off x="2342283" y="1488537"/>
          <a:ext cx="7638415" cy="3421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p:cNvSpPr/>
          <p:nvPr/>
        </p:nvSpPr>
        <p:spPr>
          <a:xfrm>
            <a:off x="1690777" y="286873"/>
            <a:ext cx="8636595" cy="1093357"/>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2450947" y="424863"/>
            <a:ext cx="7421080" cy="830997"/>
          </a:xfrm>
          <a:prstGeom prst="rect">
            <a:avLst/>
          </a:prstGeom>
          <a:noFill/>
        </p:spPr>
        <p:txBody>
          <a:bodyPr wrap="square" rtlCol="0">
            <a:spAutoFit/>
          </a:bodyPr>
          <a:lstStyle/>
          <a:p>
            <a:pPr algn="ctr" defTabSz="457200"/>
            <a:r>
              <a:rPr lang="en-US" sz="2400" b="1" dirty="0">
                <a:solidFill>
                  <a:srgbClr val="000000"/>
                </a:solidFill>
              </a:rPr>
              <a:t>Intergenerational Transmission of Emotion </a:t>
            </a:r>
            <a:endParaRPr lang="en-US" sz="2400" b="1" dirty="0" smtClean="0">
              <a:solidFill>
                <a:srgbClr val="000000"/>
              </a:solidFill>
            </a:endParaRPr>
          </a:p>
          <a:p>
            <a:pPr algn="ctr" defTabSz="457200"/>
            <a:r>
              <a:rPr lang="en-US" sz="2400" b="1" dirty="0" smtClean="0">
                <a:solidFill>
                  <a:srgbClr val="000000"/>
                </a:solidFill>
              </a:rPr>
              <a:t>Dysregulation</a:t>
            </a:r>
            <a:endParaRPr lang="en-US" sz="2400" b="1" dirty="0">
              <a:solidFill>
                <a:srgbClr val="000000"/>
              </a:solidFill>
            </a:endParaRPr>
          </a:p>
        </p:txBody>
      </p:sp>
      <p:sp>
        <p:nvSpPr>
          <p:cNvPr id="2" name="TextBox 1"/>
          <p:cNvSpPr txBox="1"/>
          <p:nvPr/>
        </p:nvSpPr>
        <p:spPr>
          <a:xfrm>
            <a:off x="379373" y="4910086"/>
            <a:ext cx="11585152" cy="830997"/>
          </a:xfrm>
          <a:prstGeom prst="rect">
            <a:avLst/>
          </a:prstGeom>
          <a:solidFill>
            <a:schemeClr val="accent2">
              <a:lumMod val="60000"/>
              <a:lumOff val="40000"/>
            </a:schemeClr>
          </a:solidFill>
        </p:spPr>
        <p:txBody>
          <a:bodyPr wrap="square" rtlCol="0">
            <a:spAutoFit/>
          </a:bodyPr>
          <a:lstStyle/>
          <a:p>
            <a:pPr algn="ctr" defTabSz="457200"/>
            <a:r>
              <a:rPr lang="en-US" sz="2400" dirty="0">
                <a:solidFill>
                  <a:prstClr val="black"/>
                </a:solidFill>
              </a:rPr>
              <a:t>Epigenome-wide interrogation + development of a “stress array” </a:t>
            </a:r>
            <a:endParaRPr lang="en-US" sz="2400" dirty="0" smtClean="0">
              <a:solidFill>
                <a:prstClr val="black"/>
              </a:solidFill>
            </a:endParaRPr>
          </a:p>
          <a:p>
            <a:pPr algn="ctr" defTabSz="457200"/>
            <a:r>
              <a:rPr lang="en-US" sz="2400" dirty="0" smtClean="0">
                <a:solidFill>
                  <a:prstClr val="black"/>
                </a:solidFill>
              </a:rPr>
              <a:t>targeting </a:t>
            </a:r>
            <a:r>
              <a:rPr lang="en-US" sz="2400" dirty="0">
                <a:solidFill>
                  <a:prstClr val="black"/>
                </a:solidFill>
              </a:rPr>
              <a:t>genes and </a:t>
            </a:r>
            <a:r>
              <a:rPr lang="en-US" sz="2400" dirty="0" err="1">
                <a:solidFill>
                  <a:prstClr val="black"/>
                </a:solidFill>
              </a:rPr>
              <a:t>CpG</a:t>
            </a:r>
            <a:r>
              <a:rPr lang="en-US" sz="2400" dirty="0">
                <a:solidFill>
                  <a:prstClr val="black"/>
                </a:solidFill>
              </a:rPr>
              <a:t> sites specific to HPA axis </a:t>
            </a:r>
            <a:r>
              <a:rPr lang="en-US" sz="2400" dirty="0" smtClean="0">
                <a:solidFill>
                  <a:prstClr val="black"/>
                </a:solidFill>
              </a:rPr>
              <a:t>pathway </a:t>
            </a:r>
            <a:endParaRPr lang="en-US" sz="2400" dirty="0">
              <a:solidFill>
                <a:prstClr val="black"/>
              </a:solidFill>
            </a:endParaRPr>
          </a:p>
        </p:txBody>
      </p:sp>
      <p:sp>
        <p:nvSpPr>
          <p:cNvPr id="3" name="TextBox 2"/>
          <p:cNvSpPr txBox="1"/>
          <p:nvPr/>
        </p:nvSpPr>
        <p:spPr>
          <a:xfrm>
            <a:off x="480476" y="5932241"/>
            <a:ext cx="11221825" cy="646331"/>
          </a:xfrm>
          <a:prstGeom prst="rect">
            <a:avLst/>
          </a:prstGeom>
          <a:noFill/>
        </p:spPr>
        <p:txBody>
          <a:bodyPr wrap="square" rtlCol="0">
            <a:spAutoFit/>
          </a:bodyPr>
          <a:lstStyle/>
          <a:p>
            <a:pPr algn="ctr" defTabSz="457200"/>
            <a:r>
              <a:rPr lang="en-US" dirty="0" smtClean="0">
                <a:solidFill>
                  <a:prstClr val="black"/>
                </a:solidFill>
              </a:rPr>
              <a:t>Funding: NIMH R21 MH109777 (Crowell, PI; Conradt, Co-I); University of Utah department of psychology; Consortium for Families and Health Research; Interdisciplinary Research Pilot Program</a:t>
            </a:r>
            <a:endParaRPr lang="en-US" dirty="0">
              <a:solidFill>
                <a:prstClr val="black"/>
              </a:solidFill>
            </a:endParaRPr>
          </a:p>
        </p:txBody>
      </p:sp>
    </p:spTree>
    <p:extLst>
      <p:ext uri="{BB962C8B-B14F-4D97-AF65-F5344CB8AC3E}">
        <p14:creationId xmlns:p14="http://schemas.microsoft.com/office/powerpoint/2010/main" val="2287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20895" y="286873"/>
            <a:ext cx="8406476" cy="83164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2450947" y="424863"/>
            <a:ext cx="7421080" cy="461665"/>
          </a:xfrm>
          <a:prstGeom prst="rect">
            <a:avLst/>
          </a:prstGeom>
          <a:noFill/>
        </p:spPr>
        <p:txBody>
          <a:bodyPr wrap="square" rtlCol="0">
            <a:spAutoFit/>
          </a:bodyPr>
          <a:lstStyle/>
          <a:p>
            <a:pPr algn="ctr" defTabSz="457200"/>
            <a:r>
              <a:rPr lang="en-US" sz="2400" b="1" dirty="0" smtClean="0">
                <a:solidFill>
                  <a:prstClr val="black"/>
                </a:solidFill>
              </a:rPr>
              <a:t>Future Directions</a:t>
            </a:r>
            <a:endParaRPr lang="en-US" sz="2400" b="1" dirty="0">
              <a:solidFill>
                <a:prstClr val="black"/>
              </a:solidFill>
            </a:endParaRPr>
          </a:p>
        </p:txBody>
      </p:sp>
      <p:graphicFrame>
        <p:nvGraphicFramePr>
          <p:cNvPr id="7" name="Diagram 6"/>
          <p:cNvGraphicFramePr/>
          <p:nvPr>
            <p:extLst>
              <p:ext uri="{D42A27DB-BD31-4B8C-83A1-F6EECF244321}">
                <p14:modId xmlns:p14="http://schemas.microsoft.com/office/powerpoint/2010/main" val="1182049010"/>
              </p:ext>
            </p:extLst>
          </p:nvPr>
        </p:nvGraphicFramePr>
        <p:xfrm>
          <a:off x="519581" y="1317917"/>
          <a:ext cx="4965083" cy="23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ounded Rectangle 7"/>
          <p:cNvSpPr/>
          <p:nvPr/>
        </p:nvSpPr>
        <p:spPr>
          <a:xfrm>
            <a:off x="5737412" y="2511914"/>
            <a:ext cx="2744888" cy="14597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ounded Rectangle 8"/>
          <p:cNvSpPr/>
          <p:nvPr/>
        </p:nvSpPr>
        <p:spPr>
          <a:xfrm>
            <a:off x="8826070" y="3133125"/>
            <a:ext cx="3175561" cy="2040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5737412" y="2780126"/>
            <a:ext cx="2744888" cy="923330"/>
          </a:xfrm>
          <a:prstGeom prst="rect">
            <a:avLst/>
          </a:prstGeom>
          <a:noFill/>
        </p:spPr>
        <p:txBody>
          <a:bodyPr wrap="square" rtlCol="0">
            <a:spAutoFit/>
          </a:bodyPr>
          <a:lstStyle/>
          <a:p>
            <a:pPr algn="ctr" defTabSz="457200"/>
            <a:r>
              <a:rPr lang="en-US" dirty="0" smtClean="0">
                <a:solidFill>
                  <a:prstClr val="black"/>
                </a:solidFill>
              </a:rPr>
              <a:t>Infant </a:t>
            </a:r>
            <a:r>
              <a:rPr lang="en-US" dirty="0" err="1" smtClean="0">
                <a:solidFill>
                  <a:prstClr val="black"/>
                </a:solidFill>
              </a:rPr>
              <a:t>dysregulation</a:t>
            </a:r>
            <a:r>
              <a:rPr lang="en-US" dirty="0" smtClean="0">
                <a:solidFill>
                  <a:prstClr val="black"/>
                </a:solidFill>
              </a:rPr>
              <a:t> at 7 months and maternal-infant </a:t>
            </a:r>
            <a:r>
              <a:rPr lang="en-US" dirty="0" err="1" smtClean="0">
                <a:solidFill>
                  <a:prstClr val="black"/>
                </a:solidFill>
              </a:rPr>
              <a:t>coregulation</a:t>
            </a:r>
            <a:r>
              <a:rPr lang="en-US" dirty="0" smtClean="0">
                <a:solidFill>
                  <a:prstClr val="black"/>
                </a:solidFill>
              </a:rPr>
              <a:t> </a:t>
            </a:r>
            <a:endParaRPr lang="en-US" dirty="0">
              <a:solidFill>
                <a:prstClr val="black"/>
              </a:solidFill>
            </a:endParaRPr>
          </a:p>
        </p:txBody>
      </p:sp>
      <p:sp>
        <p:nvSpPr>
          <p:cNvPr id="14" name="TextBox 13"/>
          <p:cNvSpPr txBox="1"/>
          <p:nvPr/>
        </p:nvSpPr>
        <p:spPr>
          <a:xfrm>
            <a:off x="9041406" y="3552998"/>
            <a:ext cx="2744888" cy="1200329"/>
          </a:xfrm>
          <a:prstGeom prst="rect">
            <a:avLst/>
          </a:prstGeom>
          <a:noFill/>
        </p:spPr>
        <p:txBody>
          <a:bodyPr wrap="square" rtlCol="0">
            <a:spAutoFit/>
          </a:bodyPr>
          <a:lstStyle/>
          <a:p>
            <a:pPr algn="ctr" defTabSz="457200"/>
            <a:r>
              <a:rPr lang="en-US" dirty="0" smtClean="0">
                <a:solidFill>
                  <a:prstClr val="black"/>
                </a:solidFill>
              </a:rPr>
              <a:t>Toddler </a:t>
            </a:r>
            <a:r>
              <a:rPr lang="en-US" dirty="0" err="1" smtClean="0">
                <a:solidFill>
                  <a:prstClr val="black"/>
                </a:solidFill>
              </a:rPr>
              <a:t>dysregulation</a:t>
            </a:r>
            <a:r>
              <a:rPr lang="en-US" dirty="0" smtClean="0">
                <a:solidFill>
                  <a:prstClr val="black"/>
                </a:solidFill>
              </a:rPr>
              <a:t> at 18 months; toddler cognition and executive functioning with L. </a:t>
            </a:r>
            <a:r>
              <a:rPr lang="en-US" dirty="0" err="1" smtClean="0">
                <a:solidFill>
                  <a:prstClr val="black"/>
                </a:solidFill>
              </a:rPr>
              <a:t>Raby</a:t>
            </a:r>
            <a:endParaRPr lang="en-US" dirty="0">
              <a:solidFill>
                <a:prstClr val="black"/>
              </a:solidFill>
            </a:endParaRPr>
          </a:p>
        </p:txBody>
      </p:sp>
      <p:pic>
        <p:nvPicPr>
          <p:cNvPr id="15" name="Picture 14"/>
          <p:cNvPicPr>
            <a:picLocks noChangeAspect="1"/>
          </p:cNvPicPr>
          <p:nvPr/>
        </p:nvPicPr>
        <p:blipFill>
          <a:blip r:embed="rId7"/>
          <a:stretch>
            <a:fillRect/>
          </a:stretch>
        </p:blipFill>
        <p:spPr>
          <a:xfrm>
            <a:off x="5737414" y="1317920"/>
            <a:ext cx="2282924" cy="1140347"/>
          </a:xfrm>
          <a:prstGeom prst="rect">
            <a:avLst/>
          </a:prstGeom>
        </p:spPr>
      </p:pic>
      <p:pic>
        <p:nvPicPr>
          <p:cNvPr id="16" name="Picture 15"/>
          <p:cNvPicPr>
            <a:picLocks noChangeAspect="1"/>
          </p:cNvPicPr>
          <p:nvPr/>
        </p:nvPicPr>
        <p:blipFill>
          <a:blip r:embed="rId8"/>
          <a:stretch>
            <a:fillRect/>
          </a:stretch>
        </p:blipFill>
        <p:spPr>
          <a:xfrm>
            <a:off x="9117236" y="1317920"/>
            <a:ext cx="2420273" cy="1815205"/>
          </a:xfrm>
          <a:prstGeom prst="rect">
            <a:avLst/>
          </a:prstGeom>
        </p:spPr>
      </p:pic>
      <p:sp>
        <p:nvSpPr>
          <p:cNvPr id="17" name="TextBox 16"/>
          <p:cNvSpPr txBox="1"/>
          <p:nvPr/>
        </p:nvSpPr>
        <p:spPr>
          <a:xfrm>
            <a:off x="519583" y="5995759"/>
            <a:ext cx="5420029" cy="646331"/>
          </a:xfrm>
          <a:prstGeom prst="rect">
            <a:avLst/>
          </a:prstGeom>
          <a:solidFill>
            <a:schemeClr val="accent2">
              <a:lumMod val="40000"/>
              <a:lumOff val="60000"/>
            </a:schemeClr>
          </a:solidFill>
        </p:spPr>
        <p:txBody>
          <a:bodyPr wrap="square" rtlCol="0">
            <a:spAutoFit/>
          </a:bodyPr>
          <a:lstStyle/>
          <a:p>
            <a:pPr defTabSz="457200"/>
            <a:r>
              <a:rPr lang="en-US" dirty="0" smtClean="0">
                <a:solidFill>
                  <a:prstClr val="black"/>
                </a:solidFill>
              </a:rPr>
              <a:t>Social </a:t>
            </a:r>
            <a:r>
              <a:rPr lang="en-US" dirty="0" err="1" smtClean="0">
                <a:solidFill>
                  <a:prstClr val="black"/>
                </a:solidFill>
              </a:rPr>
              <a:t>epigenomics</a:t>
            </a:r>
            <a:r>
              <a:rPr lang="en-US" dirty="0" smtClean="0">
                <a:solidFill>
                  <a:prstClr val="black"/>
                </a:solidFill>
              </a:rPr>
              <a:t> and health disparities with </a:t>
            </a:r>
          </a:p>
          <a:p>
            <a:pPr defTabSz="457200"/>
            <a:r>
              <a:rPr lang="en-US" dirty="0" smtClean="0">
                <a:solidFill>
                  <a:prstClr val="black"/>
                </a:solidFill>
              </a:rPr>
              <a:t>D. Adkins and S. Crowell</a:t>
            </a:r>
            <a:endParaRPr lang="en-US" dirty="0">
              <a:solidFill>
                <a:prstClr val="black"/>
              </a:solidFill>
            </a:endParaRPr>
          </a:p>
        </p:txBody>
      </p:sp>
      <p:pic>
        <p:nvPicPr>
          <p:cNvPr id="18" name="Picture 17"/>
          <p:cNvPicPr>
            <a:picLocks noChangeAspect="1"/>
          </p:cNvPicPr>
          <p:nvPr/>
        </p:nvPicPr>
        <p:blipFill>
          <a:blip r:embed="rId9"/>
          <a:stretch>
            <a:fillRect/>
          </a:stretch>
        </p:blipFill>
        <p:spPr>
          <a:xfrm>
            <a:off x="544595" y="4458317"/>
            <a:ext cx="1906352" cy="1429764"/>
          </a:xfrm>
          <a:prstGeom prst="rect">
            <a:avLst/>
          </a:prstGeom>
        </p:spPr>
      </p:pic>
      <p:sp>
        <p:nvSpPr>
          <p:cNvPr id="19" name="TextBox 18"/>
          <p:cNvSpPr txBox="1"/>
          <p:nvPr/>
        </p:nvSpPr>
        <p:spPr>
          <a:xfrm>
            <a:off x="6146968" y="5995759"/>
            <a:ext cx="5420029" cy="646331"/>
          </a:xfrm>
          <a:prstGeom prst="rect">
            <a:avLst/>
          </a:prstGeom>
          <a:solidFill>
            <a:schemeClr val="accent2">
              <a:lumMod val="40000"/>
              <a:lumOff val="60000"/>
            </a:schemeClr>
          </a:solidFill>
        </p:spPr>
        <p:txBody>
          <a:bodyPr wrap="square" rtlCol="0">
            <a:spAutoFit/>
          </a:bodyPr>
          <a:lstStyle/>
          <a:p>
            <a:pPr defTabSz="457200"/>
            <a:r>
              <a:rPr lang="en-US" dirty="0" smtClean="0">
                <a:solidFill>
                  <a:prstClr val="black"/>
                </a:solidFill>
              </a:rPr>
              <a:t>Prenatal opioid exposure with S. Crowell, </a:t>
            </a:r>
          </a:p>
          <a:p>
            <a:pPr defTabSz="457200"/>
            <a:r>
              <a:rPr lang="en-US" dirty="0" smtClean="0">
                <a:solidFill>
                  <a:prstClr val="black"/>
                </a:solidFill>
              </a:rPr>
              <a:t>M. </a:t>
            </a:r>
            <a:r>
              <a:rPr lang="en-US" dirty="0" err="1" smtClean="0">
                <a:solidFill>
                  <a:prstClr val="black"/>
                </a:solidFill>
              </a:rPr>
              <a:t>Smid</a:t>
            </a:r>
            <a:r>
              <a:rPr lang="en-US" dirty="0" smtClean="0">
                <a:solidFill>
                  <a:prstClr val="black"/>
                </a:solidFill>
              </a:rPr>
              <a:t>, K. </a:t>
            </a:r>
            <a:r>
              <a:rPr lang="en-US" dirty="0" err="1" smtClean="0">
                <a:solidFill>
                  <a:prstClr val="black"/>
                </a:solidFill>
              </a:rPr>
              <a:t>Buchi</a:t>
            </a:r>
            <a:r>
              <a:rPr lang="en-US" dirty="0" smtClean="0">
                <a:solidFill>
                  <a:prstClr val="black"/>
                </a:solidFill>
              </a:rPr>
              <a:t>, and J. </a:t>
            </a:r>
            <a:r>
              <a:rPr lang="en-US" dirty="0" err="1" smtClean="0">
                <a:solidFill>
                  <a:prstClr val="black"/>
                </a:solidFill>
              </a:rPr>
              <a:t>Shakib</a:t>
            </a:r>
            <a:endParaRPr lang="en-US" dirty="0">
              <a:solidFill>
                <a:prstClr val="black"/>
              </a:solidFill>
            </a:endParaRPr>
          </a:p>
        </p:txBody>
      </p:sp>
      <p:pic>
        <p:nvPicPr>
          <p:cNvPr id="20" name="Picture 19"/>
          <p:cNvPicPr>
            <a:picLocks noChangeAspect="1"/>
          </p:cNvPicPr>
          <p:nvPr/>
        </p:nvPicPr>
        <p:blipFill>
          <a:blip r:embed="rId10"/>
          <a:stretch>
            <a:fillRect/>
          </a:stretch>
        </p:blipFill>
        <p:spPr>
          <a:xfrm>
            <a:off x="6141520" y="4713027"/>
            <a:ext cx="2340781" cy="1171832"/>
          </a:xfrm>
          <a:prstGeom prst="rect">
            <a:avLst/>
          </a:prstGeom>
        </p:spPr>
      </p:pic>
    </p:spTree>
    <p:extLst>
      <p:ext uri="{BB962C8B-B14F-4D97-AF65-F5344CB8AC3E}">
        <p14:creationId xmlns:p14="http://schemas.microsoft.com/office/powerpoint/2010/main" val="143578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P spid="12" grpId="0"/>
      <p:bldP spid="14" grpId="0"/>
      <p:bldP spid="17"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537" y="4335332"/>
            <a:ext cx="11516416" cy="3566160"/>
          </a:xfrm>
        </p:spPr>
        <p:txBody>
          <a:bodyPr>
            <a:noAutofit/>
          </a:bodyPr>
          <a:lstStyle/>
          <a:p>
            <a:r>
              <a:rPr lang="en-US" sz="4000" b="1" dirty="0" smtClean="0">
                <a:solidFill>
                  <a:schemeClr val="bg1"/>
                </a:solidFill>
              </a:rPr>
              <a:t/>
            </a:r>
            <a:br>
              <a:rPr lang="en-US" sz="4000" b="1" dirty="0" smtClean="0">
                <a:solidFill>
                  <a:schemeClr val="bg1"/>
                </a:solidFill>
              </a:rPr>
            </a:br>
            <a:r>
              <a:rPr lang="en-US" sz="4000" b="1" dirty="0">
                <a:solidFill>
                  <a:schemeClr val="bg1"/>
                </a:solidFill>
              </a:rPr>
              <a:t/>
            </a:r>
            <a:br>
              <a:rPr lang="en-US" sz="4000" b="1" dirty="0">
                <a:solidFill>
                  <a:schemeClr val="bg1"/>
                </a:solidFill>
              </a:rPr>
            </a:br>
            <a:r>
              <a:rPr lang="en-US" sz="4000" b="1" dirty="0" smtClean="0">
                <a:solidFill>
                  <a:schemeClr val="bg1"/>
                </a:solidFill>
              </a:rPr>
              <a:t/>
            </a:r>
            <a:br>
              <a:rPr lang="en-US" sz="4000" b="1" dirty="0" smtClean="0">
                <a:solidFill>
                  <a:schemeClr val="bg1"/>
                </a:solidFill>
              </a:rPr>
            </a:br>
            <a:r>
              <a:rPr lang="en-US" sz="4000" b="1" dirty="0" smtClean="0">
                <a:solidFill>
                  <a:schemeClr val="bg1"/>
                </a:solidFill>
              </a:rPr>
              <a:t>Megan </a:t>
            </a:r>
            <a:r>
              <a:rPr lang="en-US" sz="4000" b="1" dirty="0">
                <a:solidFill>
                  <a:schemeClr val="bg1"/>
                </a:solidFill>
              </a:rPr>
              <a:t>M. </a:t>
            </a:r>
            <a:r>
              <a:rPr lang="en-US" sz="4000" b="1" dirty="0" smtClean="0">
                <a:solidFill>
                  <a:schemeClr val="bg1"/>
                </a:solidFill>
              </a:rPr>
              <a:t>Reynolds</a:t>
            </a:r>
            <a:br>
              <a:rPr lang="en-US" sz="4000" b="1" dirty="0" smtClean="0">
                <a:solidFill>
                  <a:schemeClr val="bg1"/>
                </a:solidFill>
              </a:rPr>
            </a:br>
            <a:r>
              <a:rPr lang="en-US" sz="4000" b="1" dirty="0" smtClean="0">
                <a:solidFill>
                  <a:schemeClr val="bg1"/>
                </a:solidFill>
              </a:rPr>
              <a:t>department of sociology</a:t>
            </a:r>
            <a:br>
              <a:rPr lang="en-US" sz="4000" b="1" dirty="0" smtClean="0">
                <a:solidFill>
                  <a:schemeClr val="bg1"/>
                </a:solidFill>
              </a:rPr>
            </a:b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Robert wood Johnson foundation new connections scholar</a:t>
            </a:r>
            <a:br>
              <a:rPr lang="en-US" sz="2000" b="1" dirty="0" smtClean="0">
                <a:solidFill>
                  <a:schemeClr val="bg1"/>
                </a:solidFill>
              </a:rPr>
            </a:br>
            <a:r>
              <a:rPr lang="en-US" sz="2000" b="1" dirty="0">
                <a:solidFill>
                  <a:schemeClr val="bg1"/>
                </a:solidFill>
              </a:rPr>
              <a:t>kl2 mentored career development scholar</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university of Utah vice-president’s </a:t>
            </a:r>
            <a:r>
              <a:rPr lang="en-US" sz="2000" b="1" dirty="0">
                <a:solidFill>
                  <a:schemeClr val="bg1"/>
                </a:solidFill>
              </a:rPr>
              <a:t>clinical and translational scholar</a:t>
            </a:r>
            <a:r>
              <a:rPr lang="en-US" sz="4000" b="1" dirty="0">
                <a:solidFill>
                  <a:schemeClr val="bg2">
                    <a:lumMod val="50000"/>
                  </a:schemeClr>
                </a:solidFill>
              </a:rPr>
              <a:t/>
            </a:r>
            <a:br>
              <a:rPr lang="en-US" sz="4000" b="1" dirty="0">
                <a:solidFill>
                  <a:schemeClr val="bg2">
                    <a:lumMod val="50000"/>
                  </a:schemeClr>
                </a:solidFill>
              </a:rPr>
            </a:br>
            <a:r>
              <a:rPr lang="en-US" sz="4000" dirty="0">
                <a:solidFill>
                  <a:schemeClr val="bg1">
                    <a:lumMod val="85000"/>
                  </a:schemeClr>
                </a:solidFill>
              </a:rPr>
              <a:t/>
            </a:r>
            <a:br>
              <a:rPr lang="en-US" sz="4000" dirty="0">
                <a:solidFill>
                  <a:schemeClr val="bg1">
                    <a:lumMod val="85000"/>
                  </a:schemeClr>
                </a:solidFill>
              </a:rPr>
            </a:br>
            <a:r>
              <a:rPr lang="en-US" sz="4000" dirty="0">
                <a:solidFill>
                  <a:schemeClr val="bg1">
                    <a:lumMod val="85000"/>
                  </a:schemeClr>
                </a:solidFill>
              </a:rPr>
              <a:t/>
            </a:r>
            <a:br>
              <a:rPr lang="en-US" sz="4000" dirty="0">
                <a:solidFill>
                  <a:schemeClr val="bg1">
                    <a:lumMod val="85000"/>
                  </a:schemeClr>
                </a:solidFill>
              </a:rPr>
            </a:br>
            <a:endParaRPr lang="en-US" sz="4000" dirty="0">
              <a:solidFill>
                <a:schemeClr val="bg1">
                  <a:lumMod val="85000"/>
                </a:schemeClr>
              </a:solidFill>
              <a:latin typeface="Baskerville Old Face" panose="02020602080505020303" pitchFamily="18" charset="0"/>
            </a:endParaRPr>
          </a:p>
        </p:txBody>
      </p:sp>
      <p:sp>
        <p:nvSpPr>
          <p:cNvPr id="3" name="Subtitle 2"/>
          <p:cNvSpPr>
            <a:spLocks noGrp="1"/>
          </p:cNvSpPr>
          <p:nvPr>
            <p:ph type="subTitle" idx="1"/>
          </p:nvPr>
        </p:nvSpPr>
        <p:spPr>
          <a:xfrm>
            <a:off x="732143" y="706581"/>
            <a:ext cx="10620894" cy="1143000"/>
          </a:xfrm>
        </p:spPr>
        <p:txBody>
          <a:bodyPr>
            <a:noAutofit/>
          </a:bodyPr>
          <a:lstStyle/>
          <a:p>
            <a:pPr algn="ctr"/>
            <a:endParaRPr lang="en-US" sz="1200" dirty="0">
              <a:solidFill>
                <a:schemeClr val="bg2">
                  <a:lumMod val="50000"/>
                </a:schemeClr>
              </a:solidFill>
            </a:endParaRPr>
          </a:p>
          <a:p>
            <a:pPr algn="ctr"/>
            <a:r>
              <a:rPr lang="en-US" sz="2000" b="1" dirty="0" smtClean="0">
                <a:solidFill>
                  <a:schemeClr val="bg2">
                    <a:lumMod val="50000"/>
                  </a:schemeClr>
                </a:solidFill>
              </a:rPr>
              <a:t>consortium for families and health research</a:t>
            </a:r>
          </a:p>
          <a:p>
            <a:pPr algn="ctr"/>
            <a:r>
              <a:rPr lang="en-US" sz="2000" b="1" dirty="0" smtClean="0">
                <a:solidFill>
                  <a:schemeClr val="bg2">
                    <a:lumMod val="50000"/>
                  </a:schemeClr>
                </a:solidFill>
              </a:rPr>
              <a:t>research mixer</a:t>
            </a:r>
            <a:endParaRPr lang="en-US" sz="2000" b="1" dirty="0">
              <a:solidFill>
                <a:schemeClr val="bg2">
                  <a:lumMod val="50000"/>
                </a:schemeClr>
              </a:solidFill>
            </a:endParaRPr>
          </a:p>
          <a:p>
            <a:pPr algn="ctr"/>
            <a:r>
              <a:rPr lang="en-US" sz="2000" b="1" dirty="0" smtClean="0">
                <a:solidFill>
                  <a:schemeClr val="bg2">
                    <a:lumMod val="50000"/>
                  </a:schemeClr>
                </a:solidFill>
              </a:rPr>
              <a:t>Thursday,  September 28 2017</a:t>
            </a:r>
            <a:endParaRPr lang="en-US" sz="2000" b="1" dirty="0">
              <a:solidFill>
                <a:schemeClr val="bg2">
                  <a:lumMod val="50000"/>
                </a:schemeClr>
              </a:solidFill>
            </a:endParaRPr>
          </a:p>
        </p:txBody>
      </p:sp>
    </p:spTree>
    <p:extLst>
      <p:ext uri="{BB962C8B-B14F-4D97-AF65-F5344CB8AC3E}">
        <p14:creationId xmlns:p14="http://schemas.microsoft.com/office/powerpoint/2010/main" val="1321846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342900" indent="-342900" algn="l">
              <a:buFont typeface="Arial" pitchFamily="34" charset="0"/>
              <a:buChar char="•"/>
            </a:pPr>
            <a:r>
              <a:rPr lang="en-US" sz="2500" dirty="0" smtClean="0"/>
              <a:t>Integrating Machine learning and Dynamical Systems models </a:t>
            </a:r>
          </a:p>
          <a:p>
            <a:pPr marL="342900" lvl="2" indent="-342900" algn="l">
              <a:buFont typeface="Arial" pitchFamily="34" charset="0"/>
              <a:buChar char="•"/>
            </a:pPr>
            <a:r>
              <a:rPr lang="en-US" sz="2500" dirty="0" smtClean="0"/>
              <a:t>Determine if fundamental voice frequency can be used as a proxy for social support and how changes within fundamental frequency relates to the process of type one diabetes regulation </a:t>
            </a:r>
            <a:endParaRPr lang="en-US" sz="2500" dirty="0"/>
          </a:p>
        </p:txBody>
      </p:sp>
      <p:sp>
        <p:nvSpPr>
          <p:cNvPr id="3" name="Title 2"/>
          <p:cNvSpPr>
            <a:spLocks noGrp="1"/>
          </p:cNvSpPr>
          <p:nvPr>
            <p:ph type="title"/>
          </p:nvPr>
        </p:nvSpPr>
        <p:spPr/>
        <p:txBody>
          <a:bodyPr/>
          <a:lstStyle/>
          <a:p>
            <a:r>
              <a:rPr lang="en-US" dirty="0" smtClean="0"/>
              <a:t>Future Directions</a:t>
            </a:r>
            <a:endParaRPr lang="en-US" dirty="0"/>
          </a:p>
        </p:txBody>
      </p:sp>
    </p:spTree>
    <p:extLst>
      <p:ext uri="{BB962C8B-B14F-4D97-AF65-F5344CB8AC3E}">
        <p14:creationId xmlns:p14="http://schemas.microsoft.com/office/powerpoint/2010/main" val="2156634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8" y="180688"/>
            <a:ext cx="11029616" cy="1189554"/>
          </a:xfrm>
        </p:spPr>
        <p:txBody>
          <a:bodyPr>
            <a:normAutofit/>
          </a:bodyPr>
          <a:lstStyle/>
          <a:p>
            <a:r>
              <a:rPr lang="en-US" sz="4000" dirty="0" smtClean="0">
                <a:solidFill>
                  <a:schemeClr val="tx1"/>
                </a:solidFill>
              </a:rPr>
              <a:t>past &amp; current research</a:t>
            </a:r>
            <a:endParaRPr lang="en-US" sz="4000" dirty="0"/>
          </a:p>
        </p:txBody>
      </p:sp>
      <p:sp>
        <p:nvSpPr>
          <p:cNvPr id="3" name="Content Placeholder 2"/>
          <p:cNvSpPr>
            <a:spLocks noGrp="1"/>
          </p:cNvSpPr>
          <p:nvPr>
            <p:ph idx="1"/>
          </p:nvPr>
        </p:nvSpPr>
        <p:spPr>
          <a:xfrm>
            <a:off x="416858" y="1370242"/>
            <a:ext cx="11193949" cy="5124687"/>
          </a:xfrm>
        </p:spPr>
        <p:txBody>
          <a:bodyPr>
            <a:normAutofit/>
          </a:bodyPr>
          <a:lstStyle/>
          <a:p>
            <a:r>
              <a:rPr lang="en-US" dirty="0" smtClean="0"/>
              <a:t>Domestic: immigrant health</a:t>
            </a:r>
          </a:p>
          <a:p>
            <a:pPr lvl="1"/>
            <a:r>
              <a:rPr lang="en-US" dirty="0" smtClean="0"/>
              <a:t>novel comparisons: gender, non-Latino groups</a:t>
            </a:r>
          </a:p>
          <a:p>
            <a:pPr lvl="1"/>
            <a:r>
              <a:rPr lang="en-US" dirty="0" smtClean="0"/>
              <a:t>novel mechanisms: healthcare utilization, family caregiving</a:t>
            </a:r>
          </a:p>
          <a:p>
            <a:r>
              <a:rPr lang="en-US" dirty="0" smtClean="0"/>
              <a:t>Cross-national: political economy of health</a:t>
            </a:r>
          </a:p>
          <a:p>
            <a:pPr lvl="1"/>
            <a:r>
              <a:rPr lang="en-US" dirty="0" smtClean="0"/>
              <a:t>resource distribution</a:t>
            </a:r>
          </a:p>
          <a:p>
            <a:pPr lvl="1"/>
            <a:r>
              <a:rPr lang="en-US" dirty="0" smtClean="0"/>
              <a:t>non-health public policy</a:t>
            </a:r>
          </a:p>
          <a:p>
            <a:pPr lvl="1"/>
            <a:r>
              <a:rPr lang="en-US" dirty="0" smtClean="0"/>
              <a:t>labor market institutions </a:t>
            </a:r>
          </a:p>
        </p:txBody>
      </p:sp>
    </p:spTree>
    <p:extLst>
      <p:ext uri="{BB962C8B-B14F-4D97-AF65-F5344CB8AC3E}">
        <p14:creationId xmlns:p14="http://schemas.microsoft.com/office/powerpoint/2010/main" val="13732181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215153"/>
            <a:ext cx="11126714" cy="1181984"/>
          </a:xfrm>
        </p:spPr>
        <p:txBody>
          <a:bodyPr>
            <a:normAutofit/>
          </a:bodyPr>
          <a:lstStyle/>
          <a:p>
            <a:r>
              <a:rPr lang="en-US" sz="4000" dirty="0" smtClean="0">
                <a:solidFill>
                  <a:schemeClr val="tx1"/>
                </a:solidFill>
              </a:rPr>
              <a:t>future directions</a:t>
            </a:r>
            <a:endParaRPr lang="en-US" sz="4000" dirty="0"/>
          </a:p>
        </p:txBody>
      </p:sp>
      <p:sp>
        <p:nvSpPr>
          <p:cNvPr id="3" name="Content Placeholder 2"/>
          <p:cNvSpPr>
            <a:spLocks noGrp="1"/>
          </p:cNvSpPr>
          <p:nvPr>
            <p:ph idx="1"/>
          </p:nvPr>
        </p:nvSpPr>
        <p:spPr>
          <a:xfrm>
            <a:off x="295835" y="1397136"/>
            <a:ext cx="11314973" cy="5272605"/>
          </a:xfrm>
        </p:spPr>
        <p:txBody>
          <a:bodyPr>
            <a:normAutofit fontScale="47500" lnSpcReduction="20000"/>
          </a:bodyPr>
          <a:lstStyle/>
          <a:p>
            <a:r>
              <a:rPr lang="en-US" sz="5300" dirty="0" smtClean="0"/>
              <a:t>Merging domestic and cross-national work</a:t>
            </a:r>
          </a:p>
          <a:p>
            <a:pPr lvl="1"/>
            <a:r>
              <a:rPr lang="en-US" sz="3800" dirty="0" smtClean="0"/>
              <a:t>To what extent do policies (TANF, UI), power (labor unions) and politics (political representation) affect health and health inequalities in the US?</a:t>
            </a:r>
          </a:p>
          <a:p>
            <a:pPr lvl="1"/>
            <a:r>
              <a:rPr lang="en-US" sz="3800" dirty="0"/>
              <a:t>Are there contextual effects of these </a:t>
            </a:r>
            <a:r>
              <a:rPr lang="en-US" sz="3800" dirty="0" smtClean="0"/>
              <a:t>variables</a:t>
            </a:r>
            <a:r>
              <a:rPr lang="en-US" sz="3800" dirty="0"/>
              <a:t>?</a:t>
            </a:r>
          </a:p>
          <a:p>
            <a:pPr lvl="1"/>
            <a:r>
              <a:rPr lang="en-US" sz="3800" dirty="0" smtClean="0"/>
              <a:t>What are the mechanisms that explain observed associations?</a:t>
            </a:r>
          </a:p>
          <a:p>
            <a:pPr lvl="1"/>
            <a:r>
              <a:rPr lang="en-US" sz="3800" dirty="0" smtClean="0"/>
              <a:t>How </a:t>
            </a:r>
            <a:r>
              <a:rPr lang="en-US" sz="3800" dirty="0"/>
              <a:t>do these processes operate not only </a:t>
            </a:r>
            <a:r>
              <a:rPr lang="en-US" sz="3800" dirty="0" smtClean="0"/>
              <a:t>within, </a:t>
            </a:r>
            <a:r>
              <a:rPr lang="en-US" sz="3800" dirty="0"/>
              <a:t>but across generations</a:t>
            </a:r>
            <a:r>
              <a:rPr lang="en-US" sz="3800" dirty="0" smtClean="0"/>
              <a:t>?</a:t>
            </a:r>
          </a:p>
          <a:p>
            <a:r>
              <a:rPr lang="en-US" sz="5300" dirty="0" smtClean="0"/>
              <a:t>Social protection and child health</a:t>
            </a:r>
          </a:p>
          <a:p>
            <a:pPr lvl="1"/>
            <a:r>
              <a:rPr lang="en-US" sz="4200" dirty="0" smtClean="0"/>
              <a:t>Panel Study of Income Dynamics, CDS (0-12, 2003) and TAS (&lt; 28 </a:t>
            </a:r>
            <a:r>
              <a:rPr lang="en-US" sz="4200" dirty="0" err="1" smtClean="0"/>
              <a:t>y.o</a:t>
            </a:r>
            <a:r>
              <a:rPr lang="en-US" sz="4200" smtClean="0"/>
              <a:t>.) </a:t>
            </a:r>
            <a:r>
              <a:rPr lang="en-US" sz="4200" dirty="0" smtClean="0"/>
              <a:t>supplements</a:t>
            </a:r>
          </a:p>
          <a:p>
            <a:pPr lvl="2"/>
            <a:r>
              <a:rPr lang="en-US" sz="3300" dirty="0" smtClean="0"/>
              <a:t>Welfare </a:t>
            </a:r>
            <a:r>
              <a:rPr lang="en-US" sz="3300" dirty="0"/>
              <a:t>Generosity Index (Fox &amp; Scruggs)</a:t>
            </a:r>
          </a:p>
          <a:p>
            <a:pPr lvl="2"/>
            <a:r>
              <a:rPr lang="en-US" sz="3300" dirty="0" smtClean="0"/>
              <a:t>Health</a:t>
            </a:r>
            <a:r>
              <a:rPr lang="en-US" sz="3300" dirty="0"/>
              <a:t>, </a:t>
            </a:r>
            <a:r>
              <a:rPr lang="en-US" sz="3300" dirty="0" smtClean="0"/>
              <a:t>demographics, psychosocial factors, economic circumstances, program participation</a:t>
            </a:r>
          </a:p>
          <a:p>
            <a:pPr lvl="2"/>
            <a:r>
              <a:rPr lang="en-US" sz="3300" dirty="0" smtClean="0"/>
              <a:t>Family and household members</a:t>
            </a:r>
          </a:p>
          <a:p>
            <a:pPr lvl="1"/>
            <a:r>
              <a:rPr lang="en-US" sz="4200" dirty="0" smtClean="0"/>
              <a:t>Utah Population Database,  virtual census</a:t>
            </a:r>
          </a:p>
          <a:p>
            <a:pPr lvl="2"/>
            <a:r>
              <a:rPr lang="en-US" sz="3300" dirty="0" smtClean="0"/>
              <a:t>Data pre-welfare reform</a:t>
            </a:r>
          </a:p>
          <a:p>
            <a:pPr lvl="2"/>
            <a:r>
              <a:rPr lang="en-US" sz="3300" dirty="0"/>
              <a:t>L</a:t>
            </a:r>
            <a:r>
              <a:rPr lang="en-US" sz="3300" dirty="0" smtClean="0"/>
              <a:t>ong </a:t>
            </a:r>
            <a:r>
              <a:rPr lang="en-US" sz="3300" dirty="0"/>
              <a:t>pedigrees</a:t>
            </a:r>
          </a:p>
          <a:p>
            <a:pPr lvl="2"/>
            <a:r>
              <a:rPr lang="en-US" sz="3300" dirty="0" smtClean="0"/>
              <a:t>Conditions of birth</a:t>
            </a:r>
          </a:p>
        </p:txBody>
      </p:sp>
    </p:spTree>
    <p:extLst>
      <p:ext uri="{BB962C8B-B14F-4D97-AF65-F5344CB8AC3E}">
        <p14:creationId xmlns:p14="http://schemas.microsoft.com/office/powerpoint/2010/main" val="121037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Families as Focus of Intervention</a:t>
            </a:r>
            <a:endParaRPr lang="en-US" dirty="0"/>
          </a:p>
        </p:txBody>
      </p:sp>
    </p:spTree>
    <p:extLst>
      <p:ext uri="{BB962C8B-B14F-4D97-AF65-F5344CB8AC3E}">
        <p14:creationId xmlns:p14="http://schemas.microsoft.com/office/powerpoint/2010/main" val="4048056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219" y="2"/>
            <a:ext cx="6608781" cy="4985573"/>
          </a:xfrm>
          <a:prstGeom prst="rect">
            <a:avLst/>
          </a:prstGeom>
          <a:ln>
            <a:noFill/>
          </a:ln>
          <a:effectLst>
            <a:softEdge rad="1270000"/>
          </a:effectLst>
        </p:spPr>
      </p:pic>
      <p:sp>
        <p:nvSpPr>
          <p:cNvPr id="4" name="Title 3"/>
          <p:cNvSpPr>
            <a:spLocks noGrp="1"/>
          </p:cNvSpPr>
          <p:nvPr>
            <p:ph type="title"/>
          </p:nvPr>
        </p:nvSpPr>
        <p:spPr>
          <a:xfrm>
            <a:off x="248963" y="3729663"/>
            <a:ext cx="11624793" cy="2511835"/>
          </a:xfrm>
        </p:spPr>
        <p:txBody>
          <a:bodyPr>
            <a:normAutofit fontScale="90000"/>
          </a:bodyPr>
          <a:lstStyle/>
          <a:p>
            <a:r>
              <a:rPr lang="en-US" dirty="0" smtClean="0">
                <a:solidFill>
                  <a:srgbClr val="C00000"/>
                </a:solidFill>
              </a:rPr>
              <a:t>Alex Terrill, PhD</a:t>
            </a:r>
            <a:r>
              <a:rPr lang="en-US" dirty="0" smtClean="0">
                <a:solidFill>
                  <a:srgbClr val="FF0000"/>
                </a:solidFill>
              </a:rPr>
              <a:t/>
            </a:r>
            <a:br>
              <a:rPr lang="en-US" dirty="0" smtClean="0">
                <a:solidFill>
                  <a:srgbClr val="FF0000"/>
                </a:solidFill>
              </a:rPr>
            </a:br>
            <a:r>
              <a:rPr lang="en-US" sz="4400" dirty="0" smtClean="0"/>
              <a:t>Department of Occupational &amp; Recreational Therapies</a:t>
            </a:r>
            <a:br>
              <a:rPr lang="en-US" sz="4400" dirty="0" smtClean="0"/>
            </a:br>
            <a:r>
              <a:rPr lang="en-US" sz="4400" dirty="0" smtClean="0"/>
              <a:t>email: </a:t>
            </a:r>
            <a:r>
              <a:rPr lang="en-US" sz="4400" dirty="0" smtClean="0">
                <a:hlinkClick r:id="rId3"/>
              </a:rPr>
              <a:t>alex.terrill@hsc.Utah.edu</a:t>
            </a:r>
            <a:r>
              <a:rPr lang="en-US" sz="4400" dirty="0" smtClean="0"/>
              <a:t/>
            </a:r>
            <a:br>
              <a:rPr lang="en-US" sz="4400" dirty="0" smtClean="0"/>
            </a:br>
            <a:r>
              <a:rPr lang="en-US" sz="4400" dirty="0" smtClean="0"/>
              <a:t>Phone: 801-581-5951</a:t>
            </a:r>
            <a:endParaRPr lang="en-US" sz="4400" dirty="0"/>
          </a:p>
        </p:txBody>
      </p:sp>
      <p:pic>
        <p:nvPicPr>
          <p:cNvPr id="6" name="Picture 5"/>
          <p:cNvPicPr>
            <a:picLocks noChangeAspect="1"/>
          </p:cNvPicPr>
          <p:nvPr/>
        </p:nvPicPr>
        <p:blipFill>
          <a:blip r:embed="rId4"/>
          <a:stretch>
            <a:fillRect/>
          </a:stretch>
        </p:blipFill>
        <p:spPr>
          <a:xfrm>
            <a:off x="248960" y="74826"/>
            <a:ext cx="3344223" cy="1581871"/>
          </a:xfrm>
          <a:prstGeom prst="rect">
            <a:avLst/>
          </a:prstGeom>
        </p:spPr>
      </p:pic>
    </p:spTree>
    <p:extLst>
      <p:ext uri="{BB962C8B-B14F-4D97-AF65-F5344CB8AC3E}">
        <p14:creationId xmlns:p14="http://schemas.microsoft.com/office/powerpoint/2010/main" val="1171931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52565208"/>
              </p:ext>
            </p:extLst>
          </p:nvPr>
        </p:nvGraphicFramePr>
        <p:xfrm>
          <a:off x="8084979" y="3518676"/>
          <a:ext cx="4430356" cy="294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40145" y="459521"/>
            <a:ext cx="11541984" cy="4585871"/>
          </a:xfrm>
          <a:prstGeom prst="rect">
            <a:avLst/>
          </a:prstGeom>
          <a:noFill/>
        </p:spPr>
        <p:txBody>
          <a:bodyPr wrap="square" rtlCol="0">
            <a:spAutoFit/>
          </a:bodyPr>
          <a:lstStyle/>
          <a:p>
            <a:pPr defTabSz="457200"/>
            <a:r>
              <a:rPr lang="en-US" sz="4000" b="1" dirty="0" smtClean="0">
                <a:solidFill>
                  <a:srgbClr val="C00000"/>
                </a:solidFill>
              </a:rPr>
              <a:t>Current Research: </a:t>
            </a:r>
            <a:r>
              <a:rPr lang="en-US" sz="4000" dirty="0">
                <a:solidFill>
                  <a:prstClr val="white"/>
                </a:solidFill>
              </a:rPr>
              <a:t>Promoting resilience in individuals with chronic conditions/disability and their </a:t>
            </a:r>
            <a:r>
              <a:rPr lang="en-US" sz="4000" dirty="0" smtClean="0">
                <a:solidFill>
                  <a:prstClr val="white"/>
                </a:solidFill>
              </a:rPr>
              <a:t>families</a:t>
            </a:r>
          </a:p>
          <a:p>
            <a:pPr defTabSz="457200"/>
            <a:endParaRPr lang="en-US" sz="2800" dirty="0">
              <a:solidFill>
                <a:prstClr val="white"/>
              </a:solidFill>
            </a:endParaRPr>
          </a:p>
          <a:p>
            <a:pPr marL="571500" indent="-571500" defTabSz="457200">
              <a:lnSpc>
                <a:spcPct val="150000"/>
              </a:lnSpc>
              <a:buFont typeface="Arial" panose="020B0604020202020204" pitchFamily="34" charset="0"/>
              <a:buChar char="•"/>
            </a:pPr>
            <a:r>
              <a:rPr lang="en-US" sz="3200" dirty="0" err="1" smtClean="0">
                <a:solidFill>
                  <a:prstClr val="white"/>
                </a:solidFill>
              </a:rPr>
              <a:t>RESToreD</a:t>
            </a:r>
            <a:r>
              <a:rPr lang="en-US" sz="3200" dirty="0" smtClean="0">
                <a:solidFill>
                  <a:prstClr val="white"/>
                </a:solidFill>
              </a:rPr>
              <a:t>: Couples coping with Stroke (NIH/NCMRR R03)</a:t>
            </a:r>
          </a:p>
          <a:p>
            <a:pPr marL="571500" indent="-571500" defTabSz="457200">
              <a:lnSpc>
                <a:spcPct val="150000"/>
              </a:lnSpc>
              <a:buFont typeface="Arial" panose="020B0604020202020204" pitchFamily="34" charset="0"/>
              <a:buChar char="•"/>
            </a:pPr>
            <a:r>
              <a:rPr lang="en-US" sz="3200" dirty="0" smtClean="0">
                <a:solidFill>
                  <a:prstClr val="white"/>
                </a:solidFill>
              </a:rPr>
              <a:t>SCIPPR-D: Couples coping with SCI (Craig H. </a:t>
            </a:r>
            <a:r>
              <a:rPr lang="en-US" sz="3200" dirty="0" err="1" smtClean="0">
                <a:solidFill>
                  <a:prstClr val="white"/>
                </a:solidFill>
              </a:rPr>
              <a:t>Neilsen</a:t>
            </a:r>
            <a:r>
              <a:rPr lang="en-US" sz="3200" dirty="0" smtClean="0">
                <a:solidFill>
                  <a:prstClr val="white"/>
                </a:solidFill>
              </a:rPr>
              <a:t>)</a:t>
            </a:r>
          </a:p>
          <a:p>
            <a:pPr marL="571500" indent="-571500" defTabSz="457200">
              <a:lnSpc>
                <a:spcPct val="150000"/>
              </a:lnSpc>
              <a:buFont typeface="Arial" panose="020B0604020202020204" pitchFamily="34" charset="0"/>
              <a:buChar char="•"/>
            </a:pPr>
            <a:r>
              <a:rPr lang="en-US" sz="3200" dirty="0" smtClean="0">
                <a:solidFill>
                  <a:prstClr val="white"/>
                </a:solidFill>
              </a:rPr>
              <a:t>Spokes4Strokes: Adaptive Rec (Skaggs)</a:t>
            </a:r>
            <a:endParaRPr lang="en-US" sz="3200" dirty="0">
              <a:solidFill>
                <a:prstClr val="white"/>
              </a:solidFill>
            </a:endParaRPr>
          </a:p>
          <a:p>
            <a:pPr defTabSz="457200"/>
            <a:endParaRPr lang="en-US" sz="4000" dirty="0">
              <a:solidFill>
                <a:prstClr val="white"/>
              </a:solidFill>
            </a:endParaRPr>
          </a:p>
        </p:txBody>
      </p:sp>
      <p:sp>
        <p:nvSpPr>
          <p:cNvPr id="6" name="Curved Right Arrow 5"/>
          <p:cNvSpPr/>
          <p:nvPr/>
        </p:nvSpPr>
        <p:spPr>
          <a:xfrm rot="1126120">
            <a:off x="8607775" y="3913235"/>
            <a:ext cx="455479" cy="11585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Curved Left Arrow 6"/>
          <p:cNvSpPr/>
          <p:nvPr/>
        </p:nvSpPr>
        <p:spPr>
          <a:xfrm rot="20919617">
            <a:off x="11495607" y="3825006"/>
            <a:ext cx="443151" cy="11357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Isosceles Triangle 7"/>
          <p:cNvSpPr/>
          <p:nvPr/>
        </p:nvSpPr>
        <p:spPr>
          <a:xfrm rot="20352098">
            <a:off x="9108330" y="3895950"/>
            <a:ext cx="181839" cy="2177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Isosceles Triangle 8"/>
          <p:cNvSpPr/>
          <p:nvPr/>
        </p:nvSpPr>
        <p:spPr>
          <a:xfrm rot="16200000">
            <a:off x="11174195" y="3845397"/>
            <a:ext cx="268580" cy="1628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Curved Up Arrow 9"/>
          <p:cNvSpPr/>
          <p:nvPr/>
        </p:nvSpPr>
        <p:spPr>
          <a:xfrm rot="21236880">
            <a:off x="9914332" y="6466105"/>
            <a:ext cx="1006821" cy="36870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21407469">
            <a:off x="9781373" y="6422441"/>
            <a:ext cx="305139" cy="188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270932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977" y="323771"/>
            <a:ext cx="10515600" cy="1325563"/>
          </a:xfrm>
        </p:spPr>
        <p:txBody>
          <a:bodyPr>
            <a:noAutofit/>
          </a:bodyPr>
          <a:lstStyle/>
          <a:p>
            <a:r>
              <a:rPr lang="en-US" sz="4400" dirty="0" smtClean="0"/>
              <a:t>Exciting (Preliminary) Findings/What’s Next</a:t>
            </a:r>
            <a:endParaRPr lang="en-US" sz="4400" dirty="0"/>
          </a:p>
        </p:txBody>
      </p:sp>
      <p:sp>
        <p:nvSpPr>
          <p:cNvPr id="3" name="Content Placeholder 2"/>
          <p:cNvSpPr>
            <a:spLocks noGrp="1"/>
          </p:cNvSpPr>
          <p:nvPr>
            <p:ph sz="half" idx="1"/>
          </p:nvPr>
        </p:nvSpPr>
        <p:spPr>
          <a:xfrm>
            <a:off x="539687" y="1714147"/>
            <a:ext cx="5025216" cy="4351338"/>
          </a:xfrm>
        </p:spPr>
        <p:txBody>
          <a:bodyPr>
            <a:normAutofit/>
          </a:bodyPr>
          <a:lstStyle/>
          <a:p>
            <a:r>
              <a:rPr lang="en-US" b="1" dirty="0" err="1" smtClean="0">
                <a:solidFill>
                  <a:srgbClr val="C00000"/>
                </a:solidFill>
              </a:rPr>
              <a:t>RESToreD</a:t>
            </a:r>
            <a:r>
              <a:rPr lang="en-US" b="1" dirty="0" smtClean="0">
                <a:solidFill>
                  <a:srgbClr val="C00000"/>
                </a:solidFill>
              </a:rPr>
              <a:t>:</a:t>
            </a:r>
            <a:r>
              <a:rPr lang="en-US" dirty="0" smtClean="0">
                <a:solidFill>
                  <a:schemeClr val="tx1"/>
                </a:solidFill>
              </a:rPr>
              <a:t> 15 couples enrolled</a:t>
            </a:r>
          </a:p>
          <a:p>
            <a:pPr lvl="1"/>
            <a:r>
              <a:rPr lang="en-US" dirty="0" smtClean="0">
                <a:solidFill>
                  <a:schemeClr val="tx1"/>
                </a:solidFill>
                <a:sym typeface="Wingdings" panose="05000000000000000000" pitchFamily="2" charset="2"/>
              </a:rPr>
              <a:t> go bigger</a:t>
            </a:r>
          </a:p>
          <a:p>
            <a:pPr lvl="1"/>
            <a:r>
              <a:rPr lang="en-US" dirty="0" smtClean="0">
                <a:solidFill>
                  <a:schemeClr val="tx1"/>
                </a:solidFill>
                <a:sym typeface="Wingdings" panose="05000000000000000000" pitchFamily="2" charset="2"/>
              </a:rPr>
              <a:t> go telehealth</a:t>
            </a:r>
          </a:p>
          <a:p>
            <a:pPr lvl="1"/>
            <a:endParaRPr lang="en-US" dirty="0" smtClean="0">
              <a:solidFill>
                <a:schemeClr val="tx1"/>
              </a:solidFill>
            </a:endParaRPr>
          </a:p>
          <a:p>
            <a:endParaRPr lang="en-US" sz="3200" dirty="0">
              <a:solidFill>
                <a:schemeClr val="tx1"/>
              </a:solidFill>
            </a:endParaRPr>
          </a:p>
        </p:txBody>
      </p:sp>
      <p:sp>
        <p:nvSpPr>
          <p:cNvPr id="4" name="Content Placeholder 3"/>
          <p:cNvSpPr>
            <a:spLocks noGrp="1"/>
          </p:cNvSpPr>
          <p:nvPr>
            <p:ph sz="half" idx="2"/>
          </p:nvPr>
        </p:nvSpPr>
        <p:spPr>
          <a:xfrm>
            <a:off x="6355131" y="1714147"/>
            <a:ext cx="5033960" cy="4351338"/>
          </a:xfrm>
        </p:spPr>
        <p:txBody>
          <a:bodyPr/>
          <a:lstStyle/>
          <a:p>
            <a:r>
              <a:rPr lang="en-US" b="1" dirty="0" smtClean="0">
                <a:solidFill>
                  <a:srgbClr val="C00000"/>
                </a:solidFill>
              </a:rPr>
              <a:t>SCIPPR-D:</a:t>
            </a:r>
            <a:r>
              <a:rPr lang="en-US" dirty="0" smtClean="0"/>
              <a:t> Web-based app in development</a:t>
            </a:r>
          </a:p>
          <a:p>
            <a:pPr lvl="1"/>
            <a:r>
              <a:rPr lang="en-US" dirty="0" smtClean="0"/>
              <a:t>Prototype </a:t>
            </a:r>
            <a:r>
              <a:rPr lang="en-US" dirty="0" smtClean="0">
                <a:sym typeface="Wingdings" panose="05000000000000000000" pitchFamily="2" charset="2"/>
              </a:rPr>
              <a:t> other conditions</a:t>
            </a:r>
          </a:p>
          <a:p>
            <a:pPr lvl="1"/>
            <a:endParaRPr lang="en-US" dirty="0" smtClean="0">
              <a:sym typeface="Wingdings" panose="05000000000000000000" pitchFamily="2" charset="2"/>
            </a:endParaRPr>
          </a:p>
          <a:p>
            <a:r>
              <a:rPr lang="en-US" b="1" dirty="0" smtClean="0">
                <a:solidFill>
                  <a:srgbClr val="C00000"/>
                </a:solidFill>
                <a:sym typeface="Wingdings" panose="05000000000000000000" pitchFamily="2" charset="2"/>
              </a:rPr>
              <a:t>Spokes4Strokes:</a:t>
            </a:r>
            <a:r>
              <a:rPr lang="en-US" dirty="0" smtClean="0">
                <a:sym typeface="Wingdings" panose="05000000000000000000" pitchFamily="2" charset="2"/>
              </a:rPr>
              <a:t> First cohort</a:t>
            </a:r>
          </a:p>
          <a:p>
            <a:pPr lvl="1"/>
            <a:r>
              <a:rPr lang="en-US" dirty="0" smtClean="0">
                <a:sym typeface="Wingdings" panose="05000000000000000000" pitchFamily="2" charset="2"/>
              </a:rPr>
              <a:t>Include families?</a:t>
            </a:r>
          </a:p>
          <a:p>
            <a:pPr lvl="1"/>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456206513"/>
              </p:ext>
            </p:extLst>
          </p:nvPr>
        </p:nvGraphicFramePr>
        <p:xfrm>
          <a:off x="574976" y="3083381"/>
          <a:ext cx="5555963" cy="3601155"/>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Arrow Connector 10"/>
          <p:cNvCxnSpPr/>
          <p:nvPr/>
        </p:nvCxnSpPr>
        <p:spPr>
          <a:xfrm flipV="1">
            <a:off x="1701550" y="3471830"/>
            <a:ext cx="11289" cy="835972"/>
          </a:xfrm>
          <a:prstGeom prst="straightConnector1">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59743" y="4231080"/>
            <a:ext cx="1072447" cy="307777"/>
          </a:xfrm>
          <a:prstGeom prst="rect">
            <a:avLst/>
          </a:prstGeom>
          <a:noFill/>
        </p:spPr>
        <p:txBody>
          <a:bodyPr wrap="square" rtlCol="0">
            <a:spAutoFit/>
          </a:bodyPr>
          <a:lstStyle/>
          <a:p>
            <a:pPr defTabSz="457200"/>
            <a:r>
              <a:rPr lang="en-US" sz="1400" dirty="0">
                <a:solidFill>
                  <a:prstClr val="white"/>
                </a:solidFill>
              </a:rPr>
              <a:t>14.9 </a:t>
            </a:r>
            <a:r>
              <a:rPr lang="en-US" sz="1400" u="sng" dirty="0">
                <a:solidFill>
                  <a:prstClr val="white"/>
                </a:solidFill>
              </a:rPr>
              <a:t>+</a:t>
            </a:r>
            <a:r>
              <a:rPr lang="en-US" sz="1400" dirty="0">
                <a:solidFill>
                  <a:prstClr val="white"/>
                </a:solidFill>
              </a:rPr>
              <a:t> 6.2</a:t>
            </a:r>
          </a:p>
        </p:txBody>
      </p:sp>
      <p:cxnSp>
        <p:nvCxnSpPr>
          <p:cNvPr id="14" name="Straight Arrow Connector 13"/>
          <p:cNvCxnSpPr/>
          <p:nvPr/>
        </p:nvCxnSpPr>
        <p:spPr>
          <a:xfrm flipH="1" flipV="1">
            <a:off x="3352957" y="3819466"/>
            <a:ext cx="8235" cy="823218"/>
          </a:xfrm>
          <a:prstGeom prst="straightConnector1">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55373" y="4588881"/>
            <a:ext cx="1072447" cy="307777"/>
          </a:xfrm>
          <a:prstGeom prst="rect">
            <a:avLst/>
          </a:prstGeom>
          <a:noFill/>
        </p:spPr>
        <p:txBody>
          <a:bodyPr wrap="square" rtlCol="0">
            <a:spAutoFit/>
          </a:bodyPr>
          <a:lstStyle/>
          <a:p>
            <a:pPr defTabSz="457200"/>
            <a:r>
              <a:rPr lang="en-US" sz="1400" dirty="0">
                <a:solidFill>
                  <a:prstClr val="white"/>
                </a:solidFill>
              </a:rPr>
              <a:t>12.2 </a:t>
            </a:r>
            <a:r>
              <a:rPr lang="en-US" sz="1400" u="sng" dirty="0">
                <a:solidFill>
                  <a:prstClr val="white"/>
                </a:solidFill>
              </a:rPr>
              <a:t>+</a:t>
            </a:r>
            <a:r>
              <a:rPr lang="en-US" sz="1400" dirty="0">
                <a:solidFill>
                  <a:prstClr val="white"/>
                </a:solidFill>
              </a:rPr>
              <a:t> 5.6</a:t>
            </a:r>
          </a:p>
        </p:txBody>
      </p:sp>
      <p:cxnSp>
        <p:nvCxnSpPr>
          <p:cNvPr id="23" name="Straight Arrow Connector 22"/>
          <p:cNvCxnSpPr/>
          <p:nvPr/>
        </p:nvCxnSpPr>
        <p:spPr>
          <a:xfrm flipH="1" flipV="1">
            <a:off x="5145453" y="4338098"/>
            <a:ext cx="8235" cy="651785"/>
          </a:xfrm>
          <a:prstGeom prst="straightConnector1">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48918" y="4936070"/>
            <a:ext cx="1072447" cy="307777"/>
          </a:xfrm>
          <a:prstGeom prst="rect">
            <a:avLst/>
          </a:prstGeom>
          <a:noFill/>
        </p:spPr>
        <p:txBody>
          <a:bodyPr wrap="square" rtlCol="0">
            <a:spAutoFit/>
          </a:bodyPr>
          <a:lstStyle/>
          <a:p>
            <a:pPr defTabSz="457200"/>
            <a:r>
              <a:rPr lang="en-US" sz="1400" dirty="0">
                <a:solidFill>
                  <a:prstClr val="white"/>
                </a:solidFill>
              </a:rPr>
              <a:t>9.8 </a:t>
            </a:r>
            <a:r>
              <a:rPr lang="en-US" sz="1400" u="sng" dirty="0">
                <a:solidFill>
                  <a:prstClr val="white"/>
                </a:solidFill>
              </a:rPr>
              <a:t>+</a:t>
            </a:r>
            <a:r>
              <a:rPr lang="en-US" sz="1400" dirty="0">
                <a:solidFill>
                  <a:prstClr val="white"/>
                </a:solidFill>
              </a:rPr>
              <a:t> 4.8</a:t>
            </a:r>
          </a:p>
        </p:txBody>
      </p:sp>
      <p:sp>
        <p:nvSpPr>
          <p:cNvPr id="27" name="TextBox 26"/>
          <p:cNvSpPr txBox="1"/>
          <p:nvPr/>
        </p:nvSpPr>
        <p:spPr>
          <a:xfrm>
            <a:off x="1104735" y="6418078"/>
            <a:ext cx="1528535" cy="276999"/>
          </a:xfrm>
          <a:prstGeom prst="rect">
            <a:avLst/>
          </a:prstGeom>
          <a:solidFill>
            <a:schemeClr val="tx2">
              <a:lumMod val="50000"/>
            </a:schemeClr>
          </a:solidFill>
        </p:spPr>
        <p:txBody>
          <a:bodyPr wrap="square" rtlCol="0">
            <a:spAutoFit/>
          </a:bodyPr>
          <a:lstStyle/>
          <a:p>
            <a:pPr defTabSz="457200"/>
            <a:r>
              <a:rPr lang="en-US" sz="1200" dirty="0">
                <a:solidFill>
                  <a:prstClr val="white"/>
                </a:solidFill>
              </a:rPr>
              <a:t>Pre-PPI</a:t>
            </a:r>
          </a:p>
        </p:txBody>
      </p:sp>
      <p:sp>
        <p:nvSpPr>
          <p:cNvPr id="28" name="TextBox 27"/>
          <p:cNvSpPr txBox="1"/>
          <p:nvPr/>
        </p:nvSpPr>
        <p:spPr>
          <a:xfrm>
            <a:off x="2908981" y="6412811"/>
            <a:ext cx="1165231" cy="276999"/>
          </a:xfrm>
          <a:prstGeom prst="rect">
            <a:avLst/>
          </a:prstGeom>
          <a:solidFill>
            <a:schemeClr val="tx2">
              <a:lumMod val="50000"/>
            </a:schemeClr>
          </a:solidFill>
        </p:spPr>
        <p:txBody>
          <a:bodyPr wrap="square" rtlCol="0">
            <a:spAutoFit/>
          </a:bodyPr>
          <a:lstStyle/>
          <a:p>
            <a:pPr defTabSz="457200"/>
            <a:r>
              <a:rPr lang="en-US" sz="1200" dirty="0">
                <a:solidFill>
                  <a:prstClr val="white"/>
                </a:solidFill>
              </a:rPr>
              <a:t>Post-PPI</a:t>
            </a:r>
          </a:p>
        </p:txBody>
      </p:sp>
      <p:sp>
        <p:nvSpPr>
          <p:cNvPr id="29" name="TextBox 28"/>
          <p:cNvSpPr txBox="1"/>
          <p:nvPr/>
        </p:nvSpPr>
        <p:spPr>
          <a:xfrm>
            <a:off x="4474623" y="6418078"/>
            <a:ext cx="1621028" cy="276999"/>
          </a:xfrm>
          <a:prstGeom prst="rect">
            <a:avLst/>
          </a:prstGeom>
          <a:solidFill>
            <a:schemeClr val="tx2">
              <a:lumMod val="50000"/>
            </a:schemeClr>
          </a:solidFill>
        </p:spPr>
        <p:txBody>
          <a:bodyPr wrap="square" rtlCol="0">
            <a:spAutoFit/>
          </a:bodyPr>
          <a:lstStyle/>
          <a:p>
            <a:pPr defTabSz="457200"/>
            <a:r>
              <a:rPr lang="en-US" sz="1200" dirty="0">
                <a:solidFill>
                  <a:prstClr val="white"/>
                </a:solidFill>
              </a:rPr>
              <a:t>3-month follow up</a:t>
            </a:r>
          </a:p>
        </p:txBody>
      </p:sp>
      <p:sp>
        <p:nvSpPr>
          <p:cNvPr id="5" name="TextBox 4"/>
          <p:cNvSpPr txBox="1"/>
          <p:nvPr/>
        </p:nvSpPr>
        <p:spPr>
          <a:xfrm rot="16200000">
            <a:off x="-1546176" y="4369575"/>
            <a:ext cx="3774143" cy="338554"/>
          </a:xfrm>
          <a:prstGeom prst="rect">
            <a:avLst/>
          </a:prstGeom>
          <a:noFill/>
        </p:spPr>
        <p:txBody>
          <a:bodyPr wrap="square" rtlCol="0">
            <a:spAutoFit/>
          </a:bodyPr>
          <a:lstStyle/>
          <a:p>
            <a:pPr defTabSz="457200"/>
            <a:r>
              <a:rPr lang="en-US" sz="1600" dirty="0" smtClean="0">
                <a:solidFill>
                  <a:prstClr val="white"/>
                </a:solidFill>
              </a:rPr>
              <a:t>Depressive Symptoms (PROMIS-D)</a:t>
            </a:r>
            <a:endParaRPr lang="en-US" sz="1600" dirty="0">
              <a:solidFill>
                <a:prstClr val="white"/>
              </a:solidFill>
            </a:endParaRPr>
          </a:p>
        </p:txBody>
      </p:sp>
      <p:sp>
        <p:nvSpPr>
          <p:cNvPr id="7" name="TextBox 6"/>
          <p:cNvSpPr txBox="1"/>
          <p:nvPr/>
        </p:nvSpPr>
        <p:spPr>
          <a:xfrm>
            <a:off x="2398059" y="4104812"/>
            <a:ext cx="730708" cy="307777"/>
          </a:xfrm>
          <a:prstGeom prst="rect">
            <a:avLst/>
          </a:prstGeom>
          <a:noFill/>
        </p:spPr>
        <p:txBody>
          <a:bodyPr wrap="square" rtlCol="0">
            <a:spAutoFit/>
          </a:bodyPr>
          <a:lstStyle/>
          <a:p>
            <a:pPr defTabSz="457200"/>
            <a:r>
              <a:rPr lang="en-US" sz="1400" i="1" dirty="0" smtClean="0">
                <a:solidFill>
                  <a:prstClr val="white"/>
                </a:solidFill>
              </a:rPr>
              <a:t>*p</a:t>
            </a:r>
            <a:r>
              <a:rPr lang="en-US" sz="1400" dirty="0" smtClean="0">
                <a:solidFill>
                  <a:prstClr val="white"/>
                </a:solidFill>
              </a:rPr>
              <a:t>=.02</a:t>
            </a:r>
            <a:endParaRPr lang="en-US" sz="1400" dirty="0">
              <a:solidFill>
                <a:prstClr val="white"/>
              </a:solidFill>
            </a:endParaRPr>
          </a:p>
        </p:txBody>
      </p:sp>
    </p:spTree>
    <p:extLst>
      <p:ext uri="{BB962C8B-B14F-4D97-AF65-F5344CB8AC3E}">
        <p14:creationId xmlns:p14="http://schemas.microsoft.com/office/powerpoint/2010/main" val="5875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subTitle" idx="1"/>
          </p:nvPr>
        </p:nvSpPr>
        <p:spPr>
          <a:xfrm>
            <a:off x="-304800" y="1110463"/>
            <a:ext cx="11785600" cy="2895600"/>
          </a:xfrm>
        </p:spPr>
        <p:txBody>
          <a:bodyPr/>
          <a:lstStyle/>
          <a:p>
            <a:pPr eaLnBrk="1" hangingPunct="1"/>
            <a:r>
              <a:rPr lang="en-US" dirty="0" smtClean="0"/>
              <a:t>Cindy Berg</a:t>
            </a:r>
          </a:p>
          <a:p>
            <a:pPr eaLnBrk="1" hangingPunct="1"/>
            <a:r>
              <a:rPr lang="en-US" dirty="0"/>
              <a:t>Department of </a:t>
            </a:r>
            <a:r>
              <a:rPr lang="en-US" dirty="0" smtClean="0"/>
              <a:t>Psychology</a:t>
            </a:r>
          </a:p>
          <a:p>
            <a:pPr eaLnBrk="1" hangingPunct="1"/>
            <a:r>
              <a:rPr lang="en-US" dirty="0" smtClean="0"/>
              <a:t> </a:t>
            </a:r>
          </a:p>
          <a:p>
            <a:pPr eaLnBrk="1" hangingPunct="1"/>
            <a:r>
              <a:rPr lang="en-US" dirty="0" smtClean="0"/>
              <a:t>Cynthia.berg@psych.Utah.edu</a:t>
            </a:r>
          </a:p>
          <a:p>
            <a:pPr eaLnBrk="1" hangingPunct="1"/>
            <a:endParaRPr lang="en-US" dirty="0" smtClean="0"/>
          </a:p>
          <a:p>
            <a:pPr eaLnBrk="1" hangingPunct="1"/>
            <a:endParaRPr lang="en-US" sz="2000" dirty="0" smtClean="0"/>
          </a:p>
          <a:p>
            <a:pPr eaLnBrk="1" hangingPunct="1"/>
            <a:endParaRPr lang="en-US" sz="2800" dirty="0" smtClean="0"/>
          </a:p>
          <a:p>
            <a:pPr eaLnBrk="1" hangingPunct="1"/>
            <a:endParaRPr lang="en-US" sz="2800" dirty="0" smtClean="0"/>
          </a:p>
        </p:txBody>
      </p:sp>
      <p:sp>
        <p:nvSpPr>
          <p:cNvPr id="14338" name="Rectangle 3"/>
          <p:cNvSpPr>
            <a:spLocks noGrp="1" noChangeArrowheads="1"/>
          </p:cNvSpPr>
          <p:nvPr>
            <p:ph type="ctrTitle"/>
          </p:nvPr>
        </p:nvSpPr>
        <p:spPr>
          <a:xfrm>
            <a:off x="56567" y="1270307"/>
            <a:ext cx="11887200" cy="1287959"/>
          </a:xfrm>
        </p:spPr>
        <p:txBody>
          <a:bodyPr/>
          <a:lstStyle/>
          <a:p>
            <a:endParaRPr lang="en-US" sz="32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170" y="4183903"/>
            <a:ext cx="557847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645" y="4183904"/>
            <a:ext cx="2719387"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73254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7166187" cy="1143000"/>
          </a:xfrm>
        </p:spPr>
        <p:txBody>
          <a:bodyPr/>
          <a:lstStyle/>
          <a:p>
            <a:r>
              <a:rPr lang="en-US" dirty="0" smtClean="0"/>
              <a:t>Current Research </a:t>
            </a:r>
            <a:endParaRPr lang="en-US" dirty="0"/>
          </a:p>
        </p:txBody>
      </p:sp>
      <p:sp>
        <p:nvSpPr>
          <p:cNvPr id="3" name="Content Placeholder 2"/>
          <p:cNvSpPr>
            <a:spLocks noGrp="1"/>
          </p:cNvSpPr>
          <p:nvPr>
            <p:ph idx="1"/>
          </p:nvPr>
        </p:nvSpPr>
        <p:spPr>
          <a:xfrm>
            <a:off x="152400" y="609600"/>
            <a:ext cx="6248400" cy="4525963"/>
          </a:xfrm>
        </p:spPr>
        <p:txBody>
          <a:bodyPr/>
          <a:lstStyle/>
          <a:p>
            <a:pPr marL="457200" lvl="1" indent="0">
              <a:buNone/>
            </a:pPr>
            <a:endParaRPr lang="en-US" sz="2000" dirty="0" smtClean="0"/>
          </a:p>
          <a:p>
            <a:r>
              <a:rPr lang="en-US" sz="2400" dirty="0" smtClean="0"/>
              <a:t>Diabetes management requires good self-regulation, especially important during transitions such as emerging adulthood (Suchy et al., 2016, 2017).</a:t>
            </a:r>
          </a:p>
          <a:p>
            <a:endParaRPr lang="en-US" sz="2400" dirty="0"/>
          </a:p>
          <a:p>
            <a:endParaRPr lang="en-US" sz="2400" dirty="0" smtClean="0"/>
          </a:p>
          <a:p>
            <a:r>
              <a:rPr lang="en-US" sz="2400" dirty="0" smtClean="0"/>
              <a:t>Self-regulation benefits from involvement of families, although changes across transitions.     </a:t>
            </a:r>
            <a:endParaRPr lang="en-US" sz="2400" dirty="0"/>
          </a:p>
          <a:p>
            <a:endParaRPr lang="en-US" sz="2400" dirty="0"/>
          </a:p>
          <a:p>
            <a:endParaRPr lang="en-US" sz="2400" dirty="0" smtClean="0"/>
          </a:p>
          <a:p>
            <a:endParaRPr lang="en-US" sz="2400" dirty="0"/>
          </a:p>
          <a:p>
            <a:endParaRPr lang="en-US" sz="2400" dirty="0"/>
          </a:p>
        </p:txBody>
      </p:sp>
      <p:pic>
        <p:nvPicPr>
          <p:cNvPr id="4" name="Picture 3"/>
          <p:cNvPicPr>
            <a:picLocks noChangeAspect="1"/>
          </p:cNvPicPr>
          <p:nvPr/>
        </p:nvPicPr>
        <p:blipFill>
          <a:blip r:embed="rId3"/>
          <a:stretch>
            <a:fillRect/>
          </a:stretch>
        </p:blipFill>
        <p:spPr>
          <a:xfrm>
            <a:off x="7149038" y="654424"/>
            <a:ext cx="4275345" cy="2793626"/>
          </a:xfrm>
          <a:prstGeom prst="rect">
            <a:avLst/>
          </a:prstGeom>
        </p:spPr>
      </p:pic>
      <p:pic>
        <p:nvPicPr>
          <p:cNvPr id="5" name="Picture 4"/>
          <p:cNvPicPr>
            <a:picLocks noChangeAspect="1"/>
          </p:cNvPicPr>
          <p:nvPr/>
        </p:nvPicPr>
        <p:blipFill>
          <a:blip r:embed="rId4"/>
          <a:stretch>
            <a:fillRect/>
          </a:stretch>
        </p:blipFill>
        <p:spPr>
          <a:xfrm>
            <a:off x="6400806" y="3740127"/>
            <a:ext cx="5702289" cy="2790872"/>
          </a:xfrm>
          <a:prstGeom prst="rect">
            <a:avLst/>
          </a:prstGeom>
        </p:spPr>
      </p:pic>
    </p:spTree>
    <p:extLst>
      <p:ext uri="{BB962C8B-B14F-4D97-AF65-F5344CB8AC3E}">
        <p14:creationId xmlns:p14="http://schemas.microsoft.com/office/powerpoint/2010/main" val="368510275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7166187" cy="1143000"/>
          </a:xfrm>
        </p:spPr>
        <p:txBody>
          <a:bodyPr/>
          <a:lstStyle/>
          <a:p>
            <a:r>
              <a:rPr lang="en-US" dirty="0" smtClean="0"/>
              <a:t>Next Steps </a:t>
            </a:r>
            <a:endParaRPr lang="en-US" dirty="0"/>
          </a:p>
        </p:txBody>
      </p:sp>
      <p:sp>
        <p:nvSpPr>
          <p:cNvPr id="3" name="Content Placeholder 2"/>
          <p:cNvSpPr>
            <a:spLocks noGrp="1"/>
          </p:cNvSpPr>
          <p:nvPr>
            <p:ph idx="1"/>
          </p:nvPr>
        </p:nvSpPr>
        <p:spPr>
          <a:xfrm>
            <a:off x="152400" y="609600"/>
            <a:ext cx="6248400" cy="4525963"/>
          </a:xfrm>
        </p:spPr>
        <p:txBody>
          <a:bodyPr/>
          <a:lstStyle/>
          <a:p>
            <a:pPr marL="457200" lvl="1" indent="0">
              <a:buNone/>
            </a:pPr>
            <a:endParaRPr lang="en-US" sz="2000" dirty="0" smtClean="0"/>
          </a:p>
          <a:p>
            <a:r>
              <a:rPr lang="en-US" sz="2400" dirty="0" smtClean="0"/>
              <a:t>Family involvement may depend on whether you view the illness as shared.  </a:t>
            </a:r>
          </a:p>
          <a:p>
            <a:endParaRPr lang="en-US" sz="2400" dirty="0"/>
          </a:p>
          <a:p>
            <a:endParaRPr lang="en-US" sz="2400" dirty="0" smtClean="0"/>
          </a:p>
          <a:p>
            <a:endParaRPr lang="en-US" sz="2400" dirty="0"/>
          </a:p>
          <a:p>
            <a:endParaRPr lang="en-US" sz="2400" dirty="0" smtClean="0"/>
          </a:p>
          <a:p>
            <a:endParaRPr lang="en-US" sz="2400" dirty="0" smtClean="0"/>
          </a:p>
          <a:p>
            <a:r>
              <a:rPr lang="en-US" sz="2400" dirty="0" smtClean="0"/>
              <a:t>Family involvement may benefit those with poorer self-regulation skills.      </a:t>
            </a:r>
            <a:endParaRPr lang="en-US" sz="2400" dirty="0"/>
          </a:p>
          <a:p>
            <a:endParaRPr lang="en-US" sz="2400" dirty="0"/>
          </a:p>
          <a:p>
            <a:endParaRPr lang="en-US" sz="2400" dirty="0" smtClean="0"/>
          </a:p>
          <a:p>
            <a:endParaRPr lang="en-US" sz="2400" dirty="0"/>
          </a:p>
          <a:p>
            <a:endParaRPr lang="en-US" sz="2400" dirty="0"/>
          </a:p>
        </p:txBody>
      </p:sp>
      <p:pic>
        <p:nvPicPr>
          <p:cNvPr id="6" name="Picture 5" descr="cid:image001.png@01D324BB.18F0B9B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761047" y="571502"/>
            <a:ext cx="4981797" cy="2726055"/>
          </a:xfrm>
          <a:prstGeom prst="rect">
            <a:avLst/>
          </a:prstGeom>
          <a:noFill/>
          <a:ln>
            <a:noFill/>
          </a:ln>
        </p:spPr>
      </p:pic>
      <p:pic>
        <p:nvPicPr>
          <p:cNvPr id="12" name="Picture 11"/>
          <p:cNvPicPr>
            <a:picLocks noChangeAspect="1"/>
          </p:cNvPicPr>
          <p:nvPr/>
        </p:nvPicPr>
        <p:blipFill>
          <a:blip r:embed="rId5"/>
          <a:stretch>
            <a:fillRect/>
          </a:stretch>
        </p:blipFill>
        <p:spPr>
          <a:xfrm>
            <a:off x="6599121" y="3838575"/>
            <a:ext cx="5305649" cy="2391776"/>
          </a:xfrm>
          <a:prstGeom prst="rect">
            <a:avLst/>
          </a:prstGeom>
        </p:spPr>
      </p:pic>
    </p:spTree>
    <p:extLst>
      <p:ext uri="{BB962C8B-B14F-4D97-AF65-F5344CB8AC3E}">
        <p14:creationId xmlns:p14="http://schemas.microsoft.com/office/powerpoint/2010/main" val="173676875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Caregivers</a:t>
            </a:r>
            <a:endParaRPr lang="en-US" dirty="0"/>
          </a:p>
        </p:txBody>
      </p:sp>
      <p:sp>
        <p:nvSpPr>
          <p:cNvPr id="3" name="Content Placeholder 2"/>
          <p:cNvSpPr>
            <a:spLocks noGrp="1"/>
          </p:cNvSpPr>
          <p:nvPr>
            <p:ph idx="1"/>
          </p:nvPr>
        </p:nvSpPr>
        <p:spPr/>
        <p:txBody>
          <a:bodyPr/>
          <a:lstStyle/>
          <a:p>
            <a:pPr marL="0" indent="0" algn="ctr">
              <a:buNone/>
            </a:pPr>
            <a:r>
              <a:rPr lang="en-US" dirty="0" smtClean="0"/>
              <a:t>Debra Scammon</a:t>
            </a:r>
          </a:p>
          <a:p>
            <a:pPr marL="342900" lvl="1" indent="0" algn="ctr">
              <a:buNone/>
            </a:pPr>
            <a:r>
              <a:rPr lang="en-US" dirty="0" smtClean="0"/>
              <a:t>Marketing Department</a:t>
            </a:r>
          </a:p>
          <a:p>
            <a:pPr marL="342900" lvl="1" indent="0" algn="ctr">
              <a:buNone/>
            </a:pPr>
            <a:r>
              <a:rPr lang="en-US" dirty="0" smtClean="0"/>
              <a:t>MHA Program</a:t>
            </a:r>
          </a:p>
          <a:p>
            <a:pPr marL="342900" lvl="1" indent="0" algn="ctr">
              <a:buNone/>
            </a:pPr>
            <a:r>
              <a:rPr lang="en-US" dirty="0" smtClean="0"/>
              <a:t>David Eccles School of Business</a:t>
            </a:r>
          </a:p>
          <a:p>
            <a:pPr marL="0" indent="0" algn="ctr">
              <a:buNone/>
            </a:pPr>
            <a:r>
              <a:rPr lang="en-US" dirty="0" smtClean="0">
                <a:hlinkClick r:id="rId2"/>
              </a:rPr>
              <a:t>Debra.Scammon@eccles.Utah.edu</a:t>
            </a:r>
            <a:endParaRPr lang="en-US" dirty="0" smtClean="0"/>
          </a:p>
          <a:p>
            <a:pPr marL="0" indent="0" algn="ctr">
              <a:buNone/>
            </a:pPr>
            <a:r>
              <a:rPr lang="en-US" dirty="0" smtClean="0"/>
              <a:t>801-581-4754</a:t>
            </a:r>
            <a:endParaRPr lang="en-US" dirty="0"/>
          </a:p>
        </p:txBody>
      </p:sp>
    </p:spTree>
    <p:extLst>
      <p:ext uri="{BB962C8B-B14F-4D97-AF65-F5344CB8AC3E}">
        <p14:creationId xmlns:p14="http://schemas.microsoft.com/office/powerpoint/2010/main" val="385543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190625" y="2464594"/>
            <a:ext cx="9810750" cy="2035969"/>
          </a:xfrm>
        </p:spPr>
        <p:txBody>
          <a:bodyPr/>
          <a:lstStyle/>
          <a:p>
            <a:pPr lvl="1" eaLnBrk="1" hangingPunct="1"/>
            <a:r>
              <a:rPr lang="en-US" altLang="en-US" smtClean="0"/>
              <a:t>Pascal R. Deboeck</a:t>
            </a:r>
          </a:p>
          <a:p>
            <a:pPr lvl="1" eaLnBrk="1" hangingPunct="1"/>
            <a:endParaRPr lang="en-US" altLang="en-US" smtClean="0"/>
          </a:p>
          <a:p>
            <a:pPr lvl="1" eaLnBrk="1" hangingPunct="1"/>
            <a:r>
              <a:rPr lang="en-US" altLang="en-US" smtClean="0"/>
              <a:t>Associate Professor, Department of Psychology</a:t>
            </a:r>
          </a:p>
          <a:p>
            <a:pPr lvl="1" eaLnBrk="1" hangingPunct="1"/>
            <a:endParaRPr lang="en-US" altLang="en-US" smtClean="0"/>
          </a:p>
          <a:p>
            <a:pPr lvl="1" eaLnBrk="1" hangingPunct="1"/>
            <a:r>
              <a:rPr lang="en-US" altLang="en-US" smtClean="0"/>
              <a:t>pascal@psych.utah.edu</a:t>
            </a:r>
          </a:p>
        </p:txBody>
      </p:sp>
    </p:spTree>
    <p:extLst>
      <p:ext uri="{BB962C8B-B14F-4D97-AF65-F5344CB8AC3E}">
        <p14:creationId xmlns:p14="http://schemas.microsoft.com/office/powerpoint/2010/main" val="327413637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Caregivers:  Current Research</a:t>
            </a:r>
            <a:endParaRPr lang="en-US" dirty="0"/>
          </a:p>
        </p:txBody>
      </p:sp>
      <p:sp>
        <p:nvSpPr>
          <p:cNvPr id="3" name="Content Placeholder 2"/>
          <p:cNvSpPr>
            <a:spLocks noGrp="1"/>
          </p:cNvSpPr>
          <p:nvPr>
            <p:ph idx="1"/>
          </p:nvPr>
        </p:nvSpPr>
        <p:spPr/>
        <p:txBody>
          <a:bodyPr/>
          <a:lstStyle/>
          <a:p>
            <a:pPr marL="0" indent="0">
              <a:buNone/>
            </a:pPr>
            <a:r>
              <a:rPr lang="en-US" sz="2400" dirty="0" smtClean="0"/>
              <a:t>Taking Care of Our Parents </a:t>
            </a:r>
          </a:p>
          <a:p>
            <a:pPr marL="342900" lvl="1" indent="0">
              <a:buNone/>
            </a:pPr>
            <a:r>
              <a:rPr lang="en-US" dirty="0" smtClean="0"/>
              <a:t>Three tiers of Pipeline-to-Proposal funded by Patient Centered Outcomes Research Institute</a:t>
            </a:r>
          </a:p>
          <a:p>
            <a:pPr marL="0" indent="0">
              <a:buNone/>
            </a:pPr>
            <a:endParaRPr lang="en-US" sz="2400" dirty="0" smtClean="0"/>
          </a:p>
          <a:p>
            <a:pPr marL="0" indent="0">
              <a:buNone/>
            </a:pPr>
            <a:r>
              <a:rPr lang="en-US" sz="2400" dirty="0"/>
              <a:t>Integrating Family Caregivers into Primary Care Teams:  Best </a:t>
            </a:r>
            <a:r>
              <a:rPr lang="en-US" sz="2400" dirty="0" smtClean="0"/>
              <a:t>Practices – funded by C-FAHR </a:t>
            </a:r>
          </a:p>
          <a:p>
            <a:r>
              <a:rPr lang="en-US" dirty="0"/>
              <a:t>	</a:t>
            </a:r>
            <a:r>
              <a:rPr lang="en-US" sz="1800" dirty="0"/>
              <a:t>Conduct a deep dive with 10 clinics </a:t>
            </a:r>
          </a:p>
          <a:p>
            <a:pPr lvl="4"/>
            <a:r>
              <a:rPr lang="en-US" sz="1600" dirty="0"/>
              <a:t>Observe processes in </a:t>
            </a:r>
            <a:r>
              <a:rPr lang="en-US" sz="1600" dirty="0" smtClean="0"/>
              <a:t>clinics</a:t>
            </a:r>
          </a:p>
          <a:p>
            <a:pPr lvl="4"/>
            <a:r>
              <a:rPr lang="en-US" sz="1600" dirty="0" smtClean="0"/>
              <a:t>Conduct in-depth interviews with providers</a:t>
            </a:r>
          </a:p>
        </p:txBody>
      </p:sp>
    </p:spTree>
    <p:extLst>
      <p:ext uri="{BB962C8B-B14F-4D97-AF65-F5344CB8AC3E}">
        <p14:creationId xmlns:p14="http://schemas.microsoft.com/office/powerpoint/2010/main" val="1386924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Caregivers:  Future Research</a:t>
            </a:r>
            <a:endParaRPr lang="en-US" dirty="0"/>
          </a:p>
        </p:txBody>
      </p:sp>
      <p:sp>
        <p:nvSpPr>
          <p:cNvPr id="3" name="Content Placeholder 2"/>
          <p:cNvSpPr>
            <a:spLocks noGrp="1"/>
          </p:cNvSpPr>
          <p:nvPr>
            <p:ph idx="1"/>
          </p:nvPr>
        </p:nvSpPr>
        <p:spPr/>
        <p:txBody>
          <a:bodyPr/>
          <a:lstStyle/>
          <a:p>
            <a:pPr marL="342900" lvl="1" indent="0">
              <a:buNone/>
            </a:pPr>
            <a:r>
              <a:rPr lang="en-US" sz="2400" dirty="0" smtClean="0"/>
              <a:t>Creating </a:t>
            </a:r>
            <a:r>
              <a:rPr lang="en-US" sz="2400" dirty="0"/>
              <a:t>Caregiver Provider Partnerships (CCPP) </a:t>
            </a:r>
            <a:endParaRPr lang="en-US" sz="2400" dirty="0" smtClean="0"/>
          </a:p>
          <a:p>
            <a:pPr marL="342900" lvl="1" indent="0">
              <a:buNone/>
            </a:pPr>
            <a:r>
              <a:rPr lang="en-US" dirty="0"/>
              <a:t>	</a:t>
            </a:r>
            <a:r>
              <a:rPr lang="en-US" dirty="0" smtClean="0"/>
              <a:t>submitted </a:t>
            </a:r>
            <a:r>
              <a:rPr lang="en-US" dirty="0"/>
              <a:t>to PCORI Engagement </a:t>
            </a:r>
            <a:r>
              <a:rPr lang="en-US" dirty="0" smtClean="0"/>
              <a:t>Award</a:t>
            </a:r>
          </a:p>
          <a:p>
            <a:pPr marL="342900" lvl="1" indent="0">
              <a:buNone/>
            </a:pPr>
            <a:r>
              <a:rPr lang="en-US" dirty="0"/>
              <a:t>	</a:t>
            </a:r>
            <a:endParaRPr lang="en-US" dirty="0" smtClean="0"/>
          </a:p>
          <a:p>
            <a:pPr marL="342900" lvl="1" indent="0">
              <a:buNone/>
            </a:pPr>
            <a:r>
              <a:rPr lang="en-US" dirty="0"/>
              <a:t>	</a:t>
            </a:r>
            <a:r>
              <a:rPr lang="en-US" dirty="0" smtClean="0"/>
              <a:t>proposed four workshops over two years to bring a variety of 	stakeholders together to redesign primary care delivery models to 	effectively include family caregivers in partnership with primary 	care providers to enhance care for the elderly</a:t>
            </a:r>
            <a:endParaRPr lang="en-US" dirty="0"/>
          </a:p>
          <a:p>
            <a:pPr lvl="1"/>
            <a:endParaRPr lang="en-US" dirty="0"/>
          </a:p>
          <a:p>
            <a:endParaRPr lang="en-US" dirty="0"/>
          </a:p>
        </p:txBody>
      </p:sp>
    </p:spTree>
    <p:extLst>
      <p:ext uri="{BB962C8B-B14F-4D97-AF65-F5344CB8AC3E}">
        <p14:creationId xmlns:p14="http://schemas.microsoft.com/office/powerpoint/2010/main" val="190680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3" y="2133600"/>
            <a:ext cx="6815669" cy="1983558"/>
          </a:xfrm>
        </p:spPr>
        <p:txBody>
          <a:bodyPr/>
          <a:lstStyle/>
          <a:p>
            <a:r>
              <a:rPr lang="en-US" sz="2800" b="1" dirty="0" smtClean="0"/>
              <a:t>Katarina Friberg Felsted</a:t>
            </a:r>
            <a:br>
              <a:rPr lang="en-US" sz="2800" b="1" dirty="0" smtClean="0"/>
            </a:br>
            <a:r>
              <a:rPr lang="en-US" sz="2800" dirty="0" smtClean="0"/>
              <a:t>Assistant Professor (Clinical)</a:t>
            </a:r>
            <a:r>
              <a:rPr lang="en-US" sz="2800" dirty="0"/>
              <a:t/>
            </a:r>
            <a:br>
              <a:rPr lang="en-US" sz="2800" dirty="0"/>
            </a:br>
            <a:r>
              <a:rPr lang="en-US" sz="2800" dirty="0"/>
              <a:t>katarina.felsted@nurs.utah.edu </a:t>
            </a:r>
            <a:br>
              <a:rPr lang="en-US" sz="2800" dirty="0"/>
            </a:br>
            <a:r>
              <a:rPr lang="en-US" sz="2800" dirty="0" smtClean="0"/>
              <a:t>801.585.7438</a:t>
            </a:r>
            <a:r>
              <a:rPr lang="en-US" sz="2400" dirty="0" smtClean="0"/>
              <a:t/>
            </a:r>
            <a:br>
              <a:rPr lang="en-US" sz="2400" dirty="0" smtClean="0"/>
            </a:br>
            <a:r>
              <a:rPr lang="en-US" sz="2400" dirty="0"/>
              <a:t/>
            </a:r>
            <a:br>
              <a:rPr lang="en-US" sz="2400" dirty="0"/>
            </a:br>
            <a:endParaRPr lang="en-US" sz="2400" dirty="0"/>
          </a:p>
        </p:txBody>
      </p:sp>
      <p:sp>
        <p:nvSpPr>
          <p:cNvPr id="3" name="Subtitle 2"/>
          <p:cNvSpPr>
            <a:spLocks noGrp="1"/>
          </p:cNvSpPr>
          <p:nvPr>
            <p:ph type="subTitle" idx="1"/>
          </p:nvPr>
        </p:nvSpPr>
        <p:spPr>
          <a:xfrm>
            <a:off x="2172173" y="4117158"/>
            <a:ext cx="7856111" cy="1689103"/>
          </a:xfrm>
        </p:spPr>
        <p:txBody>
          <a:bodyPr>
            <a:noAutofit/>
          </a:bodyPr>
          <a:lstStyle/>
          <a:p>
            <a:r>
              <a:rPr lang="en-US" sz="2800" b="1" dirty="0" smtClean="0"/>
              <a:t>Gerontology Interdisciplinary Program </a:t>
            </a:r>
          </a:p>
          <a:p>
            <a:r>
              <a:rPr lang="en-US" sz="2800" b="1" dirty="0" smtClean="0"/>
              <a:t>College of Nursing</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6422955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Research </a:t>
            </a:r>
            <a:endParaRPr lang="en-US" dirty="0"/>
          </a:p>
        </p:txBody>
      </p:sp>
      <p:sp>
        <p:nvSpPr>
          <p:cNvPr id="3" name="Content Placeholder 2"/>
          <p:cNvSpPr>
            <a:spLocks noGrp="1"/>
          </p:cNvSpPr>
          <p:nvPr>
            <p:ph idx="1"/>
          </p:nvPr>
        </p:nvSpPr>
        <p:spPr>
          <a:xfrm>
            <a:off x="0" y="2445882"/>
            <a:ext cx="10426697" cy="3958168"/>
          </a:xfrm>
        </p:spPr>
        <p:txBody>
          <a:bodyPr>
            <a:noAutofit/>
          </a:bodyPr>
          <a:lstStyle/>
          <a:p>
            <a:pPr lvl="2">
              <a:lnSpc>
                <a:spcPct val="150000"/>
              </a:lnSpc>
            </a:pPr>
            <a:r>
              <a:rPr lang="en-US" sz="2800" dirty="0" smtClean="0">
                <a:latin typeface="Garamond" charset="0"/>
                <a:ea typeface="Garamond" charset="0"/>
                <a:cs typeface="Garamond" charset="0"/>
              </a:rPr>
              <a:t>Complementary &amp;/or integrative therapies </a:t>
            </a:r>
            <a:br>
              <a:rPr lang="en-US" sz="2800" dirty="0" smtClean="0">
                <a:latin typeface="Garamond" charset="0"/>
                <a:ea typeface="Garamond" charset="0"/>
                <a:cs typeface="Garamond" charset="0"/>
              </a:rPr>
            </a:br>
            <a:r>
              <a:rPr lang="en-US" sz="2800" dirty="0" smtClean="0">
                <a:latin typeface="Garamond" charset="0"/>
                <a:ea typeface="Garamond" charset="0"/>
                <a:cs typeface="Garamond" charset="0"/>
              </a:rPr>
              <a:t>to treat chronic conditions in older adults</a:t>
            </a:r>
          </a:p>
          <a:p>
            <a:pPr lvl="2">
              <a:lnSpc>
                <a:spcPct val="150000"/>
              </a:lnSpc>
            </a:pPr>
            <a:r>
              <a:rPr lang="en-US" sz="2800" dirty="0" smtClean="0">
                <a:latin typeface="Garamond" charset="0"/>
                <a:ea typeface="Garamond" charset="0"/>
                <a:cs typeface="Garamond" charset="0"/>
              </a:rPr>
              <a:t>Mindfulness-Based Stress Reduction compared to </a:t>
            </a:r>
            <a:br>
              <a:rPr lang="en-US" sz="2800" dirty="0" smtClean="0">
                <a:latin typeface="Garamond" charset="0"/>
                <a:ea typeface="Garamond" charset="0"/>
                <a:cs typeface="Garamond" charset="0"/>
              </a:rPr>
            </a:br>
            <a:r>
              <a:rPr lang="en-US" sz="2800" dirty="0" smtClean="0">
                <a:latin typeface="Garamond" charset="0"/>
                <a:ea typeface="Garamond" charset="0"/>
                <a:cs typeface="Garamond" charset="0"/>
              </a:rPr>
              <a:t>Health Enhancement Program </a:t>
            </a:r>
            <a:br>
              <a:rPr lang="en-US" sz="2800" dirty="0" smtClean="0">
                <a:latin typeface="Garamond" charset="0"/>
                <a:ea typeface="Garamond" charset="0"/>
                <a:cs typeface="Garamond" charset="0"/>
              </a:rPr>
            </a:br>
            <a:r>
              <a:rPr lang="en-US" sz="2800" dirty="0" smtClean="0">
                <a:latin typeface="Garamond" charset="0"/>
                <a:ea typeface="Garamond" charset="0"/>
                <a:cs typeface="Garamond" charset="0"/>
              </a:rPr>
              <a:t>to treat urinary urge incontinence in older adult women</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211" y="2613522"/>
            <a:ext cx="2260387" cy="265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895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&amp; Future</a:t>
            </a:r>
            <a:endParaRPr lang="en-US" dirty="0"/>
          </a:p>
        </p:txBody>
      </p:sp>
      <p:sp>
        <p:nvSpPr>
          <p:cNvPr id="3" name="Content Placeholder 2"/>
          <p:cNvSpPr>
            <a:spLocks noGrp="1"/>
          </p:cNvSpPr>
          <p:nvPr>
            <p:ph idx="1"/>
          </p:nvPr>
        </p:nvSpPr>
        <p:spPr>
          <a:xfrm>
            <a:off x="1295401" y="2556932"/>
            <a:ext cx="9601196" cy="3753716"/>
          </a:xfrm>
        </p:spPr>
        <p:txBody>
          <a:bodyPr numCol="1">
            <a:noAutofit/>
          </a:bodyPr>
          <a:lstStyle/>
          <a:p>
            <a:pPr lvl="1">
              <a:lnSpc>
                <a:spcPct val="150000"/>
              </a:lnSpc>
            </a:pPr>
            <a:r>
              <a:rPr lang="en-US" sz="2800" dirty="0" smtClean="0">
                <a:latin typeface="Garamond" charset="0"/>
                <a:ea typeface="Garamond" charset="0"/>
                <a:cs typeface="Garamond" charset="0"/>
              </a:rPr>
              <a:t>Feasibility</a:t>
            </a:r>
          </a:p>
          <a:p>
            <a:pPr lvl="1">
              <a:lnSpc>
                <a:spcPct val="150000"/>
              </a:lnSpc>
            </a:pPr>
            <a:r>
              <a:rPr lang="en-US" sz="2800" dirty="0" smtClean="0">
                <a:latin typeface="Garamond" charset="0"/>
                <a:ea typeface="Garamond" charset="0"/>
                <a:cs typeface="Garamond" charset="0"/>
              </a:rPr>
              <a:t>Preliminary efficacy</a:t>
            </a:r>
            <a:endParaRPr lang="en-US" sz="2800" dirty="0">
              <a:latin typeface="Garamond" charset="0"/>
              <a:ea typeface="Garamond" charset="0"/>
              <a:cs typeface="Garamond" charset="0"/>
            </a:endParaRPr>
          </a:p>
          <a:p>
            <a:pPr lvl="1">
              <a:lnSpc>
                <a:spcPct val="150000"/>
              </a:lnSpc>
            </a:pPr>
            <a:r>
              <a:rPr lang="en-US" sz="2800" dirty="0" smtClean="0">
                <a:latin typeface="Garamond" charset="0"/>
                <a:ea typeface="Garamond" charset="0"/>
                <a:cs typeface="Garamond" charset="0"/>
              </a:rPr>
              <a:t>Incontinence work</a:t>
            </a:r>
          </a:p>
          <a:p>
            <a:pPr lvl="1"/>
            <a:r>
              <a:rPr lang="en-US" sz="2800" dirty="0" smtClean="0">
                <a:latin typeface="Garamond" charset="0"/>
                <a:ea typeface="Garamond" charset="0"/>
                <a:cs typeface="Garamond" charset="0"/>
              </a:rPr>
              <a:t>Collaboration on refractory chronic </a:t>
            </a:r>
            <a:r>
              <a:rPr lang="en-US" sz="2800" smtClean="0">
                <a:latin typeface="Garamond" charset="0"/>
                <a:ea typeface="Garamond" charset="0"/>
                <a:cs typeface="Garamond" charset="0"/>
              </a:rPr>
              <a:t>conditions </a:t>
            </a:r>
            <a:br>
              <a:rPr lang="en-US" sz="2800" smtClean="0">
                <a:latin typeface="Garamond" charset="0"/>
                <a:ea typeface="Garamond" charset="0"/>
                <a:cs typeface="Garamond" charset="0"/>
              </a:rPr>
            </a:br>
            <a:r>
              <a:rPr lang="en-US" sz="2800" smtClean="0">
                <a:latin typeface="Garamond" charset="0"/>
                <a:ea typeface="Garamond" charset="0"/>
                <a:cs typeface="Garamond" charset="0"/>
              </a:rPr>
              <a:t>in an </a:t>
            </a:r>
            <a:r>
              <a:rPr lang="en-US" sz="2800" dirty="0" smtClean="0">
                <a:latin typeface="Garamond" charset="0"/>
                <a:ea typeface="Garamond" charset="0"/>
                <a:cs typeface="Garamond" charset="0"/>
              </a:rPr>
              <a:t>older adult population</a:t>
            </a:r>
            <a:br>
              <a:rPr lang="en-US" sz="2800" dirty="0" smtClean="0">
                <a:latin typeface="Garamond" charset="0"/>
                <a:ea typeface="Garamond" charset="0"/>
                <a:cs typeface="Garamond" charset="0"/>
              </a:rPr>
            </a:br>
            <a:endParaRPr lang="en-US" sz="1800" dirty="0">
              <a:latin typeface="Georgia" pitchFamily="18" charset="0"/>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7113" y="2556932"/>
            <a:ext cx="3357564" cy="238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682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22" y="186381"/>
            <a:ext cx="9720072" cy="1499616"/>
          </a:xfrm>
        </p:spPr>
        <p:txBody>
          <a:bodyPr/>
          <a:lstStyle/>
          <a:p>
            <a:r>
              <a:rPr lang="en-US" dirty="0" smtClean="0">
                <a:solidFill>
                  <a:schemeClr val="accent2">
                    <a:lumMod val="75000"/>
                  </a:schemeClr>
                </a:solidFill>
              </a:rPr>
              <a:t>CONTACTS</a:t>
            </a:r>
            <a:endParaRPr lang="en-US" dirty="0">
              <a:solidFill>
                <a:schemeClr val="accent2">
                  <a:lumMod val="75000"/>
                </a:schemeClr>
              </a:solidFill>
            </a:endParaRPr>
          </a:p>
        </p:txBody>
      </p:sp>
      <p:sp>
        <p:nvSpPr>
          <p:cNvPr id="3" name="Content Placeholder 2"/>
          <p:cNvSpPr>
            <a:spLocks noGrp="1"/>
          </p:cNvSpPr>
          <p:nvPr>
            <p:ph idx="1"/>
          </p:nvPr>
        </p:nvSpPr>
        <p:spPr>
          <a:xfrm>
            <a:off x="1012553" y="1305968"/>
            <a:ext cx="9720073" cy="5060107"/>
          </a:xfrm>
        </p:spPr>
        <p:txBody>
          <a:bodyPr>
            <a:noAutofit/>
          </a:bodyPr>
          <a:lstStyle/>
          <a:p>
            <a:pPr>
              <a:lnSpc>
                <a:spcPct val="100000"/>
              </a:lnSpc>
            </a:pPr>
            <a:r>
              <a:rPr lang="en-US" sz="2400" b="1" dirty="0"/>
              <a:t>Marissa </a:t>
            </a:r>
            <a:r>
              <a:rPr lang="en-US" sz="2400" b="1" dirty="0" smtClean="0"/>
              <a:t>Die</a:t>
            </a:r>
            <a:r>
              <a:rPr lang="en-US" sz="2400" dirty="0" smtClean="0"/>
              <a:t>ner, Family &amp; Consumer Studies</a:t>
            </a:r>
          </a:p>
          <a:p>
            <a:pPr lvl="1">
              <a:lnSpc>
                <a:spcPct val="100000"/>
              </a:lnSpc>
            </a:pPr>
            <a:r>
              <a:rPr lang="en-US" sz="2400" dirty="0" smtClean="0"/>
              <a:t> </a:t>
            </a:r>
            <a:r>
              <a:rPr lang="en-US" sz="2400" dirty="0" smtClean="0">
                <a:hlinkClick r:id="rId2"/>
              </a:rPr>
              <a:t>marissa.diener@fcs.utah.edu</a:t>
            </a:r>
            <a:r>
              <a:rPr lang="en-US" sz="2400" dirty="0" smtClean="0"/>
              <a:t> (</a:t>
            </a:r>
            <a:r>
              <a:rPr lang="en-US" sz="2400" b="1" dirty="0" smtClean="0">
                <a:solidFill>
                  <a:schemeClr val="accent3"/>
                </a:solidFill>
              </a:rPr>
              <a:t>ABI Community Reintegration Study</a:t>
            </a:r>
            <a:r>
              <a:rPr lang="en-US" sz="2400" dirty="0" smtClean="0"/>
              <a:t>)</a:t>
            </a:r>
            <a:endParaRPr lang="en-US" sz="2400" dirty="0"/>
          </a:p>
          <a:p>
            <a:pPr>
              <a:lnSpc>
                <a:spcPct val="100000"/>
              </a:lnSpc>
            </a:pPr>
            <a:r>
              <a:rPr lang="en-US" sz="2400" b="1" dirty="0" smtClean="0"/>
              <a:t>Anne Kirby</a:t>
            </a:r>
            <a:r>
              <a:rPr lang="en-US" sz="2400" dirty="0" smtClean="0"/>
              <a:t>, Occupational Therapy</a:t>
            </a:r>
          </a:p>
          <a:p>
            <a:pPr lvl="1">
              <a:lnSpc>
                <a:spcPct val="100000"/>
              </a:lnSpc>
            </a:pPr>
            <a:r>
              <a:rPr lang="en-US" sz="2400" dirty="0" smtClean="0"/>
              <a:t> anne.kirby@hsc.utah.edu </a:t>
            </a:r>
            <a:r>
              <a:rPr lang="en-US" sz="2400" b="1" dirty="0" smtClean="0">
                <a:solidFill>
                  <a:schemeClr val="accent2">
                    <a:lumMod val="75000"/>
                  </a:schemeClr>
                </a:solidFill>
              </a:rPr>
              <a:t>(MAPSS)</a:t>
            </a:r>
          </a:p>
          <a:p>
            <a:pPr>
              <a:lnSpc>
                <a:spcPct val="100000"/>
              </a:lnSpc>
            </a:pPr>
            <a:r>
              <a:rPr lang="en-US" sz="2400" b="1" dirty="0" smtClean="0"/>
              <a:t>Cheryl Wright</a:t>
            </a:r>
            <a:r>
              <a:rPr lang="en-US" sz="2400" dirty="0" smtClean="0"/>
              <a:t>, Family &amp; Consumer Studies</a:t>
            </a:r>
          </a:p>
          <a:p>
            <a:pPr lvl="1">
              <a:lnSpc>
                <a:spcPct val="100000"/>
              </a:lnSpc>
            </a:pPr>
            <a:r>
              <a:rPr lang="en-US" sz="2400" dirty="0" smtClean="0"/>
              <a:t> </a:t>
            </a:r>
            <a:r>
              <a:rPr lang="en-US" sz="2400" dirty="0" smtClean="0">
                <a:solidFill>
                  <a:srgbClr val="00B050"/>
                </a:solidFill>
                <a:hlinkClick r:id="rId3"/>
              </a:rPr>
              <a:t>cheryl.wright@fcs.utah.edu</a:t>
            </a:r>
            <a:r>
              <a:rPr lang="en-US" sz="2400" dirty="0" smtClean="0"/>
              <a:t> </a:t>
            </a:r>
            <a:r>
              <a:rPr lang="en-US" sz="2400" b="1" dirty="0">
                <a:solidFill>
                  <a:schemeClr val="accent2">
                    <a:lumMod val="75000"/>
                  </a:schemeClr>
                </a:solidFill>
              </a:rPr>
              <a:t>(</a:t>
            </a:r>
            <a:r>
              <a:rPr lang="en-US" sz="2400" b="1" dirty="0" smtClean="0">
                <a:solidFill>
                  <a:schemeClr val="accent2">
                    <a:lumMod val="75000"/>
                  </a:schemeClr>
                </a:solidFill>
              </a:rPr>
              <a:t>UHEAP, </a:t>
            </a:r>
            <a:r>
              <a:rPr lang="en-US" sz="2400" b="1" dirty="0" smtClean="0">
                <a:solidFill>
                  <a:srgbClr val="FF0000"/>
                </a:solidFill>
              </a:rPr>
              <a:t>NWP</a:t>
            </a:r>
            <a:r>
              <a:rPr lang="en-US" sz="2400" b="1" dirty="0" smtClean="0">
                <a:solidFill>
                  <a:schemeClr val="accent2">
                    <a:lumMod val="75000"/>
                  </a:schemeClr>
                </a:solidFill>
              </a:rPr>
              <a:t>)</a:t>
            </a:r>
            <a:endParaRPr lang="en-US" sz="2400" b="1" dirty="0">
              <a:solidFill>
                <a:schemeClr val="accent2">
                  <a:lumMod val="75000"/>
                </a:schemeClr>
              </a:solidFill>
            </a:endParaRPr>
          </a:p>
          <a:p>
            <a:pPr marL="128016" lvl="1" indent="0">
              <a:lnSpc>
                <a:spcPct val="100000"/>
              </a:lnSpc>
              <a:buNone/>
            </a:pPr>
            <a:r>
              <a:rPr lang="en-US" sz="2400" b="1" dirty="0" smtClean="0"/>
              <a:t>Carly Taylor</a:t>
            </a:r>
            <a:r>
              <a:rPr lang="en-US" sz="2400" dirty="0" smtClean="0"/>
              <a:t>, Research Assistant: </a:t>
            </a:r>
          </a:p>
          <a:p>
            <a:pPr lvl="1">
              <a:lnSpc>
                <a:spcPct val="100000"/>
              </a:lnSpc>
            </a:pPr>
            <a:r>
              <a:rPr lang="en-US" sz="2400" dirty="0"/>
              <a:t> </a:t>
            </a:r>
            <a:r>
              <a:rPr lang="en-US" sz="2400" dirty="0" smtClean="0"/>
              <a:t>  </a:t>
            </a:r>
            <a:r>
              <a:rPr lang="en-US" sz="2400" u="sng" dirty="0" smtClean="0">
                <a:solidFill>
                  <a:srgbClr val="00B050"/>
                </a:solidFill>
              </a:rPr>
              <a:t>carly.taylor@utah.ed</a:t>
            </a:r>
            <a:r>
              <a:rPr lang="en-US" sz="2400" dirty="0" smtClean="0">
                <a:solidFill>
                  <a:srgbClr val="00B050"/>
                </a:solidFill>
              </a:rPr>
              <a:t>u</a:t>
            </a:r>
            <a:r>
              <a:rPr lang="en-US" sz="2400" dirty="0" smtClean="0"/>
              <a:t> </a:t>
            </a:r>
            <a:r>
              <a:rPr lang="en-US" sz="2400" b="1" dirty="0" smtClean="0">
                <a:solidFill>
                  <a:schemeClr val="accent2">
                    <a:lumMod val="75000"/>
                  </a:schemeClr>
                </a:solidFill>
              </a:rPr>
              <a:t>(UHEAP)</a:t>
            </a:r>
          </a:p>
          <a:p>
            <a:pPr>
              <a:lnSpc>
                <a:spcPct val="100000"/>
              </a:lnSpc>
            </a:pPr>
            <a:r>
              <a:rPr lang="en-US" sz="2400" b="1" dirty="0" smtClean="0"/>
              <a:t>Valerie </a:t>
            </a:r>
            <a:r>
              <a:rPr lang="en-US" sz="2400" b="1" dirty="0" err="1" smtClean="0"/>
              <a:t>D’Astous</a:t>
            </a:r>
            <a:r>
              <a:rPr lang="en-US" sz="2400" dirty="0" smtClean="0"/>
              <a:t>, Post Doc Family &amp; Consumer Studies,</a:t>
            </a:r>
          </a:p>
          <a:p>
            <a:pPr>
              <a:lnSpc>
                <a:spcPct val="100000"/>
              </a:lnSpc>
            </a:pPr>
            <a:r>
              <a:rPr lang="en-US" sz="2400" dirty="0" smtClean="0"/>
              <a:t>   </a:t>
            </a:r>
            <a:r>
              <a:rPr lang="en-US" sz="2400" u="sng" dirty="0" smtClean="0">
                <a:solidFill>
                  <a:srgbClr val="00B050"/>
                </a:solidFill>
              </a:rPr>
              <a:t>valerie.dastous@fcs.utah.edu</a:t>
            </a:r>
            <a:r>
              <a:rPr lang="en-US" sz="2400" dirty="0" smtClean="0"/>
              <a:t> </a:t>
            </a:r>
            <a:r>
              <a:rPr lang="en-US" sz="2400" b="1" dirty="0" smtClean="0">
                <a:solidFill>
                  <a:schemeClr val="accent2">
                    <a:lumMod val="75000"/>
                  </a:schemeClr>
                </a:solidFill>
              </a:rPr>
              <a:t>(</a:t>
            </a:r>
            <a:r>
              <a:rPr lang="en-US" sz="2400" b="1" dirty="0" smtClean="0">
                <a:solidFill>
                  <a:srgbClr val="FF0000"/>
                </a:solidFill>
              </a:rPr>
              <a:t>NWP</a:t>
            </a:r>
            <a:r>
              <a:rPr lang="en-US" sz="2400" b="1" dirty="0" smtClean="0">
                <a:solidFill>
                  <a:schemeClr val="accent2">
                    <a:lumMod val="75000"/>
                  </a:schemeClr>
                </a:solidFill>
              </a:rPr>
              <a:t>)</a:t>
            </a:r>
          </a:p>
          <a:p>
            <a:endParaRPr lang="en-US" sz="2400" dirty="0"/>
          </a:p>
        </p:txBody>
      </p:sp>
    </p:spTree>
    <p:extLst>
      <p:ext uri="{BB962C8B-B14F-4D97-AF65-F5344CB8AC3E}">
        <p14:creationId xmlns:p14="http://schemas.microsoft.com/office/powerpoint/2010/main" val="2411609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86382"/>
            <a:ext cx="9720072" cy="1499616"/>
          </a:xfrm>
        </p:spPr>
        <p:txBody>
          <a:bodyPr/>
          <a:lstStyle/>
          <a:p>
            <a:r>
              <a:rPr lang="en-US" dirty="0" smtClean="0">
                <a:solidFill>
                  <a:srgbClr val="FF0000"/>
                </a:solidFill>
              </a:rPr>
              <a:t>ADOLESCENT/YOUNG ADULT ASD RESEARCH</a:t>
            </a:r>
            <a:endParaRPr lang="en-US" dirty="0">
              <a:solidFill>
                <a:srgbClr val="FF0000"/>
              </a:solidFill>
            </a:endParaRPr>
          </a:p>
        </p:txBody>
      </p:sp>
      <p:sp>
        <p:nvSpPr>
          <p:cNvPr id="3" name="Content Placeholder 2"/>
          <p:cNvSpPr>
            <a:spLocks noGrp="1"/>
          </p:cNvSpPr>
          <p:nvPr>
            <p:ph idx="1"/>
          </p:nvPr>
        </p:nvSpPr>
        <p:spPr>
          <a:xfrm>
            <a:off x="1024128" y="1488333"/>
            <a:ext cx="11013543" cy="5167110"/>
          </a:xfrm>
        </p:spPr>
        <p:txBody>
          <a:bodyPr>
            <a:normAutofit fontScale="62500" lnSpcReduction="20000"/>
          </a:bodyPr>
          <a:lstStyle/>
          <a:p>
            <a:pPr>
              <a:buFont typeface="Wingdings" panose="05000000000000000000" pitchFamily="2" charset="2"/>
              <a:buChar char="q"/>
            </a:pPr>
            <a:r>
              <a:rPr lang="en-US" dirty="0" smtClean="0"/>
              <a:t> </a:t>
            </a:r>
            <a:r>
              <a:rPr lang="en-US" sz="3900" b="1" dirty="0">
                <a:solidFill>
                  <a:schemeClr val="tx1">
                    <a:lumMod val="75000"/>
                  </a:schemeClr>
                </a:solidFill>
                <a:ea typeface="ＭＳ Ｐゴシック" charset="0"/>
                <a:cs typeface="ＭＳ Ｐゴシック" charset="0"/>
              </a:rPr>
              <a:t>Utah Higher Education Autism </a:t>
            </a:r>
            <a:r>
              <a:rPr lang="en-US" sz="3900" b="1" dirty="0" smtClean="0">
                <a:solidFill>
                  <a:schemeClr val="tx1">
                    <a:lumMod val="75000"/>
                  </a:schemeClr>
                </a:solidFill>
                <a:ea typeface="ＭＳ Ｐゴシック" charset="0"/>
                <a:cs typeface="ＭＳ Ｐゴシック" charset="0"/>
              </a:rPr>
              <a:t>Program</a:t>
            </a:r>
            <a:r>
              <a:rPr lang="en-US" sz="3900" dirty="0" smtClean="0"/>
              <a:t>(UHEAP)</a:t>
            </a:r>
          </a:p>
          <a:p>
            <a:pPr lvl="2">
              <a:buFont typeface="Wingdings" panose="05000000000000000000" pitchFamily="2" charset="2"/>
              <a:buChar char="§"/>
            </a:pPr>
            <a:r>
              <a:rPr lang="en-US" sz="1800" dirty="0"/>
              <a:t> </a:t>
            </a:r>
            <a:r>
              <a:rPr lang="en-US" sz="3300" dirty="0" smtClean="0"/>
              <a:t>Examining challenges and obstacles to higher education access and success for students with autism</a:t>
            </a:r>
          </a:p>
          <a:p>
            <a:pPr lvl="2">
              <a:buFont typeface="Wingdings" panose="05000000000000000000" pitchFamily="2" charset="2"/>
              <a:buChar char="§"/>
            </a:pPr>
            <a:r>
              <a:rPr lang="en-US" sz="1800" dirty="0"/>
              <a:t> </a:t>
            </a:r>
            <a:r>
              <a:rPr lang="en-US" sz="2900" dirty="0" smtClean="0"/>
              <a:t>Contact: Cheryl Wright or Carly Taylor</a:t>
            </a:r>
          </a:p>
          <a:p>
            <a:pPr>
              <a:buFont typeface="Wingdings" panose="05000000000000000000" pitchFamily="2" charset="2"/>
              <a:buChar char="q"/>
            </a:pPr>
            <a:r>
              <a:rPr lang="en-US" sz="3500" b="1" dirty="0" smtClean="0"/>
              <a:t> Utah Neurodiversity Workforce Program (UNWP)</a:t>
            </a:r>
            <a:endParaRPr lang="en-US" sz="3500" b="1" dirty="0"/>
          </a:p>
          <a:p>
            <a:pPr lvl="2">
              <a:buFont typeface="Wingdings" panose="05000000000000000000" pitchFamily="2" charset="2"/>
              <a:buChar char="§"/>
            </a:pPr>
            <a:r>
              <a:rPr lang="en-US" sz="1800" dirty="0"/>
              <a:t> </a:t>
            </a:r>
            <a:r>
              <a:rPr lang="en-US" sz="3300" dirty="0" smtClean="0"/>
              <a:t>developing resources to prepare youth w/ ASD for STEM fields (incl</a:t>
            </a:r>
            <a:r>
              <a:rPr lang="en-US" sz="3300" dirty="0"/>
              <a:t>.</a:t>
            </a:r>
            <a:r>
              <a:rPr lang="en-US" sz="3300" dirty="0" smtClean="0"/>
              <a:t> families &amp; industry partners)</a:t>
            </a:r>
          </a:p>
          <a:p>
            <a:pPr lvl="2">
              <a:buFont typeface="Wingdings" panose="05000000000000000000" pitchFamily="2" charset="2"/>
              <a:buChar char="§"/>
            </a:pPr>
            <a:r>
              <a:rPr lang="en-US" sz="1800" dirty="0" smtClean="0"/>
              <a:t> </a:t>
            </a:r>
            <a:r>
              <a:rPr lang="en-US" sz="2900" dirty="0" smtClean="0"/>
              <a:t>Contact: Cheryl Wright or Valeria </a:t>
            </a:r>
            <a:r>
              <a:rPr lang="en-US" sz="2900" dirty="0" err="1" smtClean="0"/>
              <a:t>D’Astous</a:t>
            </a:r>
            <a:endParaRPr lang="en-US" sz="2900" dirty="0"/>
          </a:p>
          <a:p>
            <a:pPr marL="310896" lvl="2" indent="0">
              <a:buNone/>
            </a:pPr>
            <a:endParaRPr lang="en-US" sz="1800" b="1" dirty="0">
              <a:solidFill>
                <a:schemeClr val="tx1">
                  <a:lumMod val="75000"/>
                </a:schemeClr>
              </a:solidFill>
              <a:ea typeface="ＭＳ Ｐゴシック" charset="0"/>
              <a:cs typeface="ＭＳ Ｐゴシック" charset="0"/>
            </a:endParaRPr>
          </a:p>
          <a:p>
            <a:pPr marL="310896" lvl="2" indent="0">
              <a:buNone/>
            </a:pPr>
            <a:r>
              <a:rPr lang="en-US" sz="3600" b="1" dirty="0" smtClean="0">
                <a:solidFill>
                  <a:schemeClr val="tx1">
                    <a:lumMod val="75000"/>
                  </a:schemeClr>
                </a:solidFill>
                <a:ea typeface="ＭＳ Ｐゴシック" charset="0"/>
                <a:cs typeface="ＭＳ Ｐゴシック" charset="0"/>
              </a:rPr>
              <a:t>Collaborators</a:t>
            </a:r>
            <a:r>
              <a:rPr lang="en-US" sz="3600" dirty="0">
                <a:solidFill>
                  <a:schemeClr val="tx1">
                    <a:lumMod val="75000"/>
                  </a:schemeClr>
                </a:solidFill>
                <a:ea typeface="ＭＳ Ｐゴシック" charset="0"/>
                <a:cs typeface="ＭＳ Ｐゴシック" charset="0"/>
              </a:rPr>
              <a:t>: CSBS, NURS, MED, COH, BUS, FA, UVU, SLCC, BYU, Spectrum Academy, Columbus Community Center, Women Tech Council, Davis Technical College</a:t>
            </a:r>
          </a:p>
          <a:p>
            <a:pPr marL="310896" lvl="2" indent="0">
              <a:buNone/>
            </a:pPr>
            <a:endParaRPr lang="en-US" sz="1800" dirty="0" smtClean="0"/>
          </a:p>
          <a:p>
            <a:pPr>
              <a:buFont typeface="Wingdings" panose="05000000000000000000" pitchFamily="2" charset="2"/>
              <a:buChar char="q"/>
            </a:pPr>
            <a:r>
              <a:rPr lang="en-US" dirty="0" smtClean="0"/>
              <a:t> </a:t>
            </a:r>
            <a:r>
              <a:rPr lang="en-US" sz="3500" b="1" dirty="0" smtClean="0"/>
              <a:t>Maximizing Adolescent Post-Secondary </a:t>
            </a:r>
            <a:r>
              <a:rPr lang="en-US" sz="3500" b="1" dirty="0"/>
              <a:t>Success (</a:t>
            </a:r>
            <a:r>
              <a:rPr lang="en-US" sz="3500" b="1" dirty="0" smtClean="0"/>
              <a:t>MAPSS</a:t>
            </a:r>
            <a:r>
              <a:rPr lang="en-US" sz="3500" dirty="0" smtClean="0"/>
              <a:t>) </a:t>
            </a:r>
          </a:p>
          <a:p>
            <a:pPr marL="0" indent="0">
              <a:buNone/>
            </a:pPr>
            <a:r>
              <a:rPr lang="en-US" sz="3500" dirty="0">
                <a:solidFill>
                  <a:srgbClr val="FF0000"/>
                </a:solidFill>
              </a:rPr>
              <a:t> </a:t>
            </a:r>
            <a:r>
              <a:rPr lang="en-US" sz="3500" dirty="0" smtClean="0">
                <a:solidFill>
                  <a:srgbClr val="FF0000"/>
                </a:solidFill>
              </a:rPr>
              <a:t>   </a:t>
            </a:r>
            <a:r>
              <a:rPr lang="en-US" sz="2900" dirty="0" smtClean="0">
                <a:solidFill>
                  <a:srgbClr val="FF0000"/>
                </a:solidFill>
              </a:rPr>
              <a:t>*C-FAHR-funded (Thanks!)</a:t>
            </a:r>
            <a:endParaRPr lang="en-US" sz="2900" dirty="0">
              <a:solidFill>
                <a:srgbClr val="FF0000"/>
              </a:solidFill>
            </a:endParaRPr>
          </a:p>
          <a:p>
            <a:pPr lvl="2">
              <a:buFont typeface="Wingdings" panose="05000000000000000000" pitchFamily="2" charset="2"/>
              <a:buChar char="§"/>
            </a:pPr>
            <a:r>
              <a:rPr lang="en-US" sz="1800" dirty="0"/>
              <a:t> </a:t>
            </a:r>
            <a:r>
              <a:rPr lang="en-US" sz="4000" dirty="0" smtClean="0"/>
              <a:t>group-based parent intervention to prepare families of teens w/ ASD for transition to adulthood</a:t>
            </a:r>
          </a:p>
          <a:p>
            <a:pPr lvl="2">
              <a:buFont typeface="Wingdings" panose="05000000000000000000" pitchFamily="2" charset="2"/>
              <a:buChar char="§"/>
            </a:pPr>
            <a:r>
              <a:rPr lang="en-US" sz="1800" dirty="0" smtClean="0"/>
              <a:t> </a:t>
            </a:r>
            <a:r>
              <a:rPr lang="en-US" sz="2900" dirty="0" smtClean="0"/>
              <a:t>Contact: Anne Kirby</a:t>
            </a:r>
            <a:endParaRPr lang="en-US" sz="2900" dirty="0"/>
          </a:p>
        </p:txBody>
      </p:sp>
    </p:spTree>
    <p:extLst>
      <p:ext uri="{BB962C8B-B14F-4D97-AF65-F5344CB8AC3E}">
        <p14:creationId xmlns:p14="http://schemas.microsoft.com/office/powerpoint/2010/main" val="3726329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Community Reintegration Following Child’s </a:t>
            </a:r>
            <a:r>
              <a:rPr lang="en-US" dirty="0">
                <a:solidFill>
                  <a:srgbClr val="FF0000"/>
                </a:solidFill>
              </a:rPr>
              <a:t>Acquired Brain Injury </a:t>
            </a:r>
          </a:p>
        </p:txBody>
      </p:sp>
      <p:sp>
        <p:nvSpPr>
          <p:cNvPr id="3" name="Content Placeholder 2"/>
          <p:cNvSpPr>
            <a:spLocks noGrp="1"/>
          </p:cNvSpPr>
          <p:nvPr>
            <p:ph idx="1"/>
          </p:nvPr>
        </p:nvSpPr>
        <p:spPr/>
        <p:txBody>
          <a:bodyPr/>
          <a:lstStyle/>
          <a:p>
            <a:r>
              <a:rPr lang="en-US" dirty="0" smtClean="0"/>
              <a:t>New Direction - Parallels with Autism</a:t>
            </a:r>
          </a:p>
          <a:p>
            <a:r>
              <a:rPr lang="en-US" b="1" u="sng" dirty="0" smtClean="0"/>
              <a:t>Aim</a:t>
            </a:r>
            <a:r>
              <a:rPr lang="en-US" dirty="0" smtClean="0"/>
              <a:t>:  To understand facilitators and barriers to community reintegration for children and families following ABI </a:t>
            </a:r>
          </a:p>
          <a:p>
            <a:r>
              <a:rPr lang="en-US" b="1" u="sng" dirty="0" smtClean="0"/>
              <a:t>Collaborators</a:t>
            </a:r>
            <a:r>
              <a:rPr lang="en-US" dirty="0" smtClean="0"/>
              <a:t>:  Dr. Michael Green, Heather Canary, Ellie Hirshberg</a:t>
            </a:r>
          </a:p>
          <a:p>
            <a:endParaRPr lang="en-US" dirty="0" smtClean="0"/>
          </a:p>
          <a:p>
            <a:r>
              <a:rPr lang="en-US" b="1" u="sng" dirty="0" smtClean="0"/>
              <a:t>Next Steps</a:t>
            </a:r>
            <a:r>
              <a:rPr lang="en-US" dirty="0" smtClean="0"/>
              <a:t>:  Pilot Intervention</a:t>
            </a:r>
            <a:endParaRPr lang="en-US" dirty="0"/>
          </a:p>
          <a:p>
            <a:r>
              <a:rPr lang="en-US" dirty="0" smtClean="0"/>
              <a:t>Telehealth? Online Support Groups</a:t>
            </a:r>
            <a:endParaRPr lang="en-US" dirty="0"/>
          </a:p>
        </p:txBody>
      </p:sp>
    </p:spTree>
    <p:extLst>
      <p:ext uri="{BB962C8B-B14F-4D97-AF65-F5344CB8AC3E}">
        <p14:creationId xmlns:p14="http://schemas.microsoft.com/office/powerpoint/2010/main" val="3205531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9296"/>
            <a:ext cx="10363200" cy="2387600"/>
          </a:xfrm>
        </p:spPr>
        <p:txBody>
          <a:bodyPr/>
          <a:lstStyle/>
          <a:p>
            <a:r>
              <a:rPr lang="en-US" dirty="0" smtClean="0"/>
              <a:t>Mike Newman</a:t>
            </a:r>
            <a:endParaRPr lang="en-US" dirty="0"/>
          </a:p>
        </p:txBody>
      </p:sp>
      <p:sp>
        <p:nvSpPr>
          <p:cNvPr id="3" name="Subtitle 2"/>
          <p:cNvSpPr>
            <a:spLocks noGrp="1"/>
          </p:cNvSpPr>
          <p:nvPr>
            <p:ph type="subTitle" idx="1"/>
          </p:nvPr>
        </p:nvSpPr>
        <p:spPr/>
        <p:txBody>
          <a:bodyPr/>
          <a:lstStyle/>
          <a:p>
            <a:r>
              <a:rPr lang="en-US" dirty="0" smtClean="0"/>
              <a:t>3</a:t>
            </a:r>
            <a:r>
              <a:rPr lang="en-US" baseline="30000" dirty="0" smtClean="0"/>
              <a:t>rd</a:t>
            </a:r>
            <a:r>
              <a:rPr lang="en-US" dirty="0" smtClean="0"/>
              <a:t> Year PhD student, Division of Public Health</a:t>
            </a:r>
          </a:p>
          <a:p>
            <a:r>
              <a:rPr lang="en-US" dirty="0" smtClean="0"/>
              <a:t>Department of Family and Preventive Practice</a:t>
            </a:r>
          </a:p>
          <a:p>
            <a:r>
              <a:rPr lang="en-US" dirty="0" smtClean="0"/>
              <a:t>mike.newman@hsc.utah.edu</a:t>
            </a:r>
            <a:endParaRPr lang="en-US" dirty="0"/>
          </a:p>
        </p:txBody>
      </p:sp>
    </p:spTree>
    <p:extLst>
      <p:ext uri="{BB962C8B-B14F-4D97-AF65-F5344CB8AC3E}">
        <p14:creationId xmlns:p14="http://schemas.microsoft.com/office/powerpoint/2010/main" val="439979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normAutofit/>
          </a:bodyPr>
          <a:lstStyle/>
          <a:p>
            <a:r>
              <a:rPr lang="en-US" dirty="0" err="1" smtClean="0"/>
              <a:t>Hotspotting</a:t>
            </a:r>
            <a:r>
              <a:rPr lang="en-US" dirty="0" smtClean="0"/>
              <a:t> pilot group 2016-2017 </a:t>
            </a:r>
          </a:p>
          <a:p>
            <a:pPr lvl="1"/>
            <a:r>
              <a:rPr lang="en-US" dirty="0" smtClean="0"/>
              <a:t>UU </a:t>
            </a:r>
            <a:r>
              <a:rPr lang="en-US" dirty="0" err="1" smtClean="0"/>
              <a:t>Interprofessional</a:t>
            </a:r>
            <a:r>
              <a:rPr lang="en-US" dirty="0" smtClean="0"/>
              <a:t> Education (IPE) office partnering with Camden Coalition</a:t>
            </a:r>
          </a:p>
          <a:p>
            <a:pPr lvl="1"/>
            <a:r>
              <a:rPr lang="en-US" dirty="0" smtClean="0"/>
              <a:t>Presentation at UPHA, poster at APHA this November, </a:t>
            </a:r>
            <a:r>
              <a:rPr lang="en-US" dirty="0" err="1" smtClean="0"/>
              <a:t>FeliAnne</a:t>
            </a:r>
            <a:r>
              <a:rPr lang="en-US" dirty="0" smtClean="0"/>
              <a:t> </a:t>
            </a:r>
            <a:r>
              <a:rPr lang="en-US" dirty="0" err="1" smtClean="0"/>
              <a:t>Hipol</a:t>
            </a:r>
            <a:r>
              <a:rPr lang="en-US" dirty="0" smtClean="0"/>
              <a:t> co-presenter</a:t>
            </a:r>
          </a:p>
          <a:p>
            <a:r>
              <a:rPr lang="en-US" dirty="0" smtClean="0"/>
              <a:t>Dissertation proposal</a:t>
            </a:r>
          </a:p>
          <a:p>
            <a:pPr lvl="1"/>
            <a:r>
              <a:rPr lang="en-US" dirty="0" smtClean="0"/>
              <a:t>Project topic is healthy aging</a:t>
            </a:r>
          </a:p>
          <a:p>
            <a:pPr lvl="2"/>
            <a:r>
              <a:rPr lang="en-US" dirty="0" smtClean="0"/>
              <a:t>How to define what healthy aging is (lack of chronic disease)</a:t>
            </a:r>
          </a:p>
          <a:p>
            <a:pPr lvl="2"/>
            <a:r>
              <a:rPr lang="en-US" dirty="0" smtClean="0"/>
              <a:t>Identify individuals that display healthy aging</a:t>
            </a:r>
          </a:p>
          <a:p>
            <a:pPr lvl="2"/>
            <a:r>
              <a:rPr lang="en-US" dirty="0" smtClean="0"/>
              <a:t>Look for geographic hotspots of healthy aging</a:t>
            </a:r>
          </a:p>
        </p:txBody>
      </p:sp>
    </p:spTree>
    <p:extLst>
      <p:ext uri="{BB962C8B-B14F-4D97-AF65-F5344CB8AC3E}">
        <p14:creationId xmlns:p14="http://schemas.microsoft.com/office/powerpoint/2010/main" val="209794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lstStyle/>
          <a:p>
            <a:pPr algn="l" eaLnBrk="1" hangingPunct="1">
              <a:defRPr/>
            </a:pPr>
            <a:r>
              <a:rPr lang="en-US" altLang="en-US" sz="4000" dirty="0"/>
              <a:t>Past &amp; Current Research</a:t>
            </a:r>
          </a:p>
        </p:txBody>
      </p:sp>
      <p:sp>
        <p:nvSpPr>
          <p:cNvPr id="16386" name="Rectangle 2"/>
          <p:cNvSpPr>
            <a:spLocks noGrp="1" noChangeArrowheads="1"/>
          </p:cNvSpPr>
          <p:nvPr>
            <p:ph type="body" idx="1"/>
          </p:nvPr>
        </p:nvSpPr>
        <p:spPr>
          <a:xfrm>
            <a:off x="1190625" y="1946673"/>
            <a:ext cx="9810750" cy="4429125"/>
          </a:xfrm>
        </p:spPr>
        <p:txBody>
          <a:bodyPr/>
          <a:lstStyle/>
          <a:p>
            <a:pPr marL="743914" eaLnBrk="1" hangingPunct="1">
              <a:spcBef>
                <a:spcPts val="837"/>
              </a:spcBef>
            </a:pPr>
            <a:r>
              <a:rPr lang="en-US" altLang="en-US" sz="3000"/>
              <a:t>Methods for Modeling of Intensive, Repeated Observations</a:t>
            </a:r>
          </a:p>
          <a:p>
            <a:pPr marL="1115872" lvl="1" eaLnBrk="1" hangingPunct="1">
              <a:spcBef>
                <a:spcPts val="837"/>
              </a:spcBef>
            </a:pPr>
            <a:r>
              <a:rPr lang="en-US" altLang="en-US" sz="2300"/>
              <a:t>Integration of statistics, dynamical system theory, methods for analyzing repeated observations, and rich theories about change</a:t>
            </a:r>
          </a:p>
          <a:p>
            <a:pPr marL="1115872" lvl="1" eaLnBrk="1" hangingPunct="1">
              <a:spcBef>
                <a:spcPts val="837"/>
              </a:spcBef>
            </a:pPr>
            <a:endParaRPr lang="en-US" altLang="en-US" sz="2300"/>
          </a:p>
          <a:p>
            <a:pPr marL="743914" eaLnBrk="1" hangingPunct="1">
              <a:spcBef>
                <a:spcPts val="837"/>
              </a:spcBef>
            </a:pPr>
            <a:r>
              <a:rPr lang="en-US" altLang="en-US" sz="3000"/>
              <a:t>Modeling of Time as Continuous</a:t>
            </a:r>
          </a:p>
          <a:p>
            <a:pPr marL="1115872" lvl="1" eaLnBrk="1" hangingPunct="1">
              <a:spcBef>
                <a:spcPts val="837"/>
              </a:spcBef>
            </a:pPr>
            <a:r>
              <a:rPr lang="en-US" altLang="en-US" sz="2300"/>
              <a:t>Estimation of effects that independent of observation intervals, an how effects change as a function of observation interval</a:t>
            </a:r>
          </a:p>
        </p:txBody>
      </p:sp>
    </p:spTree>
    <p:extLst>
      <p:ext uri="{BB962C8B-B14F-4D97-AF65-F5344CB8AC3E}">
        <p14:creationId xmlns:p14="http://schemas.microsoft.com/office/powerpoint/2010/main" val="55977964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Future Direction – Aging Research</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2827" y="2982066"/>
            <a:ext cx="1172232" cy="102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664684" y="1448045"/>
            <a:ext cx="3293069" cy="3068042"/>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Phenotypic data</a:t>
            </a:r>
            <a:endParaRPr lang="en-US" sz="1200" dirty="0">
              <a:solidFill>
                <a:prstClr val="black"/>
              </a:solidFill>
            </a:endParaRPr>
          </a:p>
        </p:txBody>
      </p:sp>
      <p:sp>
        <p:nvSpPr>
          <p:cNvPr id="5" name="Oval 4"/>
          <p:cNvSpPr/>
          <p:nvPr/>
        </p:nvSpPr>
        <p:spPr>
          <a:xfrm>
            <a:off x="5408974" y="1448045"/>
            <a:ext cx="3238638" cy="3028640"/>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Genotypic data</a:t>
            </a:r>
            <a:endParaRPr lang="en-US" sz="1200" dirty="0">
              <a:solidFill>
                <a:prstClr val="black"/>
              </a:solidFill>
            </a:endParaRPr>
          </a:p>
        </p:txBody>
      </p:sp>
      <p:sp>
        <p:nvSpPr>
          <p:cNvPr id="6" name="Oval 5"/>
          <p:cNvSpPr/>
          <p:nvPr/>
        </p:nvSpPr>
        <p:spPr>
          <a:xfrm>
            <a:off x="4062409" y="3355222"/>
            <a:ext cx="3293069" cy="3048341"/>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Familial, Environmental, and Social data</a:t>
            </a:r>
            <a:endParaRPr lang="en-US" sz="1200" dirty="0">
              <a:solidFill>
                <a:prstClr val="black"/>
              </a:solidFill>
            </a:endParaRPr>
          </a:p>
        </p:txBody>
      </p:sp>
    </p:spTree>
    <p:extLst>
      <p:ext uri="{BB962C8B-B14F-4D97-AF65-F5344CB8AC3E}">
        <p14:creationId xmlns:p14="http://schemas.microsoft.com/office/powerpoint/2010/main" val="3175899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4928" y="802298"/>
            <a:ext cx="7499924" cy="2541431"/>
          </a:xfrm>
        </p:spPr>
        <p:txBody>
          <a:bodyPr/>
          <a:lstStyle/>
          <a:p>
            <a:r>
              <a:rPr lang="en-US" dirty="0" smtClean="0"/>
              <a:t>Rebecca Utz</a:t>
            </a:r>
            <a:endParaRPr lang="en-US" dirty="0"/>
          </a:p>
        </p:txBody>
      </p:sp>
      <p:sp>
        <p:nvSpPr>
          <p:cNvPr id="3" name="Subtitle 2"/>
          <p:cNvSpPr>
            <a:spLocks noGrp="1"/>
          </p:cNvSpPr>
          <p:nvPr>
            <p:ph type="subTitle" idx="1"/>
          </p:nvPr>
        </p:nvSpPr>
        <p:spPr>
          <a:xfrm>
            <a:off x="3554928" y="3504561"/>
            <a:ext cx="7359683" cy="2586963"/>
          </a:xfrm>
        </p:spPr>
        <p:txBody>
          <a:bodyPr>
            <a:normAutofit fontScale="85000" lnSpcReduction="20000"/>
          </a:bodyPr>
          <a:lstStyle/>
          <a:p>
            <a:r>
              <a:rPr lang="en-US" dirty="0" smtClean="0"/>
              <a:t>Associate Professor</a:t>
            </a:r>
          </a:p>
          <a:p>
            <a:r>
              <a:rPr lang="en-US" dirty="0" smtClean="0"/>
              <a:t>Director of Graduate Studies,  Department of Sociology</a:t>
            </a:r>
          </a:p>
          <a:p>
            <a:r>
              <a:rPr lang="en-US" dirty="0" smtClean="0"/>
              <a:t>Director, Health Society &amp; Policy program</a:t>
            </a:r>
          </a:p>
          <a:p>
            <a:endParaRPr lang="en-US" dirty="0"/>
          </a:p>
          <a:p>
            <a:pPr algn="r"/>
            <a:r>
              <a:rPr lang="en-US" dirty="0" smtClean="0"/>
              <a:t>Rebecca.utz@Utah.edu</a:t>
            </a:r>
          </a:p>
          <a:p>
            <a:pPr algn="r"/>
            <a:r>
              <a:rPr lang="en-US" dirty="0" smtClean="0"/>
              <a:t>903 BEHS </a:t>
            </a:r>
            <a:r>
              <a:rPr lang="en-US" sz="1300" dirty="0" smtClean="0"/>
              <a:t>(for now)</a:t>
            </a:r>
          </a:p>
          <a:p>
            <a:pPr algn="r"/>
            <a:r>
              <a:rPr lang="en-US" dirty="0" smtClean="0"/>
              <a:t>801.699.5685</a:t>
            </a:r>
          </a:p>
          <a:p>
            <a:endParaRPr lang="en-US" dirty="0"/>
          </a:p>
        </p:txBody>
      </p:sp>
      <p:pic>
        <p:nvPicPr>
          <p:cNvPr id="4" name="Picture 3"/>
          <p:cNvPicPr>
            <a:picLocks noChangeAspect="1"/>
          </p:cNvPicPr>
          <p:nvPr/>
        </p:nvPicPr>
        <p:blipFill>
          <a:blip r:embed="rId2"/>
          <a:stretch>
            <a:fillRect/>
          </a:stretch>
        </p:blipFill>
        <p:spPr>
          <a:xfrm>
            <a:off x="1072342" y="2155993"/>
            <a:ext cx="1936865" cy="2750422"/>
          </a:xfrm>
          <a:prstGeom prst="rect">
            <a:avLst/>
          </a:prstGeom>
        </p:spPr>
      </p:pic>
    </p:spTree>
    <p:extLst>
      <p:ext uri="{BB962C8B-B14F-4D97-AF65-F5344CB8AC3E}">
        <p14:creationId xmlns:p14="http://schemas.microsoft.com/office/powerpoint/2010/main" val="5112302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80435" y="3167149"/>
            <a:ext cx="8219775" cy="224443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lstStyle/>
          <a:p>
            <a:r>
              <a:rPr lang="en-US" sz="4400" dirty="0" smtClean="0"/>
              <a:t>Past &amp; Current</a:t>
            </a:r>
            <a:endParaRPr lang="en-US" dirty="0"/>
          </a:p>
        </p:txBody>
      </p:sp>
      <p:sp>
        <p:nvSpPr>
          <p:cNvPr id="6" name="Text Placeholder 5"/>
          <p:cNvSpPr>
            <a:spLocks noGrp="1"/>
          </p:cNvSpPr>
          <p:nvPr>
            <p:ph type="body" idx="1"/>
          </p:nvPr>
        </p:nvSpPr>
        <p:spPr>
          <a:xfrm>
            <a:off x="1355751" y="1796918"/>
            <a:ext cx="4645152" cy="801943"/>
          </a:xfrm>
        </p:spPr>
        <p:txBody>
          <a:bodyPr/>
          <a:lstStyle/>
          <a:p>
            <a:r>
              <a:rPr lang="en-US" dirty="0" smtClean="0"/>
              <a:t>Gerontologist * </a:t>
            </a:r>
            <a:endParaRPr lang="en-US" dirty="0"/>
          </a:p>
        </p:txBody>
      </p:sp>
      <p:sp>
        <p:nvSpPr>
          <p:cNvPr id="7" name="Content Placeholder 6"/>
          <p:cNvSpPr>
            <a:spLocks noGrp="1"/>
          </p:cNvSpPr>
          <p:nvPr>
            <p:ph sz="half" idx="2"/>
          </p:nvPr>
        </p:nvSpPr>
        <p:spPr>
          <a:xfrm>
            <a:off x="1891015" y="3341889"/>
            <a:ext cx="8219775" cy="1232342"/>
          </a:xfrm>
        </p:spPr>
        <p:txBody>
          <a:bodyPr>
            <a:normAutofit/>
          </a:bodyPr>
          <a:lstStyle/>
          <a:p>
            <a:pPr marL="0" indent="0" algn="ctr">
              <a:buNone/>
            </a:pPr>
            <a:r>
              <a:rPr lang="en-US" b="1" dirty="0" smtClean="0"/>
              <a:t>Development and testing of interventions for bereaved caregivers  </a:t>
            </a:r>
            <a:r>
              <a:rPr lang="en-US" dirty="0" smtClean="0"/>
              <a:t>w/ Mike Caserta &amp; Dale Lund</a:t>
            </a:r>
          </a:p>
          <a:p>
            <a:endParaRPr lang="en-US" dirty="0" smtClean="0"/>
          </a:p>
          <a:p>
            <a:endParaRPr lang="en-US" dirty="0"/>
          </a:p>
        </p:txBody>
      </p:sp>
      <p:sp>
        <p:nvSpPr>
          <p:cNvPr id="8" name="Text Placeholder 7"/>
          <p:cNvSpPr>
            <a:spLocks noGrp="1"/>
          </p:cNvSpPr>
          <p:nvPr>
            <p:ph type="body" sz="quarter" idx="3"/>
          </p:nvPr>
        </p:nvSpPr>
        <p:spPr>
          <a:xfrm>
            <a:off x="3928445" y="1796918"/>
            <a:ext cx="8096672" cy="802237"/>
          </a:xfrm>
        </p:spPr>
        <p:txBody>
          <a:bodyPr/>
          <a:lstStyle/>
          <a:p>
            <a:r>
              <a:rPr lang="en-US" dirty="0" smtClean="0"/>
              <a:t>Life Course Scholar * Sociologist * </a:t>
            </a:r>
            <a:r>
              <a:rPr lang="en-US" dirty="0" err="1" smtClean="0"/>
              <a:t>DemoGrapher</a:t>
            </a:r>
            <a:endParaRPr lang="en-US" dirty="0"/>
          </a:p>
        </p:txBody>
      </p:sp>
      <p:pic>
        <p:nvPicPr>
          <p:cNvPr id="4" name="Picture 3"/>
          <p:cNvPicPr>
            <a:picLocks noChangeAspect="1"/>
          </p:cNvPicPr>
          <p:nvPr/>
        </p:nvPicPr>
        <p:blipFill>
          <a:blip r:embed="rId2"/>
          <a:stretch>
            <a:fillRect/>
          </a:stretch>
        </p:blipFill>
        <p:spPr>
          <a:xfrm>
            <a:off x="2539926" y="4268758"/>
            <a:ext cx="2777038" cy="1048207"/>
          </a:xfrm>
          <a:prstGeom prst="rect">
            <a:avLst/>
          </a:prstGeom>
        </p:spPr>
      </p:pic>
      <p:pic>
        <p:nvPicPr>
          <p:cNvPr id="5" name="Picture 4"/>
          <p:cNvPicPr>
            <a:picLocks noChangeAspect="1"/>
          </p:cNvPicPr>
          <p:nvPr/>
        </p:nvPicPr>
        <p:blipFill>
          <a:blip r:embed="rId3"/>
          <a:stretch>
            <a:fillRect/>
          </a:stretch>
        </p:blipFill>
        <p:spPr>
          <a:xfrm>
            <a:off x="6816447" y="4268757"/>
            <a:ext cx="2668375" cy="1048207"/>
          </a:xfrm>
          <a:prstGeom prst="rect">
            <a:avLst/>
          </a:prstGeom>
        </p:spPr>
      </p:pic>
    </p:spTree>
    <p:extLst>
      <p:ext uri="{BB962C8B-B14F-4D97-AF65-F5344CB8AC3E}">
        <p14:creationId xmlns:p14="http://schemas.microsoft.com/office/powerpoint/2010/main" val="26781725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641" y="798973"/>
            <a:ext cx="3597129" cy="2247117"/>
          </a:xfrm>
        </p:spPr>
        <p:txBody>
          <a:bodyPr>
            <a:noAutofit/>
          </a:bodyPr>
          <a:lstStyle/>
          <a:p>
            <a:r>
              <a:rPr lang="en-US" sz="2800" dirty="0" smtClean="0">
                <a:solidFill>
                  <a:schemeClr val="accent6">
                    <a:lumMod val="75000"/>
                  </a:schemeClr>
                </a:solidFill>
              </a:rPr>
              <a:t>How do families cope with end of Life health Issues?</a:t>
            </a:r>
            <a:endParaRPr lang="en-US" sz="1600" dirty="0">
              <a:solidFill>
                <a:schemeClr val="accent6">
                  <a:lumMod val="75000"/>
                </a:schemeClr>
              </a:solidFill>
            </a:endParaRPr>
          </a:p>
        </p:txBody>
      </p:sp>
      <p:sp>
        <p:nvSpPr>
          <p:cNvPr id="7" name="Content Placeholder 6"/>
          <p:cNvSpPr>
            <a:spLocks noGrp="1"/>
          </p:cNvSpPr>
          <p:nvPr>
            <p:ph idx="1"/>
          </p:nvPr>
        </p:nvSpPr>
        <p:spPr>
          <a:xfrm>
            <a:off x="5293096" y="508029"/>
            <a:ext cx="6012470" cy="4658826"/>
          </a:xfrm>
        </p:spPr>
        <p:txBody>
          <a:bodyPr>
            <a:normAutofit lnSpcReduction="10000"/>
          </a:bodyPr>
          <a:lstStyle/>
          <a:p>
            <a:r>
              <a:rPr lang="en-US" b="1" dirty="0" smtClean="0"/>
              <a:t>Can caregivers make better use of respite time to improve their overall well-being (not to mention, their ability to provide caregiving)?</a:t>
            </a:r>
            <a:r>
              <a:rPr lang="en-US" sz="1800" b="1" i="1" dirty="0" smtClean="0"/>
              <a:t>    </a:t>
            </a:r>
            <a:r>
              <a:rPr lang="en-US" sz="1800" i="1" dirty="0" smtClean="0"/>
              <a:t>w/ Mike Caserta</a:t>
            </a:r>
          </a:p>
          <a:p>
            <a:pPr marL="0" indent="0">
              <a:buNone/>
            </a:pPr>
            <a:endParaRPr lang="en-US" sz="1800" b="1" i="1" dirty="0" smtClean="0"/>
          </a:p>
          <a:p>
            <a:r>
              <a:rPr lang="en-US" b="1" dirty="0" smtClean="0"/>
              <a:t>Do preferences for end-of-life care differ by disease type?     </a:t>
            </a:r>
            <a:r>
              <a:rPr lang="en-US" sz="1800" i="1" dirty="0" smtClean="0"/>
              <a:t>w/ Kara Dassel, Kathie Supiano</a:t>
            </a:r>
          </a:p>
          <a:p>
            <a:endParaRPr lang="en-US" b="1" dirty="0" smtClean="0"/>
          </a:p>
          <a:p>
            <a:r>
              <a:rPr lang="en-US" b="1" dirty="0" smtClean="0"/>
              <a:t>How do families, patients, and providers cope with a “live” discharge from hospice?                 </a:t>
            </a:r>
            <a:r>
              <a:rPr lang="en-US" sz="1800" i="1" dirty="0" smtClean="0"/>
              <a:t>w/ Mike Caserta, Kathie Supiano, </a:t>
            </a:r>
            <a:r>
              <a:rPr lang="en-US" sz="1800" i="1" dirty="0" err="1" smtClean="0"/>
              <a:t>Mardie</a:t>
            </a:r>
            <a:r>
              <a:rPr lang="en-US" sz="1800" i="1" dirty="0" smtClean="0"/>
              <a:t> Clayton,  Jackie Eaton, Kara Dassel, Lyndsey Miller</a:t>
            </a:r>
            <a:endParaRPr lang="en-US" sz="1800" i="1" dirty="0"/>
          </a:p>
        </p:txBody>
      </p:sp>
      <p:sp>
        <p:nvSpPr>
          <p:cNvPr id="8" name="Text Placeholder 7"/>
          <p:cNvSpPr>
            <a:spLocks noGrp="1"/>
          </p:cNvSpPr>
          <p:nvPr>
            <p:ph type="body"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1120640" y="3292109"/>
            <a:ext cx="3597129" cy="2320964"/>
          </a:xfrm>
          <a:prstGeom prst="rect">
            <a:avLst/>
          </a:prstGeom>
        </p:spPr>
      </p:pic>
    </p:spTree>
    <p:extLst>
      <p:ext uri="{BB962C8B-B14F-4D97-AF65-F5344CB8AC3E}">
        <p14:creationId xmlns:p14="http://schemas.microsoft.com/office/powerpoint/2010/main" val="285921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Social Relationships &amp; Health</a:t>
            </a:r>
            <a:endParaRPr lang="en-US" dirty="0"/>
          </a:p>
        </p:txBody>
      </p:sp>
    </p:spTree>
    <p:extLst>
      <p:ext uri="{BB962C8B-B14F-4D97-AF65-F5344CB8AC3E}">
        <p14:creationId xmlns:p14="http://schemas.microsoft.com/office/powerpoint/2010/main" val="865663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4495803"/>
            <a:ext cx="9789584" cy="1103313"/>
          </a:xfrm>
        </p:spPr>
        <p:txBody>
          <a:bodyPr>
            <a:normAutofit fontScale="90000"/>
          </a:bodyPr>
          <a:lstStyle/>
          <a:p>
            <a:pPr algn="ctr"/>
            <a:r>
              <a:rPr lang="en-US" sz="3200" b="1" dirty="0"/>
              <a:t>Bert N. Uchino</a:t>
            </a:r>
            <a:br>
              <a:rPr lang="en-US" sz="3200" b="1" dirty="0"/>
            </a:br>
            <a:r>
              <a:rPr lang="en-US" sz="3200" b="1" dirty="0"/>
              <a:t/>
            </a:r>
            <a:br>
              <a:rPr lang="en-US" sz="3200" b="1" dirty="0"/>
            </a:br>
            <a:r>
              <a:rPr lang="en-US" sz="3200" b="1" dirty="0"/>
              <a:t>Department of Psychology and Health Psychology Program</a:t>
            </a:r>
            <a:br>
              <a:rPr lang="en-US" sz="3200" b="1" dirty="0"/>
            </a:br>
            <a:r>
              <a:rPr lang="en-US" sz="3200" b="1" dirty="0"/>
              <a:t/>
            </a:r>
            <a:br>
              <a:rPr lang="en-US" sz="3200" b="1" dirty="0"/>
            </a:br>
            <a:r>
              <a:rPr lang="en-US" sz="3200" b="1" dirty="0">
                <a:hlinkClick r:id="rId3"/>
              </a:rPr>
              <a:t>bert.uchino@psych.utah.edu</a:t>
            </a:r>
            <a:r>
              <a:rPr lang="en-US" sz="3200" b="1" dirty="0"/>
              <a:t/>
            </a:r>
            <a:br>
              <a:rPr lang="en-US" sz="3200" b="1" dirty="0"/>
            </a:br>
            <a:r>
              <a:rPr lang="en-US" sz="3200" b="1" dirty="0"/>
              <a:t>(801-581-5682)</a:t>
            </a:r>
            <a:br>
              <a:rPr lang="en-US" sz="3200" b="1" dirty="0"/>
            </a:br>
            <a:r>
              <a:rPr lang="en-US" sz="3200" b="1" dirty="0"/>
              <a:t/>
            </a:r>
            <a:br>
              <a:rPr lang="en-US" sz="3200" b="1" dirty="0"/>
            </a:br>
            <a:r>
              <a:rPr lang="en-US" sz="3200" b="1" dirty="0"/>
              <a:t/>
            </a:r>
            <a:br>
              <a:rPr lang="en-US" sz="3200" b="1" dirty="0"/>
            </a:br>
            <a:endParaRPr lang="en-US" sz="3200" b="1" dirty="0"/>
          </a:p>
        </p:txBody>
      </p:sp>
      <p:pic>
        <p:nvPicPr>
          <p:cNvPr id="5" name="Picture 4" descr="N:\psych_web\html\images\logo\psych\psychology-stacked.jpg"/>
          <p:cNvPicPr/>
          <p:nvPr/>
        </p:nvPicPr>
        <p:blipFill>
          <a:blip r:embed="rId4"/>
          <a:srcRect/>
          <a:stretch>
            <a:fillRect/>
          </a:stretch>
        </p:blipFill>
        <p:spPr bwMode="auto">
          <a:xfrm>
            <a:off x="5181601" y="5486400"/>
            <a:ext cx="2122171" cy="1066800"/>
          </a:xfrm>
          <a:prstGeom prst="rect">
            <a:avLst/>
          </a:prstGeom>
          <a:noFill/>
          <a:ln w="9525">
            <a:noFill/>
            <a:miter lim="800000"/>
            <a:headEnd/>
            <a:tailEnd/>
          </a:ln>
        </p:spPr>
      </p:pic>
    </p:spTree>
    <p:extLst>
      <p:ext uri="{BB962C8B-B14F-4D97-AF65-F5344CB8AC3E}">
        <p14:creationId xmlns:p14="http://schemas.microsoft.com/office/powerpoint/2010/main" val="419369500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a:xfrm>
            <a:off x="711200" y="-12700"/>
            <a:ext cx="10972800" cy="1384300"/>
          </a:xfrm>
        </p:spPr>
        <p:txBody>
          <a:bodyPr>
            <a:normAutofit/>
          </a:bodyPr>
          <a:lstStyle/>
          <a:p>
            <a:pPr algn="ctr"/>
            <a:r>
              <a:rPr lang="en-US" sz="2400" dirty="0"/>
              <a:t>Health Consequences of Positive and Negative Aspects of Relationships</a:t>
            </a:r>
            <a:br>
              <a:rPr lang="en-US" sz="2400" dirty="0"/>
            </a:br>
            <a:endParaRPr lang="en-US" sz="2000" dirty="0"/>
          </a:p>
        </p:txBody>
      </p:sp>
      <p:graphicFrame>
        <p:nvGraphicFramePr>
          <p:cNvPr id="73751" name="Object 23"/>
          <p:cNvGraphicFramePr>
            <a:graphicFrameLocks noGrp="1" noChangeAspect="1"/>
          </p:cNvGraphicFramePr>
          <p:nvPr>
            <p:ph idx="1"/>
            <p:extLst>
              <p:ext uri="{D42A27DB-BD31-4B8C-83A1-F6EECF244321}">
                <p14:modId xmlns:p14="http://schemas.microsoft.com/office/powerpoint/2010/main" val="4269972530"/>
              </p:ext>
            </p:extLst>
          </p:nvPr>
        </p:nvGraphicFramePr>
        <p:xfrm>
          <a:off x="2641600" y="2869525"/>
          <a:ext cx="7010400" cy="3944432"/>
        </p:xfrm>
        <a:graphic>
          <a:graphicData uri="http://schemas.openxmlformats.org/presentationml/2006/ole">
            <mc:AlternateContent xmlns:mc="http://schemas.openxmlformats.org/markup-compatibility/2006">
              <mc:Choice xmlns:v="urn:schemas-microsoft-com:vml" Requires="v">
                <p:oleObj spid="_x0000_s2050" name="Presentation" r:id="rId4" imgW="10267023" imgH="7700763" progId="PowerPoint.Show.8">
                  <p:embed/>
                </p:oleObj>
              </mc:Choice>
              <mc:Fallback>
                <p:oleObj name="Presentation" r:id="rId4" imgW="10267023" imgH="7700763"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2869525"/>
                        <a:ext cx="7010400" cy="3944432"/>
                      </a:xfrm>
                      <a:prstGeom prst="rect">
                        <a:avLst/>
                      </a:prstGeom>
                      <a:noFill/>
                      <a:ln w="57150">
                        <a:solidFill>
                          <a:srgbClr val="000000"/>
                        </a:solidFill>
                        <a:miter lim="800000"/>
                        <a:headEnd/>
                        <a:tailEnd/>
                      </a:ln>
                      <a:extLst/>
                    </p:spPr>
                  </p:pic>
                </p:oleObj>
              </mc:Fallback>
            </mc:AlternateContent>
          </a:graphicData>
        </a:graphic>
      </p:graphicFrame>
      <p:sp>
        <p:nvSpPr>
          <p:cNvPr id="2" name="TextBox 1">
            <a:extLst>
              <a:ext uri="{FF2B5EF4-FFF2-40B4-BE49-F238E27FC236}">
                <a16:creationId xmlns:a16="http://schemas.microsoft.com/office/drawing/2014/main" xmlns="" id="{C0F2F4EB-C810-4B47-A949-5C7E9E56B085}"/>
              </a:ext>
            </a:extLst>
          </p:cNvPr>
          <p:cNvSpPr txBox="1"/>
          <p:nvPr/>
        </p:nvSpPr>
        <p:spPr>
          <a:xfrm>
            <a:off x="1727201" y="838200"/>
            <a:ext cx="7715189" cy="2031325"/>
          </a:xfrm>
          <a:prstGeom prst="rect">
            <a:avLst/>
          </a:prstGeom>
          <a:noFill/>
        </p:spPr>
        <p:txBody>
          <a:bodyPr wrap="none" rtlCol="0">
            <a:spAutoFit/>
          </a:bodyPr>
          <a:lstStyle/>
          <a:p>
            <a:pPr eaLnBrk="0" fontAlgn="base" hangingPunct="0">
              <a:spcBef>
                <a:spcPct val="0"/>
              </a:spcBef>
              <a:spcAft>
                <a:spcPct val="0"/>
              </a:spcAft>
            </a:pPr>
            <a:r>
              <a:rPr lang="en-US" dirty="0">
                <a:solidFill>
                  <a:prstClr val="black"/>
                </a:solidFill>
                <a:latin typeface="Tahoma" charset="0"/>
              </a:rPr>
              <a:t>- Large body of epidemiological literature showing that supportive</a:t>
            </a:r>
          </a:p>
          <a:p>
            <a:pPr eaLnBrk="0" fontAlgn="base" hangingPunct="0">
              <a:spcBef>
                <a:spcPct val="0"/>
              </a:spcBef>
              <a:spcAft>
                <a:spcPct val="0"/>
              </a:spcAft>
            </a:pPr>
            <a:r>
              <a:rPr lang="en-US" dirty="0">
                <a:solidFill>
                  <a:prstClr val="black"/>
                </a:solidFill>
                <a:latin typeface="Tahoma" charset="0"/>
              </a:rPr>
              <a:t>  relationships linked to lower mortality (Holt-Lunstad et al., 2010).</a:t>
            </a:r>
          </a:p>
          <a:p>
            <a:pPr eaLnBrk="0" fontAlgn="base" hangingPunct="0">
              <a:spcBef>
                <a:spcPct val="0"/>
              </a:spcBef>
              <a:spcAft>
                <a:spcPct val="0"/>
              </a:spcAft>
            </a:pPr>
            <a:r>
              <a:rPr lang="en-US" dirty="0">
                <a:solidFill>
                  <a:prstClr val="black"/>
                </a:solidFill>
                <a:latin typeface="Tahoma" charset="0"/>
              </a:rPr>
              <a:t>- However, not all relationships uniformly positive and a growing literature</a:t>
            </a:r>
          </a:p>
          <a:p>
            <a:pPr eaLnBrk="0" fontAlgn="base" hangingPunct="0">
              <a:spcBef>
                <a:spcPct val="0"/>
              </a:spcBef>
              <a:spcAft>
                <a:spcPct val="0"/>
              </a:spcAft>
            </a:pPr>
            <a:r>
              <a:rPr lang="en-US" dirty="0">
                <a:solidFill>
                  <a:prstClr val="black"/>
                </a:solidFill>
                <a:latin typeface="Tahoma" charset="0"/>
              </a:rPr>
              <a:t>  links negativity in relationships to poorer health.</a:t>
            </a:r>
          </a:p>
          <a:p>
            <a:pPr eaLnBrk="0" fontAlgn="base" hangingPunct="0">
              <a:spcBef>
                <a:spcPct val="0"/>
              </a:spcBef>
              <a:spcAft>
                <a:spcPct val="0"/>
              </a:spcAft>
            </a:pPr>
            <a:r>
              <a:rPr lang="en-US" dirty="0">
                <a:solidFill>
                  <a:prstClr val="black"/>
                </a:solidFill>
                <a:latin typeface="Tahoma" charset="0"/>
              </a:rPr>
              <a:t>- Our work has focused on building a more comprehensive framework</a:t>
            </a:r>
          </a:p>
          <a:p>
            <a:pPr eaLnBrk="0" fontAlgn="base" hangingPunct="0">
              <a:spcBef>
                <a:spcPct val="0"/>
              </a:spcBef>
              <a:spcAft>
                <a:spcPct val="0"/>
              </a:spcAft>
            </a:pPr>
            <a:r>
              <a:rPr lang="en-US" dirty="0">
                <a:solidFill>
                  <a:prstClr val="black"/>
                </a:solidFill>
                <a:latin typeface="Tahoma" charset="0"/>
              </a:rPr>
              <a:t>  linking both positivity and negativity in relationships to health.</a:t>
            </a:r>
          </a:p>
          <a:p>
            <a:pPr eaLnBrk="0" fontAlgn="base" hangingPunct="0">
              <a:spcBef>
                <a:spcPct val="0"/>
              </a:spcBef>
              <a:spcAft>
                <a:spcPct val="0"/>
              </a:spcAft>
            </a:pPr>
            <a:endParaRPr lang="en-US" dirty="0">
              <a:solidFill>
                <a:prstClr val="black"/>
              </a:solidFill>
              <a:latin typeface="Tahoma" charset="0"/>
            </a:endParaRPr>
          </a:p>
        </p:txBody>
      </p:sp>
    </p:spTree>
    <p:extLst>
      <p:ext uri="{BB962C8B-B14F-4D97-AF65-F5344CB8AC3E}">
        <p14:creationId xmlns:p14="http://schemas.microsoft.com/office/powerpoint/2010/main" val="3002696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751"/>
                                        </p:tgtEl>
                                        <p:attrNameLst>
                                          <p:attrName>style.visibility</p:attrName>
                                        </p:attrNameLst>
                                      </p:cBhvr>
                                      <p:to>
                                        <p:strVal val="visible"/>
                                      </p:to>
                                    </p:set>
                                    <p:animEffect transition="in" filter="blinds(horizontal)">
                                      <p:cBhvr>
                                        <p:cTn id="7" dur="500"/>
                                        <p:tgtEl>
                                          <p:spTgt spid="73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956109" y="185358"/>
            <a:ext cx="10668000" cy="1280890"/>
          </a:xfrm>
        </p:spPr>
        <p:txBody>
          <a:bodyPr>
            <a:normAutofit/>
          </a:bodyPr>
          <a:lstStyle/>
          <a:p>
            <a:pPr algn="ctr"/>
            <a:r>
              <a:rPr lang="en-US" sz="3100" dirty="0"/>
              <a:t>Main Prior Research Findings and Future Directions</a:t>
            </a:r>
            <a:r>
              <a:rPr lang="en-US" sz="3600" dirty="0"/>
              <a:t/>
            </a:r>
            <a:br>
              <a:rPr lang="en-US" sz="3600" dirty="0"/>
            </a:br>
            <a:endParaRPr lang="en-US" sz="2200" dirty="0"/>
          </a:p>
        </p:txBody>
      </p:sp>
      <p:sp>
        <p:nvSpPr>
          <p:cNvPr id="79875" name="Rectangle 3"/>
          <p:cNvSpPr>
            <a:spLocks noGrp="1" noChangeArrowheads="1"/>
          </p:cNvSpPr>
          <p:nvPr>
            <p:ph idx="1"/>
          </p:nvPr>
        </p:nvSpPr>
        <p:spPr>
          <a:xfrm>
            <a:off x="803709" y="1418328"/>
            <a:ext cx="10972800" cy="4572000"/>
          </a:xfrm>
        </p:spPr>
        <p:txBody>
          <a:bodyPr>
            <a:normAutofit/>
          </a:bodyPr>
          <a:lstStyle/>
          <a:p>
            <a:r>
              <a:rPr lang="en-US" sz="2000" dirty="0"/>
              <a:t>Competing hypotheses: Can individuals benefit from the positivity in ambivalent ties, or are such ties harmful due to their unpredictability which increases interpersonal stress?</a:t>
            </a:r>
          </a:p>
          <a:p>
            <a:pPr lvl="1"/>
            <a:r>
              <a:rPr lang="en-US" sz="2000" dirty="0"/>
              <a:t>Ambivalent ties related to:</a:t>
            </a:r>
          </a:p>
          <a:p>
            <a:pPr lvl="2"/>
            <a:r>
              <a:rPr lang="en-US" sz="1600" dirty="0"/>
              <a:t>greater lab-based cardiovascular reactivity (Uchino et al., 2001; Holt-Lunstad et al., 2007; Reblin, Uchino, &amp; Smith, 2010; Uchino et al., 2016).  </a:t>
            </a:r>
          </a:p>
          <a:p>
            <a:pPr lvl="2"/>
            <a:r>
              <a:rPr lang="en-US" sz="1600" dirty="0"/>
              <a:t>higher ambulatory blood pressure during daily life (Holt-Lunstad et al., 2003; Uchino et al., 2013; Birmingham et al., 2015; Cundiff et al., 2016).</a:t>
            </a:r>
          </a:p>
          <a:p>
            <a:pPr lvl="2"/>
            <a:r>
              <a:rPr lang="en-US" sz="1600" dirty="0"/>
              <a:t>higher levels of inflammation (Uchino et al., 2013; Uchino et al., 2015).</a:t>
            </a:r>
          </a:p>
          <a:p>
            <a:pPr lvl="2"/>
            <a:r>
              <a:rPr lang="en-US" sz="1600" dirty="0"/>
              <a:t>greater cellular aging (Uchino et al., 2012).</a:t>
            </a:r>
            <a:endParaRPr lang="en-US" dirty="0"/>
          </a:p>
          <a:p>
            <a:r>
              <a:rPr lang="en-US" dirty="0"/>
              <a:t>Current</a:t>
            </a:r>
            <a:r>
              <a:rPr lang="en-US"/>
              <a:t>/future </a:t>
            </a:r>
            <a:r>
              <a:rPr lang="en-US" dirty="0"/>
              <a:t>work focusing on building a theoretical model testing </a:t>
            </a:r>
            <a:r>
              <a:rPr lang="en-US" b="1" u="sng" dirty="0"/>
              <a:t>antecedent processes</a:t>
            </a:r>
            <a:r>
              <a:rPr lang="en-US" dirty="0"/>
              <a:t> (e.g., early family environment), </a:t>
            </a:r>
            <a:r>
              <a:rPr lang="en-US" b="1" u="sng" dirty="0"/>
              <a:t>maintenance factors</a:t>
            </a:r>
            <a:r>
              <a:rPr lang="en-US" dirty="0"/>
              <a:t> (e.g., commitment), and </a:t>
            </a:r>
            <a:r>
              <a:rPr lang="en-US" b="1" u="sng" dirty="0"/>
              <a:t>potential interventions</a:t>
            </a:r>
            <a:r>
              <a:rPr lang="en-US" u="sng" dirty="0"/>
              <a:t> </a:t>
            </a:r>
            <a:r>
              <a:rPr lang="en-US" dirty="0"/>
              <a:t>(e.g., Loving-kindness meditation).</a:t>
            </a:r>
          </a:p>
        </p:txBody>
      </p:sp>
    </p:spTree>
    <p:extLst>
      <p:ext uri="{BB962C8B-B14F-4D97-AF65-F5344CB8AC3E}">
        <p14:creationId xmlns:p14="http://schemas.microsoft.com/office/powerpoint/2010/main" val="4220435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animEffect transition="in" filter="blinds(horizontal)">
                                      <p:cBhvr>
                                        <p:cTn id="7" dur="500"/>
                                        <p:tgtEl>
                                          <p:spTgt spid="7987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9875">
                                            <p:txEl>
                                              <p:pRg st="2" end="2"/>
                                            </p:txEl>
                                          </p:spTgt>
                                        </p:tgtEl>
                                        <p:attrNameLst>
                                          <p:attrName>style.visibility</p:attrName>
                                        </p:attrNameLst>
                                      </p:cBhvr>
                                      <p:to>
                                        <p:strVal val="visible"/>
                                      </p:to>
                                    </p:set>
                                    <p:animEffect transition="in" filter="blinds(horizontal)">
                                      <p:cBhvr>
                                        <p:cTn id="10" dur="500"/>
                                        <p:tgtEl>
                                          <p:spTgt spid="79875">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9875">
                                            <p:txEl>
                                              <p:pRg st="3" end="3"/>
                                            </p:txEl>
                                          </p:spTgt>
                                        </p:tgtEl>
                                        <p:attrNameLst>
                                          <p:attrName>style.visibility</p:attrName>
                                        </p:attrNameLst>
                                      </p:cBhvr>
                                      <p:to>
                                        <p:strVal val="visible"/>
                                      </p:to>
                                    </p:set>
                                    <p:animEffect transition="in" filter="blinds(horizontal)">
                                      <p:cBhvr>
                                        <p:cTn id="13" dur="500"/>
                                        <p:tgtEl>
                                          <p:spTgt spid="79875">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9875">
                                            <p:txEl>
                                              <p:pRg st="4" end="4"/>
                                            </p:txEl>
                                          </p:spTgt>
                                        </p:tgtEl>
                                        <p:attrNameLst>
                                          <p:attrName>style.visibility</p:attrName>
                                        </p:attrNameLst>
                                      </p:cBhvr>
                                      <p:to>
                                        <p:strVal val="visible"/>
                                      </p:to>
                                    </p:set>
                                    <p:animEffect transition="in" filter="blinds(horizontal)">
                                      <p:cBhvr>
                                        <p:cTn id="16" dur="500"/>
                                        <p:tgtEl>
                                          <p:spTgt spid="79875">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9875">
                                            <p:txEl>
                                              <p:pRg st="5" end="5"/>
                                            </p:txEl>
                                          </p:spTgt>
                                        </p:tgtEl>
                                        <p:attrNameLst>
                                          <p:attrName>style.visibility</p:attrName>
                                        </p:attrNameLst>
                                      </p:cBhvr>
                                      <p:to>
                                        <p:strVal val="visible"/>
                                      </p:to>
                                    </p:set>
                                    <p:animEffect transition="in" filter="blinds(horizontal)">
                                      <p:cBhvr>
                                        <p:cTn id="19" dur="500"/>
                                        <p:tgtEl>
                                          <p:spTgt spid="7987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9875">
                                            <p:txEl>
                                              <p:pRg st="6" end="6"/>
                                            </p:txEl>
                                          </p:spTgt>
                                        </p:tgtEl>
                                        <p:attrNameLst>
                                          <p:attrName>style.visibility</p:attrName>
                                        </p:attrNameLst>
                                      </p:cBhvr>
                                      <p:to>
                                        <p:strVal val="visible"/>
                                      </p:to>
                                    </p:set>
                                    <p:animEffect transition="in" filter="blinds(horizontal)">
                                      <p:cBhvr>
                                        <p:cTn id="24" dur="500"/>
                                        <p:tgtEl>
                                          <p:spTgt spid="79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Daniel L. Carlson, PhD</a:t>
            </a:r>
            <a:br>
              <a:rPr lang="en-US" dirty="0" smtClean="0"/>
            </a:br>
            <a:r>
              <a:rPr lang="en-US" dirty="0" smtClean="0"/>
              <a:t/>
            </a:r>
            <a:br>
              <a:rPr lang="en-US" dirty="0" smtClean="0"/>
            </a:br>
            <a:r>
              <a:rPr lang="en-US" sz="4400" dirty="0" smtClean="0"/>
              <a:t>Department of Family and Consumer Studies</a:t>
            </a:r>
            <a:endParaRPr lang="en-US" sz="4400" dirty="0"/>
          </a:p>
        </p:txBody>
      </p:sp>
      <p:sp>
        <p:nvSpPr>
          <p:cNvPr id="3" name="Subtitle 2"/>
          <p:cNvSpPr>
            <a:spLocks noGrp="1"/>
          </p:cNvSpPr>
          <p:nvPr>
            <p:ph type="subTitle" idx="1"/>
          </p:nvPr>
        </p:nvSpPr>
        <p:spPr/>
        <p:txBody>
          <a:bodyPr>
            <a:normAutofit/>
          </a:bodyPr>
          <a:lstStyle/>
          <a:p>
            <a:r>
              <a:rPr lang="en-US" sz="2400" dirty="0">
                <a:solidFill>
                  <a:srgbClr val="FF0000"/>
                </a:solidFill>
              </a:rPr>
              <a:t>d</a:t>
            </a:r>
            <a:r>
              <a:rPr lang="en-US" sz="2400" dirty="0" smtClean="0">
                <a:solidFill>
                  <a:srgbClr val="FF0000"/>
                </a:solidFill>
              </a:rPr>
              <a:t>aniel.carlson@fcs.utah.edu</a:t>
            </a:r>
            <a:endParaRPr lang="en-US" sz="2400" dirty="0">
              <a:solidFill>
                <a:srgbClr val="FF0000"/>
              </a:solidFill>
            </a:endParaRPr>
          </a:p>
        </p:txBody>
      </p:sp>
    </p:spTree>
    <p:extLst>
      <p:ext uri="{BB962C8B-B14F-4D97-AF65-F5344CB8AC3E}">
        <p14:creationId xmlns:p14="http://schemas.microsoft.com/office/powerpoint/2010/main" val="3452949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Research</a:t>
            </a:r>
            <a:endParaRPr lang="en-US" dirty="0"/>
          </a:p>
        </p:txBody>
      </p:sp>
      <p:sp>
        <p:nvSpPr>
          <p:cNvPr id="3" name="Content Placeholder 2"/>
          <p:cNvSpPr>
            <a:spLocks noGrp="1"/>
          </p:cNvSpPr>
          <p:nvPr>
            <p:ph idx="1"/>
          </p:nvPr>
        </p:nvSpPr>
        <p:spPr>
          <a:xfrm>
            <a:off x="2589212" y="1488142"/>
            <a:ext cx="8915400" cy="4495800"/>
          </a:xfrm>
        </p:spPr>
        <p:txBody>
          <a:bodyPr>
            <a:normAutofit lnSpcReduction="10000"/>
          </a:bodyPr>
          <a:lstStyle/>
          <a:p>
            <a:r>
              <a:rPr lang="en-US" sz="2400" dirty="0"/>
              <a:t>My research </a:t>
            </a:r>
            <a:r>
              <a:rPr lang="en-US" sz="2400" dirty="0" smtClean="0"/>
              <a:t>program revolves </a:t>
            </a:r>
            <a:r>
              <a:rPr lang="en-US" sz="2400" dirty="0"/>
              <a:t>around </a:t>
            </a:r>
            <a:r>
              <a:rPr lang="en-US" sz="2400" b="1" i="1" dirty="0"/>
              <a:t>two</a:t>
            </a:r>
            <a:r>
              <a:rPr lang="en-US" sz="2400" dirty="0"/>
              <a:t> integrated questions: </a:t>
            </a:r>
            <a:endParaRPr lang="en-US" sz="2400" dirty="0" smtClean="0"/>
          </a:p>
          <a:p>
            <a:pPr>
              <a:buFont typeface="+mj-lt"/>
              <a:buAutoNum type="arabicPeriod"/>
            </a:pPr>
            <a:r>
              <a:rPr lang="en-US" b="1" dirty="0"/>
              <a:t>H</a:t>
            </a:r>
            <a:r>
              <a:rPr lang="en-US" b="1" dirty="0" smtClean="0"/>
              <a:t>ow </a:t>
            </a:r>
            <a:r>
              <a:rPr lang="en-US" b="1" dirty="0"/>
              <a:t>have families changed over the past 50 years and what consequences has this had for children and couples’ </a:t>
            </a:r>
            <a:r>
              <a:rPr lang="en-US" b="1" dirty="0" smtClean="0"/>
              <a:t>well-being?</a:t>
            </a:r>
          </a:p>
          <a:p>
            <a:pPr lvl="1">
              <a:buFont typeface="+mj-lt"/>
              <a:buAutoNum type="arabicPeriod"/>
            </a:pPr>
            <a:r>
              <a:rPr lang="en-US" dirty="0" smtClean="0"/>
              <a:t>Shifts in the division of paid and unpaid labor in couples and its consequences for relationship quality/sexual intimacy</a:t>
            </a:r>
          </a:p>
          <a:p>
            <a:pPr lvl="1">
              <a:buFont typeface="+mj-lt"/>
              <a:buAutoNum type="arabicPeriod"/>
            </a:pPr>
            <a:r>
              <a:rPr lang="en-US" dirty="0" smtClean="0"/>
              <a:t>Association of deviations from expected marital and parental timing with depressive symptoms</a:t>
            </a:r>
          </a:p>
          <a:p>
            <a:pPr>
              <a:buFont typeface="+mj-lt"/>
              <a:buAutoNum type="arabicPeriod"/>
            </a:pPr>
            <a:r>
              <a:rPr lang="en-US" b="1" dirty="0"/>
              <a:t>H</a:t>
            </a:r>
            <a:r>
              <a:rPr lang="en-US" b="1" dirty="0" smtClean="0"/>
              <a:t>ow </a:t>
            </a:r>
            <a:r>
              <a:rPr lang="en-US" b="1" dirty="0"/>
              <a:t>are racial/ethnic and socioeconomic differences in family formation related to health </a:t>
            </a:r>
            <a:r>
              <a:rPr lang="en-US" b="1" dirty="0" smtClean="0"/>
              <a:t>disparities and inequalities </a:t>
            </a:r>
            <a:r>
              <a:rPr lang="en-US" b="1" dirty="0"/>
              <a:t>across groups? </a:t>
            </a:r>
            <a:endParaRPr lang="en-US" b="1" dirty="0" smtClean="0"/>
          </a:p>
          <a:p>
            <a:pPr lvl="1">
              <a:buFont typeface="+mj-lt"/>
              <a:buAutoNum type="arabicPeriod"/>
            </a:pPr>
            <a:r>
              <a:rPr lang="en-US" dirty="0" smtClean="0"/>
              <a:t>Effect of teen childbearing on educational expectations/aspirations</a:t>
            </a:r>
          </a:p>
          <a:p>
            <a:pPr lvl="1">
              <a:buFont typeface="+mj-lt"/>
              <a:buAutoNum type="arabicPeriod"/>
            </a:pPr>
            <a:r>
              <a:rPr lang="en-US" dirty="0" smtClean="0"/>
              <a:t>Moderating effect of SES on association of marriage and mental health</a:t>
            </a:r>
          </a:p>
          <a:p>
            <a:pPr lvl="1">
              <a:buFont typeface="+mj-lt"/>
              <a:buAutoNum type="arabicPeriod"/>
            </a:pPr>
            <a:r>
              <a:rPr lang="en-US" dirty="0" smtClean="0"/>
              <a:t>The role of neighborhood disadvantage in shaping race/ethnic disparities in sexual risk behavior</a:t>
            </a:r>
          </a:p>
          <a:p>
            <a:pPr lvl="1">
              <a:buFont typeface="+mj-lt"/>
              <a:buAutoNum type="arabicPeriod"/>
            </a:pPr>
            <a:endParaRPr lang="en-US" dirty="0" smtClean="0"/>
          </a:p>
          <a:p>
            <a:pPr lvl="1">
              <a:buFont typeface="+mj-lt"/>
              <a:buAutoNum type="arabicPeriod"/>
            </a:pPr>
            <a:endParaRPr lang="en-US" dirty="0"/>
          </a:p>
        </p:txBody>
      </p:sp>
    </p:spTree>
    <p:extLst>
      <p:ext uri="{BB962C8B-B14F-4D97-AF65-F5344CB8AC3E}">
        <p14:creationId xmlns:p14="http://schemas.microsoft.com/office/powerpoint/2010/main" val="285851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lstStyle/>
          <a:p>
            <a:pPr algn="l" eaLnBrk="1" hangingPunct="1">
              <a:defRPr/>
            </a:pPr>
            <a:r>
              <a:rPr lang="en-US" altLang="en-US" sz="4000" dirty="0"/>
              <a:t>Past &amp; Current Research</a:t>
            </a:r>
          </a:p>
        </p:txBody>
      </p:sp>
      <p:sp>
        <p:nvSpPr>
          <p:cNvPr id="16386" name="Rectangle 2"/>
          <p:cNvSpPr>
            <a:spLocks noGrp="1" noChangeArrowheads="1"/>
          </p:cNvSpPr>
          <p:nvPr>
            <p:ph type="body" idx="1"/>
          </p:nvPr>
        </p:nvSpPr>
        <p:spPr>
          <a:xfrm>
            <a:off x="1190625" y="2107406"/>
            <a:ext cx="9810750" cy="4429125"/>
          </a:xfrm>
        </p:spPr>
        <p:txBody>
          <a:bodyPr/>
          <a:lstStyle/>
          <a:p>
            <a:pPr marL="1115872" lvl="1" eaLnBrk="1" hangingPunct="1">
              <a:spcBef>
                <a:spcPts val="837"/>
              </a:spcBef>
            </a:pPr>
            <a:r>
              <a:rPr lang="en-US" altLang="en-US" sz="3000"/>
              <a:t>Modeling of Substantive data with repeated observations</a:t>
            </a:r>
          </a:p>
          <a:p>
            <a:pPr marL="1487829" lvl="2" eaLnBrk="1" hangingPunct="1">
              <a:spcBef>
                <a:spcPct val="0"/>
              </a:spcBef>
            </a:pPr>
            <a:r>
              <a:rPr lang="en-US" altLang="en-US" sz="2300"/>
              <a:t>the interplay of stress and affect and its relation to resiliency and health outcomes in later life</a:t>
            </a:r>
          </a:p>
          <a:p>
            <a:pPr marL="1487829" lvl="2" eaLnBrk="1" hangingPunct="1">
              <a:spcBef>
                <a:spcPct val="0"/>
              </a:spcBef>
            </a:pPr>
            <a:r>
              <a:rPr lang="en-US" altLang="en-US" sz="2300"/>
              <a:t>changes in adult attachment</a:t>
            </a:r>
          </a:p>
          <a:p>
            <a:pPr marL="1487829" lvl="2" eaLnBrk="1" hangingPunct="1">
              <a:spcBef>
                <a:spcPct val="0"/>
              </a:spcBef>
            </a:pPr>
            <a:r>
              <a:rPr lang="en-US" altLang="en-US" sz="2300"/>
              <a:t>momentary derivative estimates to gauge driver attention</a:t>
            </a:r>
          </a:p>
          <a:p>
            <a:pPr marL="1487829" lvl="2" eaLnBrk="1" hangingPunct="1">
              <a:spcBef>
                <a:spcPct val="0"/>
              </a:spcBef>
            </a:pPr>
            <a:r>
              <a:rPr lang="en-US" altLang="en-US" sz="2300"/>
              <a:t>modeling of novel glaucoma diagnostics</a:t>
            </a:r>
          </a:p>
          <a:p>
            <a:pPr marL="1487829" lvl="2" eaLnBrk="1" hangingPunct="1">
              <a:spcBef>
                <a:spcPct val="0"/>
              </a:spcBef>
            </a:pPr>
            <a:r>
              <a:rPr lang="en-US" altLang="en-US" sz="2300"/>
              <a:t>psychopharmacological adherence</a:t>
            </a:r>
          </a:p>
          <a:p>
            <a:pPr marL="1487829" lvl="2" eaLnBrk="1" hangingPunct="1">
              <a:spcBef>
                <a:spcPct val="0"/>
              </a:spcBef>
            </a:pPr>
            <a:r>
              <a:rPr lang="en-US" altLang="en-US" sz="2300"/>
              <a:t>maternal depression symptomatology and child behavior</a:t>
            </a:r>
          </a:p>
          <a:p>
            <a:pPr marL="1487829" lvl="2" eaLnBrk="1" hangingPunct="1">
              <a:spcBef>
                <a:spcPct val="0"/>
              </a:spcBef>
            </a:pPr>
            <a:r>
              <a:rPr lang="en-US" altLang="en-US" sz="2300"/>
              <a:t>human movement in dance and conversation. </a:t>
            </a:r>
          </a:p>
          <a:p>
            <a:pPr marL="1487829" lvl="2" eaLnBrk="1" hangingPunct="1">
              <a:spcBef>
                <a:spcPct val="0"/>
              </a:spcBef>
            </a:pPr>
            <a:endParaRPr lang="en-US" altLang="en-US" sz="2300"/>
          </a:p>
          <a:p>
            <a:pPr marL="1487829" lvl="2" eaLnBrk="1" hangingPunct="1">
              <a:spcBef>
                <a:spcPct val="0"/>
              </a:spcBef>
            </a:pPr>
            <a:r>
              <a:rPr lang="en-US" altLang="en-US" sz="2300"/>
              <a:t>Shifting from only mean-difference questions to add questions about differences in variance and covariance over time </a:t>
            </a:r>
            <a:endParaRPr lang="en-US" altLang="en-US" sz="3000"/>
          </a:p>
          <a:p>
            <a:pPr marL="743914" eaLnBrk="1" hangingPunct="1">
              <a:spcBef>
                <a:spcPts val="837"/>
              </a:spcBef>
            </a:pPr>
            <a:endParaRPr lang="en-US" altLang="en-US" sz="3000"/>
          </a:p>
        </p:txBody>
      </p:sp>
    </p:spTree>
    <p:extLst>
      <p:ext uri="{BB962C8B-B14F-4D97-AF65-F5344CB8AC3E}">
        <p14:creationId xmlns:p14="http://schemas.microsoft.com/office/powerpoint/2010/main" val="339169195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Directions for Future Research</a:t>
            </a:r>
            <a:endParaRPr lang="en-US" dirty="0"/>
          </a:p>
        </p:txBody>
      </p:sp>
      <p:sp>
        <p:nvSpPr>
          <p:cNvPr id="3" name="Content Placeholder 2"/>
          <p:cNvSpPr>
            <a:spLocks noGrp="1"/>
          </p:cNvSpPr>
          <p:nvPr>
            <p:ph idx="1"/>
          </p:nvPr>
        </p:nvSpPr>
        <p:spPr>
          <a:xfrm>
            <a:off x="2589212" y="1425389"/>
            <a:ext cx="8915400" cy="5257800"/>
          </a:xfrm>
        </p:spPr>
        <p:txBody>
          <a:bodyPr>
            <a:normAutofit/>
          </a:bodyPr>
          <a:lstStyle/>
          <a:p>
            <a:r>
              <a:rPr lang="en-US" dirty="0" smtClean="0"/>
              <a:t>Our research on adolescent sexual risk behavior demonstrated that of all the indicators of neighborhood disadvantage – one – the </a:t>
            </a:r>
            <a:r>
              <a:rPr lang="en-US" b="1" i="1" dirty="0" smtClean="0"/>
              <a:t>concentration of single </a:t>
            </a:r>
            <a:r>
              <a:rPr lang="en-US" b="1" i="1" dirty="0"/>
              <a:t>mother families</a:t>
            </a:r>
            <a:r>
              <a:rPr lang="en-US" dirty="0"/>
              <a:t> </a:t>
            </a:r>
            <a:r>
              <a:rPr lang="en-US" dirty="0" smtClean="0"/>
              <a:t>(</a:t>
            </a:r>
            <a:r>
              <a:rPr lang="en-US" b="1" dirty="0" smtClean="0"/>
              <a:t>CSMH</a:t>
            </a:r>
            <a:r>
              <a:rPr lang="en-US" dirty="0" smtClean="0"/>
              <a:t>) best </a:t>
            </a:r>
            <a:r>
              <a:rPr lang="en-US" dirty="0"/>
              <a:t>predicts adolescents’ sexual debut and number of </a:t>
            </a:r>
            <a:r>
              <a:rPr lang="en-US" dirty="0" smtClean="0"/>
              <a:t>partners</a:t>
            </a:r>
            <a:r>
              <a:rPr lang="en-US" dirty="0"/>
              <a:t>, and best explains race/ethnic differences in these outcomes</a:t>
            </a:r>
            <a:r>
              <a:rPr lang="en-US" dirty="0" smtClean="0"/>
              <a:t>.</a:t>
            </a:r>
          </a:p>
          <a:p>
            <a:endParaRPr lang="en-US" dirty="0"/>
          </a:p>
          <a:p>
            <a:r>
              <a:rPr lang="en-US" dirty="0" smtClean="0"/>
              <a:t>Our new research broadens </a:t>
            </a:r>
            <a:r>
              <a:rPr lang="en-US" dirty="0"/>
              <a:t>the investigation of CSMH to examine a wider range of adolescent health risk behaviors and outcomes </a:t>
            </a:r>
            <a:endParaRPr lang="en-US" dirty="0" smtClean="0"/>
          </a:p>
          <a:p>
            <a:pPr lvl="1"/>
            <a:r>
              <a:rPr lang="en-US" dirty="0" smtClean="0"/>
              <a:t>smoking</a:t>
            </a:r>
            <a:r>
              <a:rPr lang="en-US" dirty="0"/>
              <a:t>, drinking, substance use, emotional problems, and </a:t>
            </a:r>
            <a:r>
              <a:rPr lang="en-US" dirty="0" smtClean="0"/>
              <a:t>depression</a:t>
            </a:r>
          </a:p>
          <a:p>
            <a:r>
              <a:rPr lang="en-US" dirty="0" smtClean="0"/>
              <a:t>Considers </a:t>
            </a:r>
            <a:r>
              <a:rPr lang="en-US" dirty="0"/>
              <a:t>how CSMH interacts with children’s own family structures to affect health behaviors and outcomes</a:t>
            </a:r>
            <a:r>
              <a:rPr lang="en-US" dirty="0" smtClean="0"/>
              <a:t>.</a:t>
            </a:r>
          </a:p>
          <a:p>
            <a:r>
              <a:rPr lang="en-US" dirty="0" smtClean="0"/>
              <a:t>Examines how </a:t>
            </a:r>
            <a:r>
              <a:rPr lang="en-US" dirty="0"/>
              <a:t>the timing of transitions into or out of disadvantaged neighborhoods </a:t>
            </a:r>
            <a:r>
              <a:rPr lang="en-US" dirty="0" smtClean="0"/>
              <a:t>and </a:t>
            </a:r>
            <a:r>
              <a:rPr lang="en-US" dirty="0"/>
              <a:t>duration of residence in these neighborhoods affects health behaviors and outcomes over the </a:t>
            </a:r>
            <a:r>
              <a:rPr lang="en-US" dirty="0" smtClean="0"/>
              <a:t>early life course (birth to age 34).</a:t>
            </a:r>
          </a:p>
          <a:p>
            <a:r>
              <a:rPr lang="en-US" b="1" dirty="0" smtClean="0">
                <a:solidFill>
                  <a:srgbClr val="FF0000"/>
                </a:solidFill>
              </a:rPr>
              <a:t>DATA: </a:t>
            </a:r>
            <a:r>
              <a:rPr lang="en-US" dirty="0" smtClean="0"/>
              <a:t>National Longitudinal Survey of Youth 1997; Fragile Families and Child Well-being Study </a:t>
            </a:r>
            <a:endParaRPr lang="en-US" dirty="0"/>
          </a:p>
        </p:txBody>
      </p:sp>
    </p:spTree>
    <p:extLst>
      <p:ext uri="{BB962C8B-B14F-4D97-AF65-F5344CB8AC3E}">
        <p14:creationId xmlns:p14="http://schemas.microsoft.com/office/powerpoint/2010/main" val="2220099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smtClean="0"/>
              <a:t>Lauren </a:t>
            </a:r>
            <a:r>
              <a:rPr lang="en-US" cap="none" dirty="0"/>
              <a:t>C</a:t>
            </a:r>
            <a:r>
              <a:rPr lang="en-US" cap="none" dirty="0" smtClean="0"/>
              <a:t>lark</a:t>
            </a:r>
            <a:r>
              <a:rPr lang="en-US" b="0" cap="none" dirty="0" smtClean="0"/>
              <a:t>, RN, PhD</a:t>
            </a:r>
            <a:endParaRPr lang="en-US" b="0" cap="none" dirty="0"/>
          </a:p>
        </p:txBody>
      </p:sp>
      <p:sp>
        <p:nvSpPr>
          <p:cNvPr id="3" name="Subtitle 2"/>
          <p:cNvSpPr>
            <a:spLocks noGrp="1"/>
          </p:cNvSpPr>
          <p:nvPr>
            <p:ph type="subTitle" idx="1"/>
          </p:nvPr>
        </p:nvSpPr>
        <p:spPr>
          <a:xfrm>
            <a:off x="1709530" y="3869634"/>
            <a:ext cx="8767860" cy="2394979"/>
          </a:xfrm>
        </p:spPr>
        <p:txBody>
          <a:bodyPr>
            <a:normAutofit/>
          </a:bodyPr>
          <a:lstStyle/>
          <a:p>
            <a:r>
              <a:rPr lang="en-US" dirty="0" smtClean="0"/>
              <a:t>Professor</a:t>
            </a:r>
          </a:p>
          <a:p>
            <a:r>
              <a:rPr lang="en-US" dirty="0" smtClean="0"/>
              <a:t>College of Nursing</a:t>
            </a:r>
          </a:p>
          <a:p>
            <a:r>
              <a:rPr lang="en-US" dirty="0" smtClean="0"/>
              <a:t>801-581-5876</a:t>
            </a:r>
          </a:p>
          <a:p>
            <a:r>
              <a:rPr lang="en-US" dirty="0" smtClean="0">
                <a:hlinkClick r:id="rId2"/>
              </a:rPr>
              <a:t>Lauren.clark@nurs.Utah.edu</a:t>
            </a:r>
            <a:endParaRPr lang="en-US" dirty="0" smtClean="0"/>
          </a:p>
          <a:p>
            <a:endParaRPr lang="en-US" dirty="0" smtClean="0"/>
          </a:p>
          <a:p>
            <a:endParaRPr lang="en-US" dirty="0"/>
          </a:p>
        </p:txBody>
      </p:sp>
    </p:spTree>
    <p:extLst>
      <p:ext uri="{BB962C8B-B14F-4D97-AF65-F5344CB8AC3E}">
        <p14:creationId xmlns:p14="http://schemas.microsoft.com/office/powerpoint/2010/main" val="2791389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b="1" u="sng" dirty="0" smtClean="0"/>
              <a:t>Disability</a:t>
            </a:r>
            <a:r>
              <a:rPr lang="en-US" dirty="0" smtClean="0"/>
              <a:t> and health disparities, including</a:t>
            </a:r>
          </a:p>
          <a:p>
            <a:pPr lvl="1"/>
            <a:r>
              <a:rPr lang="en-US" dirty="0" smtClean="0"/>
              <a:t>Reproductive health and pregnancy among women with intellectual disability</a:t>
            </a:r>
          </a:p>
          <a:p>
            <a:pPr lvl="1"/>
            <a:r>
              <a:rPr lang="en-US" dirty="0" smtClean="0"/>
              <a:t>Parents expecting a child with a disability and anticipatory guidance</a:t>
            </a:r>
          </a:p>
          <a:p>
            <a:pPr lvl="1"/>
            <a:r>
              <a:rPr lang="en-US" dirty="0" smtClean="0"/>
              <a:t>Health-related quality of life for adults</a:t>
            </a:r>
          </a:p>
          <a:p>
            <a:pPr lvl="1"/>
            <a:r>
              <a:rPr lang="en-US" dirty="0" smtClean="0"/>
              <a:t>Obesity and healthy lifestyle interventions</a:t>
            </a:r>
          </a:p>
          <a:p>
            <a:pPr lvl="1"/>
            <a:r>
              <a:rPr lang="en-US" dirty="0" smtClean="0"/>
              <a:t>Social network analysis, friendships and loneliness, social capital</a:t>
            </a:r>
          </a:p>
          <a:p>
            <a:pPr lvl="1"/>
            <a:endParaRPr lang="en-US" dirty="0" smtClean="0"/>
          </a:p>
          <a:p>
            <a:r>
              <a:rPr lang="en-US" dirty="0" smtClean="0"/>
              <a:t>Mexican immigrant and </a:t>
            </a:r>
            <a:r>
              <a:rPr lang="en-US" b="1" u="sng" dirty="0" smtClean="0"/>
              <a:t>Mexican American maternal-child health</a:t>
            </a:r>
          </a:p>
          <a:p>
            <a:pPr lvl="1"/>
            <a:r>
              <a:rPr lang="en-US" dirty="0" smtClean="0"/>
              <a:t>Post-partum pelvic floor support changes</a:t>
            </a:r>
          </a:p>
          <a:p>
            <a:pPr lvl="1"/>
            <a:r>
              <a:rPr lang="en-US" dirty="0" smtClean="0"/>
              <a:t>Social support</a:t>
            </a:r>
          </a:p>
          <a:p>
            <a:pPr lvl="1"/>
            <a:r>
              <a:rPr lang="en-US" dirty="0" smtClean="0"/>
              <a:t>Cultural aspects of health and family health practices</a:t>
            </a:r>
            <a:endParaRPr lang="en-US" dirty="0"/>
          </a:p>
        </p:txBody>
      </p:sp>
    </p:spTree>
    <p:extLst>
      <p:ext uri="{BB962C8B-B14F-4D97-AF65-F5344CB8AC3E}">
        <p14:creationId xmlns:p14="http://schemas.microsoft.com/office/powerpoint/2010/main" val="16708989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exciting?</a:t>
            </a:r>
            <a:endParaRPr lang="en-US" dirty="0"/>
          </a:p>
        </p:txBody>
      </p:sp>
      <p:sp>
        <p:nvSpPr>
          <p:cNvPr id="3" name="Content Placeholder 2"/>
          <p:cNvSpPr>
            <a:spLocks noGrp="1"/>
          </p:cNvSpPr>
          <p:nvPr>
            <p:ph idx="1"/>
          </p:nvPr>
        </p:nvSpPr>
        <p:spPr/>
        <p:txBody>
          <a:bodyPr/>
          <a:lstStyle/>
          <a:p>
            <a:r>
              <a:rPr lang="en-US" dirty="0" smtClean="0"/>
              <a:t>Using social network analysis to identify resources for support among those experiencing health disparities</a:t>
            </a:r>
          </a:p>
          <a:p>
            <a:r>
              <a:rPr lang="en-US" dirty="0" smtClean="0"/>
              <a:t>Prenatal genetic testing and disability</a:t>
            </a:r>
          </a:p>
          <a:p>
            <a:r>
              <a:rPr lang="en-US" dirty="0" smtClean="0"/>
              <a:t>Cultural models in women’s </a:t>
            </a:r>
            <a:r>
              <a:rPr lang="en-US" smtClean="0"/>
              <a:t>reproductive health</a:t>
            </a:r>
          </a:p>
          <a:p>
            <a:endParaRPr lang="en-US" dirty="0"/>
          </a:p>
        </p:txBody>
      </p:sp>
    </p:spTree>
    <p:extLst>
      <p:ext uri="{BB962C8B-B14F-4D97-AF65-F5344CB8AC3E}">
        <p14:creationId xmlns:p14="http://schemas.microsoft.com/office/powerpoint/2010/main" val="359667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marL="0" indent="0">
              <a:buNone/>
            </a:pPr>
            <a:r>
              <a:rPr lang="en-US" dirty="0" smtClean="0"/>
              <a:t>Lee Raby</a:t>
            </a:r>
          </a:p>
          <a:p>
            <a:pPr marL="0" indent="0">
              <a:buNone/>
            </a:pPr>
            <a:r>
              <a:rPr lang="en-US" dirty="0" smtClean="0"/>
              <a:t>Department of Psychology (Developmental Area)  </a:t>
            </a:r>
          </a:p>
          <a:p>
            <a:pPr marL="0" indent="0">
              <a:buNone/>
            </a:pPr>
            <a:r>
              <a:rPr lang="en-US" dirty="0" smtClean="0"/>
              <a:t>Email: lee.raby@psych.utah.edu</a:t>
            </a:r>
          </a:p>
          <a:p>
            <a:pPr marL="0" indent="0">
              <a:buNone/>
            </a:pPr>
            <a:r>
              <a:rPr lang="en-US" dirty="0" smtClean="0"/>
              <a:t>Website: </a:t>
            </a:r>
            <a:r>
              <a:rPr lang="en-US" u="sng" dirty="0" smtClean="0">
                <a:hlinkClick r:id="rId2"/>
              </a:rPr>
              <a:t>psych.utah.edu/people/faculty/</a:t>
            </a:r>
            <a:r>
              <a:rPr lang="en-US" u="sng" dirty="0" err="1" smtClean="0">
                <a:hlinkClick r:id="rId2"/>
              </a:rPr>
              <a:t>raby-lee.php</a:t>
            </a:r>
            <a:endParaRPr lang="en-US" dirty="0" smtClean="0"/>
          </a:p>
          <a:p>
            <a:endParaRPr lang="en-US" dirty="0"/>
          </a:p>
        </p:txBody>
      </p:sp>
    </p:spTree>
    <p:extLst>
      <p:ext uri="{BB962C8B-B14F-4D97-AF65-F5344CB8AC3E}">
        <p14:creationId xmlns:p14="http://schemas.microsoft.com/office/powerpoint/2010/main" val="2427729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 </a:t>
            </a:r>
            <a:endParaRPr lang="en-US" dirty="0"/>
          </a:p>
        </p:txBody>
      </p:sp>
      <p:sp>
        <p:nvSpPr>
          <p:cNvPr id="3" name="Content Placeholder 2"/>
          <p:cNvSpPr>
            <a:spLocks noGrp="1"/>
          </p:cNvSpPr>
          <p:nvPr>
            <p:ph idx="1"/>
          </p:nvPr>
        </p:nvSpPr>
        <p:spPr/>
        <p:txBody>
          <a:bodyPr>
            <a:normAutofit/>
          </a:bodyPr>
          <a:lstStyle/>
          <a:p>
            <a:r>
              <a:rPr lang="en-US" dirty="0" smtClean="0"/>
              <a:t>Do early experiences with caregivers have a long-term significance for later development? </a:t>
            </a:r>
          </a:p>
          <a:p>
            <a:r>
              <a:rPr lang="en-US" dirty="0" smtClean="0"/>
              <a:t>What are the processes that help account for these long-term effects? </a:t>
            </a:r>
          </a:p>
          <a:p>
            <a:pPr lvl="1">
              <a:buFont typeface="Courier New" panose="02070309020205020404" pitchFamily="49" charset="0"/>
              <a:buChar char="o"/>
            </a:pPr>
            <a:r>
              <a:rPr lang="en-US" dirty="0" smtClean="0"/>
              <a:t>I have focused on alterations to psychobiological systems involved in emotion regulation as well as cognitive processes related to attachment. </a:t>
            </a:r>
          </a:p>
          <a:p>
            <a:r>
              <a:rPr lang="en-US" dirty="0" smtClean="0"/>
              <a:t>What is the nature of the interplay between early caregiving experiences and individuals’ genetic characteristics? </a:t>
            </a:r>
          </a:p>
        </p:txBody>
      </p:sp>
    </p:spTree>
    <p:extLst>
      <p:ext uri="{BB962C8B-B14F-4D97-AF65-F5344CB8AC3E}">
        <p14:creationId xmlns:p14="http://schemas.microsoft.com/office/powerpoint/2010/main" val="3356908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Directions </a:t>
            </a:r>
            <a:r>
              <a:rPr lang="en-US" dirty="0"/>
              <a:t>for Future Research</a:t>
            </a:r>
          </a:p>
        </p:txBody>
      </p:sp>
      <p:sp>
        <p:nvSpPr>
          <p:cNvPr id="3" name="Content Placeholder 2"/>
          <p:cNvSpPr>
            <a:spLocks noGrp="1"/>
          </p:cNvSpPr>
          <p:nvPr>
            <p:ph idx="1"/>
          </p:nvPr>
        </p:nvSpPr>
        <p:spPr/>
        <p:txBody>
          <a:bodyPr/>
          <a:lstStyle/>
          <a:p>
            <a:r>
              <a:rPr lang="en-US" dirty="0" smtClean="0"/>
              <a:t>Caregiving influences on children’s stress neurobiology at age 18 months</a:t>
            </a:r>
          </a:p>
          <a:p>
            <a:pPr lvl="1">
              <a:buFont typeface="Courier New" panose="02070309020205020404" pitchFamily="49" charset="0"/>
              <a:buChar char="o"/>
            </a:pPr>
            <a:r>
              <a:rPr lang="en-US" dirty="0" smtClean="0"/>
              <a:t>Collaboration with Elisabeth Conradt and Sheila Crowell </a:t>
            </a:r>
          </a:p>
          <a:p>
            <a:endParaRPr lang="en-US" dirty="0" smtClean="0"/>
          </a:p>
          <a:p>
            <a:r>
              <a:rPr lang="en-US" dirty="0" smtClean="0"/>
              <a:t>Development of internationally and domestically adopted children</a:t>
            </a:r>
          </a:p>
          <a:p>
            <a:pPr lvl="1">
              <a:buFont typeface="Courier New" panose="02070309020205020404" pitchFamily="49" charset="0"/>
              <a:buChar char="o"/>
            </a:pPr>
            <a:r>
              <a:rPr lang="en-US" dirty="0" smtClean="0"/>
              <a:t>Potential to illuminate both genetic and environmental influences on developmental adaptation</a:t>
            </a:r>
          </a:p>
          <a:p>
            <a:endParaRPr lang="en-US" dirty="0"/>
          </a:p>
        </p:txBody>
      </p:sp>
    </p:spTree>
    <p:extLst>
      <p:ext uri="{BB962C8B-B14F-4D97-AF65-F5344CB8AC3E}">
        <p14:creationId xmlns:p14="http://schemas.microsoft.com/office/powerpoint/2010/main" val="2217334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2163C-D36F-4DAB-83E5-6CD456EEB7A8}"/>
              </a:ext>
            </a:extLst>
          </p:cNvPr>
          <p:cNvSpPr>
            <a:spLocks noGrp="1"/>
          </p:cNvSpPr>
          <p:nvPr>
            <p:ph type="ctrTitle"/>
          </p:nvPr>
        </p:nvSpPr>
        <p:spPr/>
        <p:txBody>
          <a:bodyPr>
            <a:normAutofit/>
          </a:bodyPr>
          <a:lstStyle/>
          <a:p>
            <a:r>
              <a:rPr lang="en-US" sz="2800" b="1" dirty="0" err="1"/>
              <a:t>Zobayer</a:t>
            </a:r>
            <a:r>
              <a:rPr lang="en-US" sz="2800" b="1" dirty="0"/>
              <a:t> </a:t>
            </a:r>
            <a:r>
              <a:rPr lang="en-US" sz="2800" b="1" dirty="0" err="1"/>
              <a:t>Ahmmad</a:t>
            </a:r>
            <a:r>
              <a:rPr lang="en-US" sz="2800" b="1" dirty="0"/>
              <a:t> (Zubi)</a:t>
            </a:r>
          </a:p>
        </p:txBody>
      </p:sp>
      <p:sp>
        <p:nvSpPr>
          <p:cNvPr id="3" name="Subtitle 2">
            <a:extLst>
              <a:ext uri="{FF2B5EF4-FFF2-40B4-BE49-F238E27FC236}">
                <a16:creationId xmlns:a16="http://schemas.microsoft.com/office/drawing/2014/main" xmlns="" id="{32A1F75B-AC86-4033-9B62-8D5075E7C26C}"/>
              </a:ext>
            </a:extLst>
          </p:cNvPr>
          <p:cNvSpPr>
            <a:spLocks noGrp="1"/>
          </p:cNvSpPr>
          <p:nvPr>
            <p:ph type="subTitle" idx="1"/>
          </p:nvPr>
        </p:nvSpPr>
        <p:spPr/>
        <p:txBody>
          <a:bodyPr/>
          <a:lstStyle/>
          <a:p>
            <a:r>
              <a:rPr lang="en-US" dirty="0"/>
              <a:t>Department of Sociology</a:t>
            </a:r>
          </a:p>
          <a:p>
            <a:r>
              <a:rPr lang="en-US" dirty="0"/>
              <a:t>PhD student (2</a:t>
            </a:r>
            <a:r>
              <a:rPr lang="en-US" baseline="30000" dirty="0"/>
              <a:t>nd</a:t>
            </a:r>
            <a:r>
              <a:rPr lang="en-US" dirty="0"/>
              <a:t> Year)</a:t>
            </a:r>
          </a:p>
          <a:p>
            <a:r>
              <a:rPr lang="en-US" dirty="0"/>
              <a:t>zubiahmmad@gmail.com</a:t>
            </a:r>
          </a:p>
        </p:txBody>
      </p:sp>
    </p:spTree>
    <p:extLst>
      <p:ext uri="{BB962C8B-B14F-4D97-AF65-F5344CB8AC3E}">
        <p14:creationId xmlns:p14="http://schemas.microsoft.com/office/powerpoint/2010/main" val="3359133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3B71BD-1141-4FE8-83C0-658B4797F402}"/>
              </a:ext>
            </a:extLst>
          </p:cNvPr>
          <p:cNvSpPr>
            <a:spLocks noGrp="1"/>
          </p:cNvSpPr>
          <p:nvPr>
            <p:ph type="title"/>
          </p:nvPr>
        </p:nvSpPr>
        <p:spPr/>
        <p:txBody>
          <a:bodyPr/>
          <a:lstStyle/>
          <a:p>
            <a:r>
              <a:rPr lang="en-US" dirty="0"/>
              <a:t>Previous Researches</a:t>
            </a:r>
          </a:p>
        </p:txBody>
      </p:sp>
      <p:sp>
        <p:nvSpPr>
          <p:cNvPr id="3" name="Content Placeholder 2">
            <a:extLst>
              <a:ext uri="{FF2B5EF4-FFF2-40B4-BE49-F238E27FC236}">
                <a16:creationId xmlns="" xmlns:a16="http://schemas.microsoft.com/office/drawing/2014/main" id="{FE4A36E7-06D0-45F7-9C91-48E8D4CCBF93}"/>
              </a:ext>
            </a:extLst>
          </p:cNvPr>
          <p:cNvSpPr>
            <a:spLocks noGrp="1"/>
          </p:cNvSpPr>
          <p:nvPr>
            <p:ph idx="1"/>
          </p:nvPr>
        </p:nvSpPr>
        <p:spPr/>
        <p:txBody>
          <a:bodyPr/>
          <a:lstStyle/>
          <a:p>
            <a:r>
              <a:rPr lang="en-US" dirty="0"/>
              <a:t>Perception on smoking among four year college students in Bangladesh</a:t>
            </a:r>
          </a:p>
          <a:p>
            <a:r>
              <a:rPr lang="en-US" dirty="0"/>
              <a:t>Collected data from two universities in Bangladesh</a:t>
            </a:r>
          </a:p>
          <a:p>
            <a:r>
              <a:rPr lang="en-US" dirty="0"/>
              <a:t>One  manuscript on peer smoking and smoking intent is being ready</a:t>
            </a:r>
          </a:p>
          <a:p>
            <a:r>
              <a:rPr lang="en-US" dirty="0"/>
              <a:t>46% of male students smoke </a:t>
            </a:r>
          </a:p>
          <a:p>
            <a:r>
              <a:rPr lang="en-US" dirty="0"/>
              <a:t>Very few girls smoke</a:t>
            </a:r>
          </a:p>
          <a:p>
            <a:r>
              <a:rPr lang="en-US" dirty="0"/>
              <a:t>Having a network of friends that has tobacco consumption is associated with intent of smoking</a:t>
            </a:r>
          </a:p>
          <a:p>
            <a:endParaRPr lang="en-US" dirty="0"/>
          </a:p>
        </p:txBody>
      </p:sp>
    </p:spTree>
    <p:extLst>
      <p:ext uri="{BB962C8B-B14F-4D97-AF65-F5344CB8AC3E}">
        <p14:creationId xmlns:p14="http://schemas.microsoft.com/office/powerpoint/2010/main" val="13494847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2A5B7-6B27-437D-967B-744D2761EB6A}"/>
              </a:ext>
            </a:extLst>
          </p:cNvPr>
          <p:cNvSpPr>
            <a:spLocks noGrp="1"/>
          </p:cNvSpPr>
          <p:nvPr>
            <p:ph type="title"/>
          </p:nvPr>
        </p:nvSpPr>
        <p:spPr/>
        <p:txBody>
          <a:bodyPr/>
          <a:lstStyle/>
          <a:p>
            <a:r>
              <a:rPr lang="en-US" dirty="0"/>
              <a:t>Project going on</a:t>
            </a:r>
          </a:p>
        </p:txBody>
      </p:sp>
      <p:sp>
        <p:nvSpPr>
          <p:cNvPr id="3" name="Content Placeholder 2">
            <a:extLst>
              <a:ext uri="{FF2B5EF4-FFF2-40B4-BE49-F238E27FC236}">
                <a16:creationId xmlns="" xmlns:a16="http://schemas.microsoft.com/office/drawing/2014/main" id="{E6609DD6-864F-4361-9A52-8D6DCADA3BB1}"/>
              </a:ext>
            </a:extLst>
          </p:cNvPr>
          <p:cNvSpPr>
            <a:spLocks noGrp="1"/>
          </p:cNvSpPr>
          <p:nvPr>
            <p:ph idx="1"/>
          </p:nvPr>
        </p:nvSpPr>
        <p:spPr/>
        <p:txBody>
          <a:bodyPr>
            <a:normAutofit/>
          </a:bodyPr>
          <a:lstStyle/>
          <a:p>
            <a:r>
              <a:rPr lang="en-US" b="1" dirty="0"/>
              <a:t>Risky Sexual Behavior Predicted by Childhood Vulnerability and Depression: A longitudinal study</a:t>
            </a:r>
            <a:endParaRPr lang="en-US" dirty="0"/>
          </a:p>
          <a:p>
            <a:r>
              <a:rPr lang="en-US" dirty="0"/>
              <a:t>National Longitudinal Study of Adolescent and Adult Health (Add Health)</a:t>
            </a:r>
          </a:p>
          <a:p>
            <a:r>
              <a:rPr lang="en-US" dirty="0"/>
              <a:t>Looking into adolescent sexual risk taking behavior across the life course.</a:t>
            </a:r>
          </a:p>
          <a:p>
            <a:r>
              <a:rPr lang="en-US" dirty="0"/>
              <a:t>What does predict sexual risk taking? Childhood vulnerability (fragile family structure) or depression. </a:t>
            </a:r>
          </a:p>
          <a:p>
            <a:r>
              <a:rPr lang="en-US" dirty="0"/>
              <a:t>Why sexual risk taking behavior persists until adulthood?</a:t>
            </a:r>
          </a:p>
        </p:txBody>
      </p:sp>
    </p:spTree>
    <p:extLst>
      <p:ext uri="{BB962C8B-B14F-4D97-AF65-F5344CB8AC3E}">
        <p14:creationId xmlns:p14="http://schemas.microsoft.com/office/powerpoint/2010/main" val="1355621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992A7-946B-4D13-B4A3-BDA15D36C336}"/>
              </a:ext>
            </a:extLst>
          </p:cNvPr>
          <p:cNvSpPr>
            <a:spLocks noGrp="1"/>
          </p:cNvSpPr>
          <p:nvPr>
            <p:ph type="title"/>
          </p:nvPr>
        </p:nvSpPr>
        <p:spPr/>
        <p:txBody>
          <a:bodyPr/>
          <a:lstStyle/>
          <a:p>
            <a:r>
              <a:rPr lang="en-US" b="1" i="1" dirty="0"/>
              <a:t>Past/Current Research</a:t>
            </a:r>
            <a:endParaRPr lang="en-US" dirty="0"/>
          </a:p>
        </p:txBody>
      </p:sp>
      <p:sp>
        <p:nvSpPr>
          <p:cNvPr id="3" name="Content Placeholder 2">
            <a:extLst>
              <a:ext uri="{FF2B5EF4-FFF2-40B4-BE49-F238E27FC236}">
                <a16:creationId xmlns="" xmlns:a16="http://schemas.microsoft.com/office/drawing/2014/main" id="{1706C1CF-9827-4B65-A5D2-D94381674192}"/>
              </a:ext>
            </a:extLst>
          </p:cNvPr>
          <p:cNvSpPr>
            <a:spLocks noGrp="1"/>
          </p:cNvSpPr>
          <p:nvPr>
            <p:ph idx="1"/>
          </p:nvPr>
        </p:nvSpPr>
        <p:spPr/>
        <p:txBody>
          <a:bodyPr/>
          <a:lstStyle/>
          <a:p>
            <a:r>
              <a:rPr lang="en-US" dirty="0"/>
              <a:t>Leveraging advances in data mining techniques to better understand how various fall risk factors interact, and how this interaction gives rise to a unique fall prediction system.</a:t>
            </a:r>
          </a:p>
          <a:p>
            <a:r>
              <a:rPr lang="en-US" dirty="0"/>
              <a:t>Leveraging longitudinal data from Chinese National Aging Study to explore whether spouse’s depression is associated with their partner’s social activity participation and physical activity behaviors. </a:t>
            </a:r>
          </a:p>
          <a:p>
            <a:endParaRPr lang="en-US" dirty="0"/>
          </a:p>
        </p:txBody>
      </p:sp>
    </p:spTree>
    <p:extLst>
      <p:ext uri="{BB962C8B-B14F-4D97-AF65-F5344CB8AC3E}">
        <p14:creationId xmlns:p14="http://schemas.microsoft.com/office/powerpoint/2010/main" val="1373198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A5E8E3-6023-45E7-A9A3-8115071BEC93}"/>
              </a:ext>
            </a:extLst>
          </p:cNvPr>
          <p:cNvSpPr>
            <a:spLocks noGrp="1"/>
          </p:cNvSpPr>
          <p:nvPr>
            <p:ph type="title"/>
          </p:nvPr>
        </p:nvSpPr>
        <p:spPr/>
        <p:txBody>
          <a:bodyPr/>
          <a:lstStyle/>
          <a:p>
            <a:r>
              <a:rPr lang="en-US" dirty="0"/>
              <a:t>Future Research</a:t>
            </a:r>
          </a:p>
        </p:txBody>
      </p:sp>
      <p:sp>
        <p:nvSpPr>
          <p:cNvPr id="3" name="Content Placeholder 2">
            <a:extLst>
              <a:ext uri="{FF2B5EF4-FFF2-40B4-BE49-F238E27FC236}">
                <a16:creationId xmlns="" xmlns:a16="http://schemas.microsoft.com/office/drawing/2014/main" id="{5FD61AC7-88C3-4898-B43E-E6D024DF18DD}"/>
              </a:ext>
            </a:extLst>
          </p:cNvPr>
          <p:cNvSpPr>
            <a:spLocks noGrp="1"/>
          </p:cNvSpPr>
          <p:nvPr>
            <p:ph idx="1"/>
          </p:nvPr>
        </p:nvSpPr>
        <p:spPr/>
        <p:txBody>
          <a:bodyPr/>
          <a:lstStyle/>
          <a:p>
            <a:r>
              <a:rPr lang="en-US" dirty="0"/>
              <a:t>Gendered context, Gene, and Migraine</a:t>
            </a:r>
          </a:p>
          <a:p>
            <a:r>
              <a:rPr lang="en-US" dirty="0"/>
              <a:t>Why do women suffer migraine more than men?</a:t>
            </a:r>
          </a:p>
          <a:p>
            <a:r>
              <a:rPr lang="en-US" dirty="0"/>
              <a:t>Heritability or environment ?</a:t>
            </a:r>
          </a:p>
          <a:p>
            <a:r>
              <a:rPr lang="en-US" dirty="0"/>
              <a:t>Gene-environment interaction?</a:t>
            </a:r>
          </a:p>
          <a:p>
            <a:endParaRPr lang="en-US" dirty="0"/>
          </a:p>
          <a:p>
            <a:endParaRPr lang="en-US" dirty="0"/>
          </a:p>
          <a:p>
            <a:pPr lvl="4"/>
            <a:r>
              <a:rPr lang="en-US" dirty="0"/>
              <a:t>Thank you</a:t>
            </a:r>
          </a:p>
        </p:txBody>
      </p:sp>
    </p:spTree>
    <p:extLst>
      <p:ext uri="{BB962C8B-B14F-4D97-AF65-F5344CB8AC3E}">
        <p14:creationId xmlns:p14="http://schemas.microsoft.com/office/powerpoint/2010/main" val="1947048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500FA1-1616-4801-8517-9F8A8663950C}"/>
              </a:ext>
            </a:extLst>
          </p:cNvPr>
          <p:cNvSpPr>
            <a:spLocks noGrp="1"/>
          </p:cNvSpPr>
          <p:nvPr>
            <p:ph type="title"/>
          </p:nvPr>
        </p:nvSpPr>
        <p:spPr/>
        <p:txBody>
          <a:bodyPr/>
          <a:lstStyle/>
          <a:p>
            <a:r>
              <a:rPr lang="en-US" b="1" i="1" dirty="0"/>
              <a:t>Exciting Findings or Directions for Future Research</a:t>
            </a:r>
            <a:endParaRPr lang="en-US" dirty="0"/>
          </a:p>
        </p:txBody>
      </p:sp>
      <p:sp>
        <p:nvSpPr>
          <p:cNvPr id="3" name="Content Placeholder 2">
            <a:extLst>
              <a:ext uri="{FF2B5EF4-FFF2-40B4-BE49-F238E27FC236}">
                <a16:creationId xmlns="" xmlns:a16="http://schemas.microsoft.com/office/drawing/2014/main" id="{863D7559-14A6-4546-8E71-A32CBCFA7DDE}"/>
              </a:ext>
            </a:extLst>
          </p:cNvPr>
          <p:cNvSpPr>
            <a:spLocks noGrp="1"/>
          </p:cNvSpPr>
          <p:nvPr>
            <p:ph idx="1"/>
          </p:nvPr>
        </p:nvSpPr>
        <p:spPr/>
        <p:txBody>
          <a:bodyPr/>
          <a:lstStyle/>
          <a:p>
            <a:r>
              <a:rPr lang="en-US" b="1" i="1" dirty="0"/>
              <a:t>C-FAHR Graduate Fellow</a:t>
            </a:r>
            <a:endParaRPr lang="en-US" dirty="0"/>
          </a:p>
          <a:p>
            <a:r>
              <a:rPr lang="en-US"/>
              <a:t>Better </a:t>
            </a:r>
            <a:r>
              <a:rPr lang="en-US" dirty="0"/>
              <a:t>understanding whether or not the mutual influence of fear of falling exists in the family caregiver-older adults dyads, and how this mutual influence can affect each dyadic member’s well-being</a:t>
            </a:r>
          </a:p>
        </p:txBody>
      </p:sp>
    </p:spTree>
    <p:extLst>
      <p:ext uri="{BB962C8B-B14F-4D97-AF65-F5344CB8AC3E}">
        <p14:creationId xmlns:p14="http://schemas.microsoft.com/office/powerpoint/2010/main" val="210002228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_rels/theme22.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ppt/theme/theme11.xml><?xml version="1.0" encoding="utf-8"?>
<a:theme xmlns:a="http://schemas.openxmlformats.org/drawingml/2006/main" name="UC98 SlideTemplate">
  <a:themeElements>
    <a:clrScheme name="">
      <a:dk1>
        <a:srgbClr val="000000"/>
      </a:dk1>
      <a:lt1>
        <a:srgbClr val="2B6BFF"/>
      </a:lt1>
      <a:dk2>
        <a:srgbClr val="000000"/>
      </a:dk2>
      <a:lt2>
        <a:srgbClr val="919191"/>
      </a:lt2>
      <a:accent1>
        <a:srgbClr val="618FFD"/>
      </a:accent1>
      <a:accent2>
        <a:srgbClr val="00AE00"/>
      </a:accent2>
      <a:accent3>
        <a:srgbClr val="ACBAFF"/>
      </a:accent3>
      <a:accent4>
        <a:srgbClr val="000000"/>
      </a:accent4>
      <a:accent5>
        <a:srgbClr val="B7C6FE"/>
      </a:accent5>
      <a:accent6>
        <a:srgbClr val="009D00"/>
      </a:accent6>
      <a:hlink>
        <a:srgbClr val="FC0128"/>
      </a:hlink>
      <a:folHlink>
        <a:srgbClr val="CECECE"/>
      </a:folHlink>
    </a:clrScheme>
    <a:fontScheme name="UC98 Slid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solidFill>
            <a:schemeClr val="tx1"/>
          </a:solidFill>
        </a:ln>
      </a:spPr>
      <a:bodyPr rot="0" spcFirstLastPara="0" vert="horz" wrap="square" lIns="91440" tIns="45720" rIns="91440" bIns="45720" numCol="1" spcCol="0" rtlCol="0" fromWordArt="0" anchor="ctr" anchorCtr="0" forceAA="0" compatLnSpc="1">
        <a:prstTxWarp prst="textNoShape">
          <a:avLst/>
        </a:prstTxWarp>
        <a:noAutofit/>
      </a:bodyPr>
      <a:lstStyle>
        <a:defPPr>
          <a:defRPr sz="2500"/>
        </a:defPPr>
      </a:lstStyle>
      <a:style>
        <a:lnRef idx="2">
          <a:schemeClr val="accent6"/>
        </a:lnRef>
        <a:fillRef idx="1">
          <a:schemeClr val="lt1"/>
        </a:fillRef>
        <a:effectRef idx="0">
          <a:schemeClr val="accent6"/>
        </a:effectRef>
        <a:fontRef idx="minor">
          <a:schemeClr val="dk1"/>
        </a:fontRef>
      </a:style>
    </a:spDef>
    <a:lnDef>
      <a:spPr bwMode="auto">
        <a:xfrm>
          <a:off x="0" y="0"/>
          <a:ext cx="1" cy="1"/>
        </a:xfrm>
        <a:custGeom>
          <a:avLst/>
          <a:gdLst/>
          <a:ahLst/>
          <a:cxnLst/>
          <a:rect l="0" t="0" r="0" b="0"/>
          <a:pathLst/>
        </a:custGeom>
        <a:gradFill rotWithShape="0">
          <a:gsLst>
            <a:gs pos="0">
              <a:srgbClr val="2B6BFF"/>
            </a:gs>
            <a:gs pos="100000">
              <a:srgbClr val="2B6BFF">
                <a:gamma/>
                <a:shade val="49804"/>
                <a:invGamma/>
              </a:srgbClr>
            </a:gs>
          </a:gsLst>
          <a:lin ang="5400000" scaled="1"/>
        </a:gradFill>
        <a:ln w="12700" cap="flat" cmpd="sng" algn="ctr">
          <a:solidFill>
            <a:srgbClr val="999999"/>
          </a:solidFill>
          <a:prstDash val="solid"/>
          <a:round/>
          <a:headEnd type="none" w="med" len="med"/>
          <a:tailEnd type="none" w="med" len="med"/>
        </a:ln>
        <a:effectLst>
          <a:outerShdw dist="107763" dir="2700000" algn="ctr" rotWithShape="0">
            <a:schemeClr val="tx1"/>
          </a:outerShdw>
        </a:effectLst>
      </a:spPr>
      <a:bodyPr vert="horz" wrap="square" lIns="90487" tIns="44450" rIns="90487" bIns="4445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200" b="0" i="0" u="none" strike="noStrike" cap="none" normalizeH="0" baseline="0" smtClean="0">
            <a:ln>
              <a:noFill/>
            </a:ln>
            <a:solidFill>
              <a:srgbClr val="FFFFFF"/>
            </a:solidFill>
            <a:effectLst/>
            <a:latin typeface="Times" pitchFamily="18" charset="0"/>
          </a:defRPr>
        </a:defPPr>
      </a:lstStyle>
    </a:lnDef>
  </a:objectDefaults>
  <a:extraClrSchemeLst>
    <a:extraClrScheme>
      <a:clrScheme name="UC98 Slid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C98 Slid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C98 Slid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C98 Slid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C98 Slid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C98 Slid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C98 Slid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Dividend">
  <a:themeElements>
    <a:clrScheme name="Custom 2">
      <a:dk1>
        <a:sysClr val="windowText" lastClr="000000"/>
      </a:dk1>
      <a:lt1>
        <a:sysClr val="window" lastClr="FFFFFF"/>
      </a:lt1>
      <a:dk2>
        <a:srgbClr val="3D3D3D"/>
      </a:dk2>
      <a:lt2>
        <a:srgbClr val="EBEBEB"/>
      </a:lt2>
      <a:accent1>
        <a:srgbClr val="465359"/>
      </a:accent1>
      <a:accent2>
        <a:srgbClr val="DE443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5D8C9649-FBE1-4B5B-8258-8A170F9843AD}"/>
    </a:ext>
  </a:ext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epth" id="{7BEAFC2A-325C-49C4-AC08-2B765DA903F9}" vid="{1735E755-43E6-43AA-ABA2-C989ECC79AF5}"/>
    </a:ext>
  </a:extLst>
</a:theme>
</file>

<file path=ppt/theme/theme18.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2"/>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Garamond" pitchFamily="18" charset="0"/>
            <a:cs typeface="Arial" charset="0"/>
          </a:defRPr>
        </a:defPPr>
      </a:lstStyle>
    </a:spDef>
    <a:lnDef>
      <a:spPr bwMode="auto">
        <a:xfrm>
          <a:off x="0" y="0"/>
          <a:ext cx="1" cy="1"/>
        </a:xfrm>
        <a:custGeom>
          <a:avLst/>
          <a:gdLst/>
          <a:ahLst/>
          <a:cxnLst/>
          <a:rect l="0" t="0" r="0" b="0"/>
          <a:pathLst/>
        </a:custGeom>
        <a:noFill/>
        <a:ln w="28575" cap="flat" cmpd="sng" algn="ctr">
          <a:solidFill>
            <a:schemeClr val="bg2"/>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Garamond"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2"/>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Garamond" pitchFamily="18" charset="0"/>
            <a:cs typeface="Arial" charset="0"/>
          </a:defRPr>
        </a:defPPr>
      </a:lstStyle>
    </a:spDef>
    <a:lnDef>
      <a:spPr bwMode="auto">
        <a:xfrm>
          <a:off x="0" y="0"/>
          <a:ext cx="1" cy="1"/>
        </a:xfrm>
        <a:custGeom>
          <a:avLst/>
          <a:gdLst/>
          <a:ahLst/>
          <a:cxnLst/>
          <a:rect l="0" t="0" r="0" b="0"/>
          <a:pathLst/>
        </a:custGeom>
        <a:noFill/>
        <a:ln w="28575" cap="flat" cmpd="sng" algn="ctr">
          <a:solidFill>
            <a:schemeClr val="bg2"/>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Garamond"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0.xml><?xml version="1.0" encoding="utf-8"?>
<a:theme xmlns:a="http://schemas.openxmlformats.org/drawingml/2006/main" name="Eccles_School_4-3_nopagenumbers">
  <a:themeElements>
    <a:clrScheme name="Custom 4">
      <a:dk1>
        <a:srgbClr val="000000"/>
      </a:dk1>
      <a:lt1>
        <a:srgbClr val="000000"/>
      </a:lt1>
      <a:dk2>
        <a:srgbClr val="D5D5D5"/>
      </a:dk2>
      <a:lt2>
        <a:srgbClr val="FEFFFF"/>
      </a:lt2>
      <a:accent1>
        <a:srgbClr val="CB1B00"/>
      </a:accent1>
      <a:accent2>
        <a:srgbClr val="D5D5D5"/>
      </a:accent2>
      <a:accent3>
        <a:srgbClr val="A5A5A5"/>
      </a:accent3>
      <a:accent4>
        <a:srgbClr val="5E5E5E"/>
      </a:accent4>
      <a:accent5>
        <a:srgbClr val="424242"/>
      </a:accent5>
      <a:accent6>
        <a:srgbClr val="212121"/>
      </a:accent6>
      <a:hlink>
        <a:srgbClr val="CB1B00"/>
      </a:hlink>
      <a:folHlink>
        <a:srgbClr val="9411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oers_Wanted_4-3_nopagenumbers" id="{4B6D3D4E-107F-4345-814D-39478261E8AC}" vid="{442DC4E1-9963-4F49-89C3-FF98F4553949}"/>
    </a:ext>
  </a:extLst>
</a:theme>
</file>

<file path=ppt/theme/theme2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3.xml><?xml version="1.0" encoding="utf-8"?>
<a:theme xmlns:a="http://schemas.openxmlformats.org/drawingml/2006/main" name="Health Care Blue bottom">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7.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8.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2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3910</Words>
  <Application>Microsoft Office PowerPoint</Application>
  <PresentationFormat>Custom</PresentationFormat>
  <Paragraphs>583</Paragraphs>
  <Slides>80</Slides>
  <Notes>24</Notes>
  <HiddenSlides>0</HiddenSlides>
  <MMClips>0</MMClips>
  <ScaleCrop>false</ScaleCrop>
  <HeadingPairs>
    <vt:vector size="6" baseType="variant">
      <vt:variant>
        <vt:lpstr>Theme</vt:lpstr>
      </vt:variant>
      <vt:variant>
        <vt:i4>31</vt:i4>
      </vt:variant>
      <vt:variant>
        <vt:lpstr>Embedded OLE Servers</vt:lpstr>
      </vt:variant>
      <vt:variant>
        <vt:i4>2</vt:i4>
      </vt:variant>
      <vt:variant>
        <vt:lpstr>Slide Titles</vt:lpstr>
      </vt:variant>
      <vt:variant>
        <vt:i4>80</vt:i4>
      </vt:variant>
    </vt:vector>
  </HeadingPairs>
  <TitlesOfParts>
    <vt:vector size="113" baseType="lpstr">
      <vt:lpstr>Office Theme</vt:lpstr>
      <vt:lpstr>BlackTie</vt:lpstr>
      <vt:lpstr>Title &amp; Subtitle</vt:lpstr>
      <vt:lpstr>Title &amp; Bullets</vt:lpstr>
      <vt:lpstr>1_Office Theme</vt:lpstr>
      <vt:lpstr>Retrospect</vt:lpstr>
      <vt:lpstr>2_Office Theme</vt:lpstr>
      <vt:lpstr>3_Office Theme</vt:lpstr>
      <vt:lpstr>4_Office Theme</vt:lpstr>
      <vt:lpstr>Droplet</vt:lpstr>
      <vt:lpstr>UC98 SlideTemplate</vt:lpstr>
      <vt:lpstr>5_Office Theme</vt:lpstr>
      <vt:lpstr>6_Office Theme</vt:lpstr>
      <vt:lpstr>7_Office Theme</vt:lpstr>
      <vt:lpstr>Dividend</vt:lpstr>
      <vt:lpstr>8_Office Theme</vt:lpstr>
      <vt:lpstr>Depth</vt:lpstr>
      <vt:lpstr>Default Design</vt:lpstr>
      <vt:lpstr>2_Default Design</vt:lpstr>
      <vt:lpstr>Eccles_School_4-3_nopagenumbers</vt:lpstr>
      <vt:lpstr>Organic</vt:lpstr>
      <vt:lpstr>Integral</vt:lpstr>
      <vt:lpstr>Health Care Blue bottom</vt:lpstr>
      <vt:lpstr>Gallery</vt:lpstr>
      <vt:lpstr>9_Office Theme</vt:lpstr>
      <vt:lpstr>1_Wisp</vt:lpstr>
      <vt:lpstr>Wisp</vt:lpstr>
      <vt:lpstr>Basis</vt:lpstr>
      <vt:lpstr>10_Office Theme</vt:lpstr>
      <vt:lpstr>11_Office Theme</vt:lpstr>
      <vt:lpstr>12_Office Theme</vt:lpstr>
      <vt:lpstr>Slide</vt:lpstr>
      <vt:lpstr>Presentation</vt:lpstr>
      <vt:lpstr>Communication &amp; Health</vt:lpstr>
      <vt:lpstr>Ascher Munion – Psychology </vt:lpstr>
      <vt:lpstr>Past Research</vt:lpstr>
      <vt:lpstr>Future Directions</vt:lpstr>
      <vt:lpstr>PowerPoint Presentation</vt:lpstr>
      <vt:lpstr>Past &amp; Current Research</vt:lpstr>
      <vt:lpstr>Past &amp; Current Research</vt:lpstr>
      <vt:lpstr>Past/Current Research</vt:lpstr>
      <vt:lpstr>Exciting Findings or Directions for Future Research</vt:lpstr>
      <vt:lpstr>Name, Department, Contact Info</vt:lpstr>
      <vt:lpstr>Sarah Hargus Ferguson, Ph.D., CCC-A  Department of Communication Sciences and Disorders  sarah.ferguson@hsc.utah.edu</vt:lpstr>
      <vt:lpstr>Past/current research: Talker factors affecting speech perception</vt:lpstr>
      <vt:lpstr>Exciting Findings &amp; Directions for Future Research</vt:lpstr>
      <vt:lpstr>Tae Kyoung Lee, Ph.D</vt:lpstr>
      <vt:lpstr>Past/Current Research</vt:lpstr>
      <vt:lpstr>Directions for Future Research </vt:lpstr>
      <vt:lpstr>Environment &amp; Health</vt:lpstr>
      <vt:lpstr>Current Research Projects</vt:lpstr>
      <vt:lpstr>Future Research</vt:lpstr>
      <vt:lpstr>Urologic Oncology Health Services Research Group</vt:lpstr>
      <vt:lpstr>Past quant work</vt:lpstr>
      <vt:lpstr>Current quant work</vt:lpstr>
      <vt:lpstr>Future quant work</vt:lpstr>
      <vt:lpstr>Deanna Kepka, PhD, MPH   Assistant Professor,  College of Nursing &amp;  Huntsman Cancer Institute Director, Intermountain West HPV Vaccination Coalition University of Utah Office: 801.587.4565 deanna.kepka@hci.utah.edu </vt:lpstr>
      <vt:lpstr>Past/Current Research – Cancer Prevention &amp; Health Disparities focus</vt:lpstr>
      <vt:lpstr>Directions for Future Research</vt:lpstr>
      <vt:lpstr>PowerPoint Presentation</vt:lpstr>
      <vt:lpstr>PowerPoint Presentation</vt:lpstr>
      <vt:lpstr>PowerPoint Presentation</vt:lpstr>
      <vt:lpstr>JOSEPH B. STANFORD, MD, MSPH Professor, Family and Preventive Medicine; Obstetrics and Gynecology; Pediatrics </vt:lpstr>
      <vt:lpstr>JOSEPH B. STANFORD, MD, MSPH Contributions to Science </vt:lpstr>
      <vt:lpstr>JOSEPH B. STANFORD, MD, MSPH Recent mentees </vt:lpstr>
      <vt:lpstr>PowerPoint Presentation</vt:lpstr>
      <vt:lpstr>Past Research: Lifestyle and Psychosocial Factors and Women’s reproductive health </vt:lpstr>
      <vt:lpstr>My research passion</vt:lpstr>
      <vt:lpstr>Prenatal programming of  risk for impaired neurodevelopment</vt:lpstr>
      <vt:lpstr>PowerPoint Presentation</vt:lpstr>
      <vt:lpstr>PowerPoint Presentation</vt:lpstr>
      <vt:lpstr>   Megan M. Reynolds department of sociology   Robert wood Johnson foundation new connections scholar kl2 mentored career development scholar university of Utah vice-president’s clinical and translational scholar   </vt:lpstr>
      <vt:lpstr>past &amp; current research</vt:lpstr>
      <vt:lpstr>future directions</vt:lpstr>
      <vt:lpstr>Families as Focus of Intervention</vt:lpstr>
      <vt:lpstr>Alex Terrill, PhD Department of Occupational &amp; Recreational Therapies email: alex.terrill@hsc.Utah.edu Phone: 801-581-5951</vt:lpstr>
      <vt:lpstr>PowerPoint Presentation</vt:lpstr>
      <vt:lpstr>Exciting (Preliminary) Findings/What’s Next</vt:lpstr>
      <vt:lpstr>PowerPoint Presentation</vt:lpstr>
      <vt:lpstr>Current Research </vt:lpstr>
      <vt:lpstr>Next Steps </vt:lpstr>
      <vt:lpstr>Family Caregivers</vt:lpstr>
      <vt:lpstr>Family Caregivers:  Current Research</vt:lpstr>
      <vt:lpstr>Family Caregivers:  Future Research</vt:lpstr>
      <vt:lpstr>Katarina Friberg Felsted Assistant Professor (Clinical) katarina.felsted@nurs.utah.edu  801.585.7438  </vt:lpstr>
      <vt:lpstr>Current Research </vt:lpstr>
      <vt:lpstr>Findings &amp; Future</vt:lpstr>
      <vt:lpstr>CONTACTS</vt:lpstr>
      <vt:lpstr>ADOLESCENT/YOUNG ADULT ASD RESEARCH</vt:lpstr>
      <vt:lpstr>Community Reintegration Following Child’s Acquired Brain Injury </vt:lpstr>
      <vt:lpstr>Mike Newman</vt:lpstr>
      <vt:lpstr>Research</vt:lpstr>
      <vt:lpstr>Future Direction – Aging Research</vt:lpstr>
      <vt:lpstr>Rebecca Utz</vt:lpstr>
      <vt:lpstr>Past &amp; Current</vt:lpstr>
      <vt:lpstr>How do families cope with end of Life health Issues?</vt:lpstr>
      <vt:lpstr>Social Relationships &amp; Health</vt:lpstr>
      <vt:lpstr>Bert N. Uchino  Department of Psychology and Health Psychology Program  bert.uchino@psych.utah.edu (801-581-5682)   </vt:lpstr>
      <vt:lpstr>Health Consequences of Positive and Negative Aspects of Relationships </vt:lpstr>
      <vt:lpstr>Main Prior Research Findings and Future Directions </vt:lpstr>
      <vt:lpstr>Daniel L. Carlson, PhD  Department of Family and Consumer Studies</vt:lpstr>
      <vt:lpstr>Previous Research</vt:lpstr>
      <vt:lpstr>Directions for Future Research</vt:lpstr>
      <vt:lpstr>Lauren Clark, RN, PhD</vt:lpstr>
      <vt:lpstr>Research</vt:lpstr>
      <vt:lpstr>What’s exciting?</vt:lpstr>
      <vt:lpstr>Contact Information</vt:lpstr>
      <vt:lpstr>Research Questions </vt:lpstr>
      <vt:lpstr>Directions for Future Research</vt:lpstr>
      <vt:lpstr>Zobayer Ahmmad (Zubi)</vt:lpstr>
      <vt:lpstr>Previous Researches</vt:lpstr>
      <vt:lpstr>Project going on</vt:lpstr>
      <vt:lpstr>Future Research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Past/Current Research</dc:title>
  <dc:creator>Rumei Yang</dc:creator>
  <cp:lastModifiedBy>Lara Lee Bauer</cp:lastModifiedBy>
  <cp:revision>6</cp:revision>
  <dcterms:created xsi:type="dcterms:W3CDTF">2017-08-27T17:07:01Z</dcterms:created>
  <dcterms:modified xsi:type="dcterms:W3CDTF">2017-10-04T21:49:37Z</dcterms:modified>
</cp:coreProperties>
</file>