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8" r:id="rId4"/>
    <p:sldId id="259" r:id="rId5"/>
    <p:sldId id="260" r:id="rId6"/>
    <p:sldId id="280" r:id="rId7"/>
    <p:sldId id="282" r:id="rId8"/>
    <p:sldId id="283" r:id="rId9"/>
    <p:sldId id="279" r:id="rId10"/>
    <p:sldId id="264" r:id="rId11"/>
    <p:sldId id="308" r:id="rId12"/>
    <p:sldId id="309" r:id="rId13"/>
    <p:sldId id="310" r:id="rId14"/>
    <p:sldId id="311" r:id="rId15"/>
    <p:sldId id="266" r:id="rId16"/>
    <p:sldId id="312" r:id="rId17"/>
    <p:sldId id="313" r:id="rId18"/>
    <p:sldId id="314" r:id="rId19"/>
    <p:sldId id="315" r:id="rId20"/>
    <p:sldId id="316" r:id="rId21"/>
    <p:sldId id="317" r:id="rId22"/>
    <p:sldId id="318" r:id="rId23"/>
    <p:sldId id="271" r:id="rId24"/>
    <p:sldId id="284" r:id="rId25"/>
    <p:sldId id="285" r:id="rId26"/>
    <p:sldId id="286" r:id="rId27"/>
    <p:sldId id="272" r:id="rId28"/>
    <p:sldId id="304" r:id="rId29"/>
    <p:sldId id="305" r:id="rId30"/>
    <p:sldId id="306" r:id="rId31"/>
    <p:sldId id="307" r:id="rId32"/>
    <p:sldId id="275" r:id="rId33"/>
    <p:sldId id="298" r:id="rId34"/>
    <p:sldId id="299" r:id="rId35"/>
    <p:sldId id="300" r:id="rId36"/>
    <p:sldId id="301" r:id="rId37"/>
    <p:sldId id="302" r:id="rId38"/>
    <p:sldId id="303" r:id="rId39"/>
    <p:sldId id="273" r:id="rId40"/>
    <p:sldId id="274" r:id="rId41"/>
    <p:sldId id="296" r:id="rId42"/>
    <p:sldId id="297" r:id="rId43"/>
    <p:sldId id="278" r:id="rId44"/>
    <p:sldId id="27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ndy Berg" initials="ca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813" autoAdjust="0"/>
  </p:normalViewPr>
  <p:slideViewPr>
    <p:cSldViewPr>
      <p:cViewPr>
        <p:scale>
          <a:sx n="57" d="100"/>
          <a:sy n="57" d="100"/>
        </p:scale>
        <p:origin x="-2584"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18"/>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oleObject" Target="JBS%201TB:Users:josephstanford:!Fertility%20Research:z-completed:Utah%20HSS:Utah%20fertility!:!J%20Biosoc%20Sci:revised:UTfertility-Fig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hart>
    <c:autoTitleDeleted val="1"/>
    <c:view3D>
      <c:rotX val="15"/>
      <c:rotY val="20"/>
      <c:rAngAx val="0"/>
      <c:perspective val="30"/>
    </c:view3D>
    <c:floor>
      <c:thickness val="0"/>
    </c:floor>
    <c:sideWall>
      <c:thickness val="0"/>
    </c:sideWall>
    <c:backWall>
      <c:thickness val="0"/>
    </c:backWall>
    <c:plotArea>
      <c:layout>
        <c:manualLayout>
          <c:layoutTarget val="inner"/>
          <c:xMode val="edge"/>
          <c:yMode val="edge"/>
          <c:x val="0.050933702731603"/>
          <c:y val="0.0365889517716535"/>
          <c:w val="0.949066297268397"/>
          <c:h val="0.851969939304462"/>
        </c:manualLayout>
      </c:layout>
      <c:bar3DChart>
        <c:barDir val="col"/>
        <c:grouping val="clustered"/>
        <c:varyColors val="0"/>
        <c:ser>
          <c:idx val="0"/>
          <c:order val="0"/>
          <c:tx>
            <c:strRef>
              <c:f>Sheet1!$B$1</c:f>
              <c:strCache>
                <c:ptCount val="1"/>
                <c:pt idx="0">
                  <c:v>Series 6</c:v>
                </c:pt>
              </c:strCache>
            </c:strRef>
          </c:tx>
          <c:invertIfNegative val="0"/>
          <c:dPt>
            <c:idx val="0"/>
            <c:invertIfNegative val="0"/>
            <c:bubble3D val="0"/>
            <c:spPr>
              <a:gradFill>
                <a:gsLst>
                  <a:gs pos="0">
                    <a:srgbClr val="FFF200"/>
                  </a:gs>
                  <a:gs pos="45000">
                    <a:srgbClr val="FF7A00"/>
                  </a:gs>
                  <a:gs pos="70000">
                    <a:srgbClr val="FF0300"/>
                  </a:gs>
                  <a:gs pos="100000">
                    <a:srgbClr val="4D0808"/>
                  </a:gs>
                </a:gsLst>
                <a:lin ang="5400000" scaled="0"/>
              </a:gradFill>
            </c:spPr>
          </c:dPt>
          <c:dPt>
            <c:idx val="2"/>
            <c:invertIfNegative val="0"/>
            <c:bubble3D val="0"/>
            <c:spPr>
              <a:gradFill>
                <a:gsLst>
                  <a:gs pos="0">
                    <a:srgbClr val="FFF200"/>
                  </a:gs>
                  <a:gs pos="45000">
                    <a:srgbClr val="FF7A00"/>
                  </a:gs>
                  <a:gs pos="70000">
                    <a:srgbClr val="FF0300"/>
                  </a:gs>
                  <a:gs pos="100000">
                    <a:srgbClr val="4D0808"/>
                  </a:gs>
                </a:gsLst>
                <a:lin ang="5400000" scaled="0"/>
              </a:gradFill>
            </c:spPr>
          </c:dPt>
          <c:dPt>
            <c:idx val="3"/>
            <c:invertIfNegative val="0"/>
            <c:bubble3D val="0"/>
            <c:spPr>
              <a:gradFill>
                <a:gsLst>
                  <a:gs pos="0">
                    <a:srgbClr val="FFF200"/>
                  </a:gs>
                  <a:gs pos="45000">
                    <a:srgbClr val="FF7A00"/>
                  </a:gs>
                  <a:gs pos="70000">
                    <a:srgbClr val="FF0300"/>
                  </a:gs>
                  <a:gs pos="100000">
                    <a:srgbClr val="4D0808"/>
                  </a:gs>
                </a:gsLst>
                <a:lin ang="5400000" scaled="0"/>
              </a:gradFill>
            </c:spPr>
          </c:dPt>
          <c:dLbls>
            <c:dLbl>
              <c:idx val="0"/>
              <c:layout>
                <c:manualLayout>
                  <c:x val="-1.17172853393326E-7"/>
                  <c:y val="0.000529855643044619"/>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595238095238095"/>
                  <c:y val="0.00313402230971129"/>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104166666666667"/>
                  <c:y val="-0.0260416666666667"/>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148809523809524"/>
                  <c:y val="-0.0260416666666666"/>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2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e23</c:v>
                </c:pt>
                <c:pt idx="1">
                  <c:v>e24</c:v>
                </c:pt>
                <c:pt idx="2">
                  <c:v>e34</c:v>
                </c:pt>
                <c:pt idx="3">
                  <c:v>e44</c:v>
                </c:pt>
              </c:strCache>
            </c:strRef>
          </c:cat>
          <c:val>
            <c:numRef>
              <c:f>Sheet1!$B$2:$B$5</c:f>
              <c:numCache>
                <c:formatCode>General</c:formatCode>
                <c:ptCount val="4"/>
                <c:pt idx="0">
                  <c:v>0.892</c:v>
                </c:pt>
                <c:pt idx="1">
                  <c:v>0.956</c:v>
                </c:pt>
                <c:pt idx="2">
                  <c:v>1.16</c:v>
                </c:pt>
                <c:pt idx="3">
                  <c:v>1.576</c:v>
                </c:pt>
              </c:numCache>
            </c:numRef>
          </c:val>
        </c:ser>
        <c:dLbls>
          <c:showLegendKey val="0"/>
          <c:showVal val="0"/>
          <c:showCatName val="0"/>
          <c:showSerName val="0"/>
          <c:showPercent val="0"/>
          <c:showBubbleSize val="0"/>
        </c:dLbls>
        <c:gapWidth val="150"/>
        <c:shape val="box"/>
        <c:axId val="2126757320"/>
        <c:axId val="2126760328"/>
        <c:axId val="0"/>
      </c:bar3DChart>
      <c:catAx>
        <c:axId val="2126757320"/>
        <c:scaling>
          <c:orientation val="minMax"/>
        </c:scaling>
        <c:delete val="0"/>
        <c:axPos val="b"/>
        <c:numFmt formatCode="General" sourceLinked="0"/>
        <c:majorTickMark val="out"/>
        <c:minorTickMark val="none"/>
        <c:tickLblPos val="low"/>
        <c:txPr>
          <a:bodyPr/>
          <a:lstStyle/>
          <a:p>
            <a:pPr>
              <a:defRPr sz="2400"/>
            </a:pPr>
            <a:endParaRPr lang="en-US"/>
          </a:p>
        </c:txPr>
        <c:crossAx val="2126760328"/>
        <c:crossesAt val="1.0"/>
        <c:auto val="1"/>
        <c:lblAlgn val="ctr"/>
        <c:lblOffset val="100"/>
        <c:noMultiLvlLbl val="0"/>
      </c:catAx>
      <c:valAx>
        <c:axId val="2126760328"/>
        <c:scaling>
          <c:orientation val="minMax"/>
          <c:max val="2.0"/>
          <c:min val="0.8"/>
        </c:scaling>
        <c:delete val="0"/>
        <c:axPos val="l"/>
        <c:majorGridlines/>
        <c:numFmt formatCode="General" sourceLinked="1"/>
        <c:majorTickMark val="out"/>
        <c:minorTickMark val="none"/>
        <c:tickLblPos val="nextTo"/>
        <c:txPr>
          <a:bodyPr/>
          <a:lstStyle/>
          <a:p>
            <a:pPr>
              <a:defRPr sz="1400"/>
            </a:pPr>
            <a:endParaRPr lang="en-US"/>
          </a:p>
        </c:txPr>
        <c:crossAx val="2126757320"/>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hart>
    <c:title>
      <c:tx>
        <c:rich>
          <a:bodyPr/>
          <a:lstStyle/>
          <a:p>
            <a:pPr>
              <a:defRPr sz="1400"/>
            </a:pPr>
            <a:r>
              <a:rPr lang="en-US" sz="1400" dirty="0" smtClean="0"/>
              <a:t>Top 87.5% of Education </a:t>
            </a:r>
          </a:p>
        </c:rich>
      </c:tx>
      <c:overlay val="0"/>
    </c:title>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1037946318031"/>
          <c:y val="0.191082476207555"/>
          <c:w val="0.8962053681969"/>
          <c:h val="0.680212334193966"/>
        </c:manualLayout>
      </c:layout>
      <c:bar3DChart>
        <c:barDir val="col"/>
        <c:grouping val="clustered"/>
        <c:varyColors val="0"/>
        <c:ser>
          <c:idx val="0"/>
          <c:order val="0"/>
          <c:tx>
            <c:strRef>
              <c:f>Sheet1!$B$1</c:f>
              <c:strCache>
                <c:ptCount val="1"/>
                <c:pt idx="0">
                  <c:v>Column66</c:v>
                </c:pt>
              </c:strCache>
            </c:strRef>
          </c:tx>
          <c:invertIfNegative val="0"/>
          <c:dPt>
            <c:idx val="0"/>
            <c:invertIfNegative val="0"/>
            <c:bubble3D val="0"/>
            <c:spPr>
              <a:gradFill>
                <a:gsLst>
                  <a:gs pos="0">
                    <a:srgbClr val="FFF200"/>
                  </a:gs>
                  <a:gs pos="45000">
                    <a:srgbClr val="FF7A00"/>
                  </a:gs>
                  <a:gs pos="70000">
                    <a:srgbClr val="FF0300"/>
                  </a:gs>
                  <a:gs pos="100000">
                    <a:srgbClr val="4D0808"/>
                  </a:gs>
                </a:gsLst>
                <a:lin ang="5400000" scaled="0"/>
              </a:gradFill>
            </c:spPr>
          </c:dPt>
          <c:dPt>
            <c:idx val="1"/>
            <c:invertIfNegative val="0"/>
            <c:bubble3D val="0"/>
            <c:spPr>
              <a:gradFill>
                <a:gsLst>
                  <a:gs pos="0">
                    <a:srgbClr val="FFF200"/>
                  </a:gs>
                  <a:gs pos="45000">
                    <a:srgbClr val="FF7A00"/>
                  </a:gs>
                  <a:gs pos="70000">
                    <a:srgbClr val="FF0300"/>
                  </a:gs>
                  <a:gs pos="100000">
                    <a:srgbClr val="4D0808"/>
                  </a:gs>
                </a:gsLst>
                <a:lin ang="5400000" scaled="0"/>
              </a:gradFill>
            </c:spPr>
          </c:dPt>
          <c:dPt>
            <c:idx val="2"/>
            <c:invertIfNegative val="0"/>
            <c:bubble3D val="0"/>
          </c:dPt>
          <c:dPt>
            <c:idx val="3"/>
            <c:invertIfNegative val="0"/>
            <c:bubble3D val="0"/>
          </c:dPt>
          <c:dLbls>
            <c:dLbl>
              <c:idx val="0"/>
              <c:layout>
                <c:manualLayout>
                  <c:x val="0.0119047619047619"/>
                  <c:y val="-0.0225105941591566"/>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238095238095238"/>
                  <c:y val="-0.0135067109930399"/>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2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e34</c:v>
                </c:pt>
                <c:pt idx="1">
                  <c:v>e44</c:v>
                </c:pt>
              </c:strCache>
            </c:strRef>
          </c:cat>
          <c:val>
            <c:numRef>
              <c:f>Sheet1!$B$2:$B$3</c:f>
              <c:numCache>
                <c:formatCode>General</c:formatCode>
                <c:ptCount val="2"/>
                <c:pt idx="0">
                  <c:v>1.15</c:v>
                </c:pt>
                <c:pt idx="1">
                  <c:v>1.37</c:v>
                </c:pt>
              </c:numCache>
            </c:numRef>
          </c:val>
        </c:ser>
        <c:dLbls>
          <c:showLegendKey val="0"/>
          <c:showVal val="0"/>
          <c:showCatName val="0"/>
          <c:showSerName val="0"/>
          <c:showPercent val="0"/>
          <c:showBubbleSize val="0"/>
        </c:dLbls>
        <c:gapWidth val="150"/>
        <c:shape val="box"/>
        <c:axId val="2124027352"/>
        <c:axId val="2124030360"/>
        <c:axId val="0"/>
      </c:bar3DChart>
      <c:catAx>
        <c:axId val="2124027352"/>
        <c:scaling>
          <c:orientation val="minMax"/>
        </c:scaling>
        <c:delete val="0"/>
        <c:axPos val="b"/>
        <c:numFmt formatCode="General" sourceLinked="0"/>
        <c:majorTickMark val="out"/>
        <c:minorTickMark val="none"/>
        <c:tickLblPos val="low"/>
        <c:txPr>
          <a:bodyPr/>
          <a:lstStyle/>
          <a:p>
            <a:pPr>
              <a:defRPr sz="2000"/>
            </a:pPr>
            <a:endParaRPr lang="en-US"/>
          </a:p>
        </c:txPr>
        <c:crossAx val="2124030360"/>
        <c:crossesAt val="1.0"/>
        <c:auto val="1"/>
        <c:lblAlgn val="ctr"/>
        <c:lblOffset val="100"/>
        <c:noMultiLvlLbl val="0"/>
      </c:catAx>
      <c:valAx>
        <c:axId val="2124030360"/>
        <c:scaling>
          <c:orientation val="minMax"/>
          <c:max val="3.0"/>
          <c:min val="1.0"/>
        </c:scaling>
        <c:delete val="0"/>
        <c:axPos val="l"/>
        <c:majorGridlines/>
        <c:numFmt formatCode="General" sourceLinked="1"/>
        <c:majorTickMark val="out"/>
        <c:minorTickMark val="none"/>
        <c:tickLblPos val="nextTo"/>
        <c:txPr>
          <a:bodyPr/>
          <a:lstStyle/>
          <a:p>
            <a:pPr>
              <a:defRPr sz="1600"/>
            </a:pPr>
            <a:endParaRPr lang="en-US"/>
          </a:p>
        </c:txPr>
        <c:crossAx val="2124027352"/>
        <c:crosses val="autoZero"/>
        <c:crossBetween val="between"/>
        <c:majorUnit val="0.4"/>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hart>
    <c:title>
      <c:tx>
        <c:rich>
          <a:bodyPr/>
          <a:lstStyle/>
          <a:p>
            <a:pPr>
              <a:defRPr sz="1400"/>
            </a:pPr>
            <a:r>
              <a:rPr lang="en-US" sz="1400" dirty="0" smtClean="0"/>
              <a:t>Bottom 12.5% of Education</a:t>
            </a:r>
          </a:p>
        </c:rich>
      </c:tx>
      <c:overlay val="0"/>
    </c:title>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1037946318031"/>
          <c:y val="0.191082476207555"/>
          <c:w val="0.8962053681969"/>
          <c:h val="0.680212334193966"/>
        </c:manualLayout>
      </c:layout>
      <c:bar3DChart>
        <c:barDir val="col"/>
        <c:grouping val="clustered"/>
        <c:varyColors val="0"/>
        <c:ser>
          <c:idx val="0"/>
          <c:order val="0"/>
          <c:tx>
            <c:strRef>
              <c:f>Sheet1!$B$1</c:f>
              <c:strCache>
                <c:ptCount val="1"/>
                <c:pt idx="0">
                  <c:v>Column71</c:v>
                </c:pt>
              </c:strCache>
            </c:strRef>
          </c:tx>
          <c:spPr>
            <a:gradFill>
              <a:gsLst>
                <a:gs pos="0">
                  <a:srgbClr val="FFF200"/>
                </a:gs>
                <a:gs pos="45000">
                  <a:srgbClr val="FF7A00"/>
                </a:gs>
                <a:gs pos="70000">
                  <a:srgbClr val="FF0300"/>
                </a:gs>
                <a:gs pos="100000">
                  <a:srgbClr val="4D0808"/>
                </a:gs>
              </a:gsLst>
              <a:lin ang="5400000" scaled="0"/>
            </a:gradFill>
          </c:spPr>
          <c:invertIfNegative val="0"/>
          <c:dPt>
            <c:idx val="0"/>
            <c:invertIfNegative val="0"/>
            <c:bubble3D val="0"/>
          </c:dPt>
          <c:dPt>
            <c:idx val="2"/>
            <c:invertIfNegative val="0"/>
            <c:bubble3D val="0"/>
          </c:dPt>
          <c:dPt>
            <c:idx val="3"/>
            <c:invertIfNegative val="0"/>
            <c:bubble3D val="0"/>
          </c:dPt>
          <c:dLbls>
            <c:dLbl>
              <c:idx val="0"/>
              <c:layout>
                <c:manualLayout>
                  <c:x val="0.0119047619047619"/>
                  <c:y val="-0.0225105941591566"/>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238095238095238"/>
                  <c:y val="-0.0135067109930399"/>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2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e34</c:v>
                </c:pt>
                <c:pt idx="1">
                  <c:v>e44</c:v>
                </c:pt>
              </c:strCache>
            </c:strRef>
          </c:cat>
          <c:val>
            <c:numRef>
              <c:f>Sheet1!$B$2:$B$3</c:f>
              <c:numCache>
                <c:formatCode>General</c:formatCode>
                <c:ptCount val="2"/>
                <c:pt idx="0">
                  <c:v>1.31</c:v>
                </c:pt>
                <c:pt idx="1">
                  <c:v>2.48</c:v>
                </c:pt>
              </c:numCache>
            </c:numRef>
          </c:val>
        </c:ser>
        <c:dLbls>
          <c:showLegendKey val="0"/>
          <c:showVal val="0"/>
          <c:showCatName val="0"/>
          <c:showSerName val="0"/>
          <c:showPercent val="0"/>
          <c:showBubbleSize val="0"/>
        </c:dLbls>
        <c:gapWidth val="150"/>
        <c:shape val="box"/>
        <c:axId val="2124062616"/>
        <c:axId val="2124065624"/>
        <c:axId val="0"/>
      </c:bar3DChart>
      <c:catAx>
        <c:axId val="2124062616"/>
        <c:scaling>
          <c:orientation val="minMax"/>
        </c:scaling>
        <c:delete val="0"/>
        <c:axPos val="b"/>
        <c:numFmt formatCode="General" sourceLinked="0"/>
        <c:majorTickMark val="out"/>
        <c:minorTickMark val="none"/>
        <c:tickLblPos val="low"/>
        <c:txPr>
          <a:bodyPr/>
          <a:lstStyle/>
          <a:p>
            <a:pPr>
              <a:defRPr sz="2000"/>
            </a:pPr>
            <a:endParaRPr lang="en-US"/>
          </a:p>
        </c:txPr>
        <c:crossAx val="2124065624"/>
        <c:crossesAt val="1.0"/>
        <c:auto val="1"/>
        <c:lblAlgn val="ctr"/>
        <c:lblOffset val="100"/>
        <c:noMultiLvlLbl val="0"/>
      </c:catAx>
      <c:valAx>
        <c:axId val="2124065624"/>
        <c:scaling>
          <c:orientation val="minMax"/>
          <c:max val="3.0"/>
          <c:min val="1.0"/>
        </c:scaling>
        <c:delete val="0"/>
        <c:axPos val="l"/>
        <c:majorGridlines/>
        <c:numFmt formatCode="General" sourceLinked="1"/>
        <c:majorTickMark val="out"/>
        <c:minorTickMark val="none"/>
        <c:tickLblPos val="nextTo"/>
        <c:txPr>
          <a:bodyPr/>
          <a:lstStyle/>
          <a:p>
            <a:pPr>
              <a:defRPr sz="1400"/>
            </a:pPr>
            <a:endParaRPr lang="en-US"/>
          </a:p>
        </c:txPr>
        <c:crossAx val="2124062616"/>
        <c:crosses val="autoZero"/>
        <c:crossBetween val="between"/>
        <c:majorUnit val="0.4"/>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'Figure 1'!$G$11</c:f>
              <c:strCache>
                <c:ptCount val="1"/>
                <c:pt idx="0">
                  <c:v>non-lds</c:v>
                </c:pt>
              </c:strCache>
            </c:strRef>
          </c:tx>
          <c:marker>
            <c:symbol val="none"/>
          </c:marker>
          <c:cat>
            <c:strRef>
              <c:f>'Figure 1'!$F$12:$F$14</c:f>
              <c:strCache>
                <c:ptCount val="3"/>
                <c:pt idx="0">
                  <c:v>&lt;$35,000</c:v>
                </c:pt>
                <c:pt idx="1">
                  <c:v>$35-55,000</c:v>
                </c:pt>
                <c:pt idx="2">
                  <c:v>&gt;$55,000</c:v>
                </c:pt>
              </c:strCache>
            </c:strRef>
          </c:cat>
          <c:val>
            <c:numRef>
              <c:f>'Figure 1'!$G$12:$G$14</c:f>
              <c:numCache>
                <c:formatCode>General</c:formatCode>
                <c:ptCount val="3"/>
                <c:pt idx="0">
                  <c:v>2.440469999999999</c:v>
                </c:pt>
                <c:pt idx="1">
                  <c:v>1.84031</c:v>
                </c:pt>
                <c:pt idx="2">
                  <c:v>1.39983</c:v>
                </c:pt>
              </c:numCache>
            </c:numRef>
          </c:val>
          <c:smooth val="0"/>
        </c:ser>
        <c:ser>
          <c:idx val="1"/>
          <c:order val="1"/>
          <c:tx>
            <c:strRef>
              <c:f>'Figure 1'!$H$11</c:f>
              <c:strCache>
                <c:ptCount val="1"/>
                <c:pt idx="0">
                  <c:v>inactive lds</c:v>
                </c:pt>
              </c:strCache>
            </c:strRef>
          </c:tx>
          <c:marker>
            <c:symbol val="none"/>
          </c:marker>
          <c:val>
            <c:numRef>
              <c:f>'Figure 1'!$H$12:$H$14</c:f>
              <c:numCache>
                <c:formatCode>General</c:formatCode>
                <c:ptCount val="3"/>
                <c:pt idx="0">
                  <c:v>1.95233</c:v>
                </c:pt>
                <c:pt idx="1">
                  <c:v>2.03878</c:v>
                </c:pt>
                <c:pt idx="2">
                  <c:v>2.07826</c:v>
                </c:pt>
              </c:numCache>
            </c:numRef>
          </c:val>
          <c:smooth val="0"/>
        </c:ser>
        <c:ser>
          <c:idx val="2"/>
          <c:order val="2"/>
          <c:tx>
            <c:strRef>
              <c:f>'Figure 1'!$I$11</c:f>
              <c:strCache>
                <c:ptCount val="1"/>
                <c:pt idx="0">
                  <c:v>active lds</c:v>
                </c:pt>
              </c:strCache>
            </c:strRef>
          </c:tx>
          <c:marker>
            <c:symbol val="none"/>
          </c:marker>
          <c:val>
            <c:numRef>
              <c:f>'Figure 1'!$I$12:$I$14</c:f>
              <c:numCache>
                <c:formatCode>General</c:formatCode>
                <c:ptCount val="3"/>
                <c:pt idx="0">
                  <c:v>2.539239999999999</c:v>
                </c:pt>
                <c:pt idx="1">
                  <c:v>3.5008</c:v>
                </c:pt>
                <c:pt idx="2">
                  <c:v>3.396669999999997</c:v>
                </c:pt>
              </c:numCache>
            </c:numRef>
          </c:val>
          <c:smooth val="0"/>
        </c:ser>
        <c:dLbls>
          <c:showLegendKey val="0"/>
          <c:showVal val="0"/>
          <c:showCatName val="0"/>
          <c:showSerName val="0"/>
          <c:showPercent val="0"/>
          <c:showBubbleSize val="0"/>
        </c:dLbls>
        <c:marker val="1"/>
        <c:smooth val="0"/>
        <c:axId val="2128930984"/>
        <c:axId val="2128933960"/>
      </c:lineChart>
      <c:catAx>
        <c:axId val="2128930984"/>
        <c:scaling>
          <c:orientation val="minMax"/>
        </c:scaling>
        <c:delete val="0"/>
        <c:axPos val="b"/>
        <c:majorTickMark val="none"/>
        <c:minorTickMark val="none"/>
        <c:tickLblPos val="nextTo"/>
        <c:crossAx val="2128933960"/>
        <c:crosses val="autoZero"/>
        <c:auto val="1"/>
        <c:lblAlgn val="ctr"/>
        <c:lblOffset val="100"/>
        <c:noMultiLvlLbl val="0"/>
      </c:catAx>
      <c:valAx>
        <c:axId val="2128933960"/>
        <c:scaling>
          <c:orientation val="minMax"/>
        </c:scaling>
        <c:delete val="0"/>
        <c:axPos val="l"/>
        <c:majorGridlines>
          <c:spPr>
            <a:ln>
              <a:noFill/>
            </a:ln>
          </c:spPr>
        </c:majorGridlines>
        <c:title>
          <c:tx>
            <c:rich>
              <a:bodyPr/>
              <a:lstStyle/>
              <a:p>
                <a:pPr>
                  <a:defRPr/>
                </a:pPr>
                <a:r>
                  <a:rPr lang="en-US"/>
                  <a:t>Children Born</a:t>
                </a:r>
              </a:p>
            </c:rich>
          </c:tx>
          <c:overlay val="0"/>
        </c:title>
        <c:numFmt formatCode="General" sourceLinked="1"/>
        <c:majorTickMark val="none"/>
        <c:minorTickMark val="none"/>
        <c:tickLblPos val="nextTo"/>
        <c:crossAx val="2128930984"/>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4-09-07T09:22:34.888" idx="1">
    <p:pos x="5439" y="2112"/>
    <p:tex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6E2987-16EC-4D45-9A83-CF48E6EA57F6}"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1830E53B-D21D-45DC-8D9D-ABF839D12D7F}">
      <dgm:prSet phldrT="[Text]" custT="1"/>
      <dgm:spPr/>
      <dgm:t>
        <a:bodyPr/>
        <a:lstStyle/>
        <a:p>
          <a:r>
            <a:rPr lang="en-US" sz="2400" dirty="0" smtClean="0"/>
            <a:t>No one disputes that genetics matter for psychosocial and socioeconomic phenomena</a:t>
          </a:r>
        </a:p>
      </dgm:t>
    </dgm:pt>
    <dgm:pt modelId="{5E3ED3A6-496D-465D-B84B-87A670259F5A}" type="parTrans" cxnId="{9CE3A129-41B2-4808-B4C9-8FC183A397B5}">
      <dgm:prSet/>
      <dgm:spPr/>
      <dgm:t>
        <a:bodyPr/>
        <a:lstStyle/>
        <a:p>
          <a:endParaRPr lang="en-US"/>
        </a:p>
      </dgm:t>
    </dgm:pt>
    <dgm:pt modelId="{962AAAFF-A171-47B5-824B-3C089AC14C1A}" type="sibTrans" cxnId="{9CE3A129-41B2-4808-B4C9-8FC183A397B5}">
      <dgm:prSet/>
      <dgm:spPr/>
      <dgm:t>
        <a:bodyPr/>
        <a:lstStyle/>
        <a:p>
          <a:endParaRPr lang="en-US"/>
        </a:p>
      </dgm:t>
    </dgm:pt>
    <dgm:pt modelId="{BE9C93E9-CFAD-4230-8C9E-007A2B5CCF19}">
      <dgm:prSet phldrT="[Text]" custT="1"/>
      <dgm:spPr/>
      <dgm:t>
        <a:bodyPr/>
        <a:lstStyle/>
        <a:p>
          <a:pPr>
            <a:lnSpc>
              <a:spcPts val="2200"/>
            </a:lnSpc>
          </a:pPr>
          <a:r>
            <a:rPr lang="en-US" sz="2400" dirty="0" smtClean="0"/>
            <a:t>Gene-Environment Interaction is key </a:t>
          </a:r>
        </a:p>
        <a:p>
          <a:pPr>
            <a:lnSpc>
              <a:spcPts val="2200"/>
            </a:lnSpc>
          </a:pPr>
          <a:r>
            <a:rPr lang="en-US" sz="2400" dirty="0" smtClean="0"/>
            <a:t>Familiality-Environment Interaction is even </a:t>
          </a:r>
          <a:r>
            <a:rPr lang="en-US" sz="2400" dirty="0" err="1" smtClean="0"/>
            <a:t>keyer</a:t>
          </a:r>
          <a:endParaRPr lang="en-US" sz="2400" dirty="0" smtClean="0"/>
        </a:p>
      </dgm:t>
    </dgm:pt>
    <dgm:pt modelId="{8AA01A86-60AD-4726-812C-5BB8D7FDFA5F}" type="parTrans" cxnId="{D27C93C0-8F3D-4CD0-89B1-B576856E9BC0}">
      <dgm:prSet/>
      <dgm:spPr/>
      <dgm:t>
        <a:bodyPr/>
        <a:lstStyle/>
        <a:p>
          <a:endParaRPr lang="en-US"/>
        </a:p>
      </dgm:t>
    </dgm:pt>
    <dgm:pt modelId="{53445B5B-B871-45E6-BE10-9FF1C2485B42}" type="sibTrans" cxnId="{D27C93C0-8F3D-4CD0-89B1-B576856E9BC0}">
      <dgm:prSet/>
      <dgm:spPr/>
      <dgm:t>
        <a:bodyPr/>
        <a:lstStyle/>
        <a:p>
          <a:endParaRPr lang="en-US"/>
        </a:p>
      </dgm:t>
    </dgm:pt>
    <dgm:pt modelId="{1054EADF-1464-4C4A-992A-6130A41928E8}">
      <dgm:prSet phldrT="[Text]" custT="1"/>
      <dgm:spPr/>
      <dgm:t>
        <a:bodyPr/>
        <a:lstStyle/>
        <a:p>
          <a:r>
            <a:rPr lang="en-US" sz="2400" dirty="0" smtClean="0"/>
            <a:t>Yet, several social science disciplines have resisted introducing genetics, biology, heritability and familiality into models </a:t>
          </a:r>
        </a:p>
      </dgm:t>
    </dgm:pt>
    <dgm:pt modelId="{742440C1-5C24-4484-BFBA-2B5701FB265E}" type="parTrans" cxnId="{396E41AF-6C6F-40D2-80D1-57A633F8E70B}">
      <dgm:prSet/>
      <dgm:spPr/>
      <dgm:t>
        <a:bodyPr/>
        <a:lstStyle/>
        <a:p>
          <a:endParaRPr lang="en-US"/>
        </a:p>
      </dgm:t>
    </dgm:pt>
    <dgm:pt modelId="{70F59233-4405-4322-84F3-311457CBDADC}" type="sibTrans" cxnId="{396E41AF-6C6F-40D2-80D1-57A633F8E70B}">
      <dgm:prSet/>
      <dgm:spPr/>
      <dgm:t>
        <a:bodyPr/>
        <a:lstStyle/>
        <a:p>
          <a:endParaRPr lang="en-US"/>
        </a:p>
      </dgm:t>
    </dgm:pt>
    <dgm:pt modelId="{BBBB1F99-6505-466A-B8B1-E3D34D537C53}">
      <dgm:prSet phldrT="[Text]" custT="1"/>
      <dgm:spPr/>
      <dgm:t>
        <a:bodyPr/>
        <a:lstStyle/>
        <a:p>
          <a:r>
            <a:rPr lang="en-US" sz="2400" dirty="0" smtClean="0"/>
            <a:t>PSID, NHANES, ADHEALTH now include genetic data and family-based designs</a:t>
          </a:r>
        </a:p>
      </dgm:t>
    </dgm:pt>
    <dgm:pt modelId="{FB2F926A-4F0C-4DAC-89E4-6B934D5F1097}" type="parTrans" cxnId="{0B79056C-04C0-4449-80B4-267C0180EF92}">
      <dgm:prSet/>
      <dgm:spPr/>
      <dgm:t>
        <a:bodyPr/>
        <a:lstStyle/>
        <a:p>
          <a:endParaRPr lang="en-US"/>
        </a:p>
      </dgm:t>
    </dgm:pt>
    <dgm:pt modelId="{AAE5C760-3B85-4663-9CF3-94256DEFE6B6}" type="sibTrans" cxnId="{0B79056C-04C0-4449-80B4-267C0180EF92}">
      <dgm:prSet/>
      <dgm:spPr/>
      <dgm:t>
        <a:bodyPr/>
        <a:lstStyle/>
        <a:p>
          <a:endParaRPr lang="en-US"/>
        </a:p>
      </dgm:t>
    </dgm:pt>
    <dgm:pt modelId="{9192351B-E077-49AC-83CB-297397FEA817}">
      <dgm:prSet phldrT="[Text]" custT="1"/>
      <dgm:spPr/>
      <dgm:t>
        <a:bodyPr/>
        <a:lstStyle/>
        <a:p>
          <a:r>
            <a:rPr lang="en-US" sz="2400" dirty="0" smtClean="0"/>
            <a:t>2014 NAS &amp; NIA Sponsored “Expert Meeting on Assessing and Encouraging Interaction between Genetic and Social-Behavioral Models”</a:t>
          </a:r>
        </a:p>
      </dgm:t>
    </dgm:pt>
    <dgm:pt modelId="{B6B1B4A0-FFF5-42B9-B61D-22F8E1623964}" type="parTrans" cxnId="{84B4FFC4-1366-43D7-A561-242215FD29FE}">
      <dgm:prSet/>
      <dgm:spPr/>
      <dgm:t>
        <a:bodyPr/>
        <a:lstStyle/>
        <a:p>
          <a:endParaRPr lang="en-US"/>
        </a:p>
      </dgm:t>
    </dgm:pt>
    <dgm:pt modelId="{BB8A6011-613B-46E2-971E-6A945B692E57}" type="sibTrans" cxnId="{84B4FFC4-1366-43D7-A561-242215FD29FE}">
      <dgm:prSet/>
      <dgm:spPr/>
      <dgm:t>
        <a:bodyPr/>
        <a:lstStyle/>
        <a:p>
          <a:endParaRPr lang="en-US"/>
        </a:p>
      </dgm:t>
    </dgm:pt>
    <dgm:pt modelId="{1382DE50-5869-49B9-806E-7C014C14A5BA}" type="pres">
      <dgm:prSet presAssocID="{396E2987-16EC-4D45-9A83-CF48E6EA57F6}" presName="Name0" presStyleCnt="0">
        <dgm:presLayoutVars>
          <dgm:chMax val="7"/>
          <dgm:chPref val="7"/>
          <dgm:dir/>
        </dgm:presLayoutVars>
      </dgm:prSet>
      <dgm:spPr/>
      <dgm:t>
        <a:bodyPr/>
        <a:lstStyle/>
        <a:p>
          <a:endParaRPr lang="en-US"/>
        </a:p>
      </dgm:t>
    </dgm:pt>
    <dgm:pt modelId="{F8492C30-D5E4-41A3-AB24-DAFCF007989C}" type="pres">
      <dgm:prSet presAssocID="{396E2987-16EC-4D45-9A83-CF48E6EA57F6}" presName="Name1" presStyleCnt="0"/>
      <dgm:spPr/>
    </dgm:pt>
    <dgm:pt modelId="{6ACB71C8-9819-43CD-B912-2F49F2025420}" type="pres">
      <dgm:prSet presAssocID="{396E2987-16EC-4D45-9A83-CF48E6EA57F6}" presName="cycle" presStyleCnt="0"/>
      <dgm:spPr/>
    </dgm:pt>
    <dgm:pt modelId="{DDE12B2F-6D79-4D2A-8BBE-1ABDCCFEB03C}" type="pres">
      <dgm:prSet presAssocID="{396E2987-16EC-4D45-9A83-CF48E6EA57F6}" presName="srcNode" presStyleLbl="node1" presStyleIdx="0" presStyleCnt="5"/>
      <dgm:spPr/>
    </dgm:pt>
    <dgm:pt modelId="{1C05EBAF-7E0C-4606-9C9E-C8AAEE48D135}" type="pres">
      <dgm:prSet presAssocID="{396E2987-16EC-4D45-9A83-CF48E6EA57F6}" presName="conn" presStyleLbl="parChTrans1D2" presStyleIdx="0" presStyleCnt="1"/>
      <dgm:spPr/>
      <dgm:t>
        <a:bodyPr/>
        <a:lstStyle/>
        <a:p>
          <a:endParaRPr lang="en-US"/>
        </a:p>
      </dgm:t>
    </dgm:pt>
    <dgm:pt modelId="{B5FC4301-3A87-4651-965E-303C79AB9F4D}" type="pres">
      <dgm:prSet presAssocID="{396E2987-16EC-4D45-9A83-CF48E6EA57F6}" presName="extraNode" presStyleLbl="node1" presStyleIdx="0" presStyleCnt="5"/>
      <dgm:spPr/>
    </dgm:pt>
    <dgm:pt modelId="{39C51A34-DB4C-4BFC-A088-9A4BBF2979FD}" type="pres">
      <dgm:prSet presAssocID="{396E2987-16EC-4D45-9A83-CF48E6EA57F6}" presName="dstNode" presStyleLbl="node1" presStyleIdx="0" presStyleCnt="5"/>
      <dgm:spPr/>
    </dgm:pt>
    <dgm:pt modelId="{A41BCF37-CDF6-4787-9321-5715FE8FFBFA}" type="pres">
      <dgm:prSet presAssocID="{1830E53B-D21D-45DC-8D9D-ABF839D12D7F}" presName="text_1" presStyleLbl="node1" presStyleIdx="0" presStyleCnt="5">
        <dgm:presLayoutVars>
          <dgm:bulletEnabled val="1"/>
        </dgm:presLayoutVars>
      </dgm:prSet>
      <dgm:spPr/>
      <dgm:t>
        <a:bodyPr/>
        <a:lstStyle/>
        <a:p>
          <a:endParaRPr lang="en-US"/>
        </a:p>
      </dgm:t>
    </dgm:pt>
    <dgm:pt modelId="{C1A08A8F-5B2D-4ED9-AEB0-A297D59416DD}" type="pres">
      <dgm:prSet presAssocID="{1830E53B-D21D-45DC-8D9D-ABF839D12D7F}" presName="accent_1" presStyleCnt="0"/>
      <dgm:spPr/>
    </dgm:pt>
    <dgm:pt modelId="{6F715B25-8B0E-4CD6-B06C-E775CB453FE5}" type="pres">
      <dgm:prSet presAssocID="{1830E53B-D21D-45DC-8D9D-ABF839D12D7F}" presName="accentRepeatNode" presStyleLbl="solidFgAcc1" presStyleIdx="0" presStyleCnt="5"/>
      <dgm:spPr/>
    </dgm:pt>
    <dgm:pt modelId="{12B69D49-2888-4A66-BCBE-C0B239D812F1}" type="pres">
      <dgm:prSet presAssocID="{BE9C93E9-CFAD-4230-8C9E-007A2B5CCF19}" presName="text_2" presStyleLbl="node1" presStyleIdx="1" presStyleCnt="5">
        <dgm:presLayoutVars>
          <dgm:bulletEnabled val="1"/>
        </dgm:presLayoutVars>
      </dgm:prSet>
      <dgm:spPr/>
      <dgm:t>
        <a:bodyPr/>
        <a:lstStyle/>
        <a:p>
          <a:endParaRPr lang="en-US"/>
        </a:p>
      </dgm:t>
    </dgm:pt>
    <dgm:pt modelId="{A82F8377-34D0-4233-8E94-4C70C8942D91}" type="pres">
      <dgm:prSet presAssocID="{BE9C93E9-CFAD-4230-8C9E-007A2B5CCF19}" presName="accent_2" presStyleCnt="0"/>
      <dgm:spPr/>
    </dgm:pt>
    <dgm:pt modelId="{02EBFBD0-479B-42C8-BD71-EBE271545F46}" type="pres">
      <dgm:prSet presAssocID="{BE9C93E9-CFAD-4230-8C9E-007A2B5CCF19}" presName="accentRepeatNode" presStyleLbl="solidFgAcc1" presStyleIdx="1" presStyleCnt="5"/>
      <dgm:spPr/>
    </dgm:pt>
    <dgm:pt modelId="{C56103EA-B9A6-4A60-A847-3D4898BCC3DF}" type="pres">
      <dgm:prSet presAssocID="{1054EADF-1464-4C4A-992A-6130A41928E8}" presName="text_3" presStyleLbl="node1" presStyleIdx="2" presStyleCnt="5" custScaleY="146432">
        <dgm:presLayoutVars>
          <dgm:bulletEnabled val="1"/>
        </dgm:presLayoutVars>
      </dgm:prSet>
      <dgm:spPr/>
      <dgm:t>
        <a:bodyPr/>
        <a:lstStyle/>
        <a:p>
          <a:endParaRPr lang="en-US"/>
        </a:p>
      </dgm:t>
    </dgm:pt>
    <dgm:pt modelId="{D84F5325-F030-41EE-B600-CD7EE4842234}" type="pres">
      <dgm:prSet presAssocID="{1054EADF-1464-4C4A-992A-6130A41928E8}" presName="accent_3" presStyleCnt="0"/>
      <dgm:spPr/>
    </dgm:pt>
    <dgm:pt modelId="{0A0C616A-8B41-4A4F-92D9-28A6CCC4674B}" type="pres">
      <dgm:prSet presAssocID="{1054EADF-1464-4C4A-992A-6130A41928E8}" presName="accentRepeatNode" presStyleLbl="solidFgAcc1" presStyleIdx="2" presStyleCnt="5"/>
      <dgm:spPr/>
    </dgm:pt>
    <dgm:pt modelId="{E08B26B2-D6B2-470C-8840-6288035E45B8}" type="pres">
      <dgm:prSet presAssocID="{BBBB1F99-6505-466A-B8B1-E3D34D537C53}" presName="text_4" presStyleLbl="node1" presStyleIdx="3" presStyleCnt="5">
        <dgm:presLayoutVars>
          <dgm:bulletEnabled val="1"/>
        </dgm:presLayoutVars>
      </dgm:prSet>
      <dgm:spPr/>
      <dgm:t>
        <a:bodyPr/>
        <a:lstStyle/>
        <a:p>
          <a:endParaRPr lang="en-US"/>
        </a:p>
      </dgm:t>
    </dgm:pt>
    <dgm:pt modelId="{180D56A3-EC77-42BB-A2BD-4678B462A09C}" type="pres">
      <dgm:prSet presAssocID="{BBBB1F99-6505-466A-B8B1-E3D34D537C53}" presName="accent_4" presStyleCnt="0"/>
      <dgm:spPr/>
    </dgm:pt>
    <dgm:pt modelId="{B37CA023-788A-44ED-B1E2-CA38C1F569E4}" type="pres">
      <dgm:prSet presAssocID="{BBBB1F99-6505-466A-B8B1-E3D34D537C53}" presName="accentRepeatNode" presStyleLbl="solidFgAcc1" presStyleIdx="3" presStyleCnt="5"/>
      <dgm:spPr/>
    </dgm:pt>
    <dgm:pt modelId="{DE13B214-F166-4F37-B961-4EA1FE54A9FC}" type="pres">
      <dgm:prSet presAssocID="{9192351B-E077-49AC-83CB-297397FEA817}" presName="text_5" presStyleLbl="node1" presStyleIdx="4" presStyleCnt="5" custScaleX="98994" custScaleY="149162" custLinFactNeighborX="-483" custLinFactNeighborY="5660">
        <dgm:presLayoutVars>
          <dgm:bulletEnabled val="1"/>
        </dgm:presLayoutVars>
      </dgm:prSet>
      <dgm:spPr/>
      <dgm:t>
        <a:bodyPr/>
        <a:lstStyle/>
        <a:p>
          <a:endParaRPr lang="en-US"/>
        </a:p>
      </dgm:t>
    </dgm:pt>
    <dgm:pt modelId="{ED35FB61-9410-44D0-9379-F01DF17EB564}" type="pres">
      <dgm:prSet presAssocID="{9192351B-E077-49AC-83CB-297397FEA817}" presName="accent_5" presStyleCnt="0"/>
      <dgm:spPr/>
    </dgm:pt>
    <dgm:pt modelId="{4DEDFECD-095E-4CDA-8E28-0BDDFA1D4B0D}" type="pres">
      <dgm:prSet presAssocID="{9192351B-E077-49AC-83CB-297397FEA817}" presName="accentRepeatNode" presStyleLbl="solidFgAcc1" presStyleIdx="4" presStyleCnt="5" custScaleX="120432" custScaleY="132348"/>
      <dgm:spPr/>
    </dgm:pt>
  </dgm:ptLst>
  <dgm:cxnLst>
    <dgm:cxn modelId="{D27C93C0-8F3D-4CD0-89B1-B576856E9BC0}" srcId="{396E2987-16EC-4D45-9A83-CF48E6EA57F6}" destId="{BE9C93E9-CFAD-4230-8C9E-007A2B5CCF19}" srcOrd="1" destOrd="0" parTransId="{8AA01A86-60AD-4726-812C-5BB8D7FDFA5F}" sibTransId="{53445B5B-B871-45E6-BE10-9FF1C2485B42}"/>
    <dgm:cxn modelId="{7AB80326-FC85-45DE-A34B-CF78F6ED6C27}" type="presOf" srcId="{1830E53B-D21D-45DC-8D9D-ABF839D12D7F}" destId="{A41BCF37-CDF6-4787-9321-5715FE8FFBFA}" srcOrd="0" destOrd="0" presId="urn:microsoft.com/office/officeart/2008/layout/VerticalCurvedList"/>
    <dgm:cxn modelId="{F1CFD015-936F-4F04-B149-1D0EFB274376}" type="presOf" srcId="{1054EADF-1464-4C4A-992A-6130A41928E8}" destId="{C56103EA-B9A6-4A60-A847-3D4898BCC3DF}" srcOrd="0" destOrd="0" presId="urn:microsoft.com/office/officeart/2008/layout/VerticalCurvedList"/>
    <dgm:cxn modelId="{916EAEE3-9432-44CE-94CB-71BAD3351BA0}" type="presOf" srcId="{962AAAFF-A171-47B5-824B-3C089AC14C1A}" destId="{1C05EBAF-7E0C-4606-9C9E-C8AAEE48D135}" srcOrd="0" destOrd="0" presId="urn:microsoft.com/office/officeart/2008/layout/VerticalCurvedList"/>
    <dgm:cxn modelId="{B7E77163-C04C-40B7-98D1-668FD995F5CA}" type="presOf" srcId="{BBBB1F99-6505-466A-B8B1-E3D34D537C53}" destId="{E08B26B2-D6B2-470C-8840-6288035E45B8}" srcOrd="0" destOrd="0" presId="urn:microsoft.com/office/officeart/2008/layout/VerticalCurvedList"/>
    <dgm:cxn modelId="{0B79056C-04C0-4449-80B4-267C0180EF92}" srcId="{396E2987-16EC-4D45-9A83-CF48E6EA57F6}" destId="{BBBB1F99-6505-466A-B8B1-E3D34D537C53}" srcOrd="3" destOrd="0" parTransId="{FB2F926A-4F0C-4DAC-89E4-6B934D5F1097}" sibTransId="{AAE5C760-3B85-4663-9CF3-94256DEFE6B6}"/>
    <dgm:cxn modelId="{9CE3A129-41B2-4808-B4C9-8FC183A397B5}" srcId="{396E2987-16EC-4D45-9A83-CF48E6EA57F6}" destId="{1830E53B-D21D-45DC-8D9D-ABF839D12D7F}" srcOrd="0" destOrd="0" parTransId="{5E3ED3A6-496D-465D-B84B-87A670259F5A}" sibTransId="{962AAAFF-A171-47B5-824B-3C089AC14C1A}"/>
    <dgm:cxn modelId="{309E4D68-FD3F-4D36-96B0-79068CA81C45}" type="presOf" srcId="{9192351B-E077-49AC-83CB-297397FEA817}" destId="{DE13B214-F166-4F37-B961-4EA1FE54A9FC}" srcOrd="0" destOrd="0" presId="urn:microsoft.com/office/officeart/2008/layout/VerticalCurvedList"/>
    <dgm:cxn modelId="{396E41AF-6C6F-40D2-80D1-57A633F8E70B}" srcId="{396E2987-16EC-4D45-9A83-CF48E6EA57F6}" destId="{1054EADF-1464-4C4A-992A-6130A41928E8}" srcOrd="2" destOrd="0" parTransId="{742440C1-5C24-4484-BFBA-2B5701FB265E}" sibTransId="{70F59233-4405-4322-84F3-311457CBDADC}"/>
    <dgm:cxn modelId="{93E70D5F-C91C-49F5-AD45-3C29BD02FD24}" type="presOf" srcId="{BE9C93E9-CFAD-4230-8C9E-007A2B5CCF19}" destId="{12B69D49-2888-4A66-BCBE-C0B239D812F1}" srcOrd="0" destOrd="0" presId="urn:microsoft.com/office/officeart/2008/layout/VerticalCurvedList"/>
    <dgm:cxn modelId="{84B4FFC4-1366-43D7-A561-242215FD29FE}" srcId="{396E2987-16EC-4D45-9A83-CF48E6EA57F6}" destId="{9192351B-E077-49AC-83CB-297397FEA817}" srcOrd="4" destOrd="0" parTransId="{B6B1B4A0-FFF5-42B9-B61D-22F8E1623964}" sibTransId="{BB8A6011-613B-46E2-971E-6A945B692E57}"/>
    <dgm:cxn modelId="{81465F7A-0556-4998-BD7C-BAC1CC1BBE8D}" type="presOf" srcId="{396E2987-16EC-4D45-9A83-CF48E6EA57F6}" destId="{1382DE50-5869-49B9-806E-7C014C14A5BA}" srcOrd="0" destOrd="0" presId="urn:microsoft.com/office/officeart/2008/layout/VerticalCurvedList"/>
    <dgm:cxn modelId="{9A9F17F9-F314-45C6-B4E9-BF7C6CD73D0D}" type="presParOf" srcId="{1382DE50-5869-49B9-806E-7C014C14A5BA}" destId="{F8492C30-D5E4-41A3-AB24-DAFCF007989C}" srcOrd="0" destOrd="0" presId="urn:microsoft.com/office/officeart/2008/layout/VerticalCurvedList"/>
    <dgm:cxn modelId="{20D111D3-EAB1-43B3-8C8F-80259481CA98}" type="presParOf" srcId="{F8492C30-D5E4-41A3-AB24-DAFCF007989C}" destId="{6ACB71C8-9819-43CD-B912-2F49F2025420}" srcOrd="0" destOrd="0" presId="urn:microsoft.com/office/officeart/2008/layout/VerticalCurvedList"/>
    <dgm:cxn modelId="{1C5DE770-6078-4DE8-A298-A5AAD4B11B0A}" type="presParOf" srcId="{6ACB71C8-9819-43CD-B912-2F49F2025420}" destId="{DDE12B2F-6D79-4D2A-8BBE-1ABDCCFEB03C}" srcOrd="0" destOrd="0" presId="urn:microsoft.com/office/officeart/2008/layout/VerticalCurvedList"/>
    <dgm:cxn modelId="{3E40E7A8-4304-41B5-9205-72B59963A3F3}" type="presParOf" srcId="{6ACB71C8-9819-43CD-B912-2F49F2025420}" destId="{1C05EBAF-7E0C-4606-9C9E-C8AAEE48D135}" srcOrd="1" destOrd="0" presId="urn:microsoft.com/office/officeart/2008/layout/VerticalCurvedList"/>
    <dgm:cxn modelId="{6D0C17EE-A070-4746-9ED2-5D7895065416}" type="presParOf" srcId="{6ACB71C8-9819-43CD-B912-2F49F2025420}" destId="{B5FC4301-3A87-4651-965E-303C79AB9F4D}" srcOrd="2" destOrd="0" presId="urn:microsoft.com/office/officeart/2008/layout/VerticalCurvedList"/>
    <dgm:cxn modelId="{1F84C701-18E5-46E7-BBFF-D39AC92CE064}" type="presParOf" srcId="{6ACB71C8-9819-43CD-B912-2F49F2025420}" destId="{39C51A34-DB4C-4BFC-A088-9A4BBF2979FD}" srcOrd="3" destOrd="0" presId="urn:microsoft.com/office/officeart/2008/layout/VerticalCurvedList"/>
    <dgm:cxn modelId="{A159297A-F82D-44D7-BCE9-C2FCD0F0540E}" type="presParOf" srcId="{F8492C30-D5E4-41A3-AB24-DAFCF007989C}" destId="{A41BCF37-CDF6-4787-9321-5715FE8FFBFA}" srcOrd="1" destOrd="0" presId="urn:microsoft.com/office/officeart/2008/layout/VerticalCurvedList"/>
    <dgm:cxn modelId="{FF86DA5C-C7C6-4344-97D8-A91E298345C6}" type="presParOf" srcId="{F8492C30-D5E4-41A3-AB24-DAFCF007989C}" destId="{C1A08A8F-5B2D-4ED9-AEB0-A297D59416DD}" srcOrd="2" destOrd="0" presId="urn:microsoft.com/office/officeart/2008/layout/VerticalCurvedList"/>
    <dgm:cxn modelId="{731712C9-E7C6-44C7-B212-67DDDE581993}" type="presParOf" srcId="{C1A08A8F-5B2D-4ED9-AEB0-A297D59416DD}" destId="{6F715B25-8B0E-4CD6-B06C-E775CB453FE5}" srcOrd="0" destOrd="0" presId="urn:microsoft.com/office/officeart/2008/layout/VerticalCurvedList"/>
    <dgm:cxn modelId="{EDD5B83A-7C04-4BB6-9AC9-AE8E61F690FE}" type="presParOf" srcId="{F8492C30-D5E4-41A3-AB24-DAFCF007989C}" destId="{12B69D49-2888-4A66-BCBE-C0B239D812F1}" srcOrd="3" destOrd="0" presId="urn:microsoft.com/office/officeart/2008/layout/VerticalCurvedList"/>
    <dgm:cxn modelId="{2CE993C1-15B1-481F-B594-476E41B64E45}" type="presParOf" srcId="{F8492C30-D5E4-41A3-AB24-DAFCF007989C}" destId="{A82F8377-34D0-4233-8E94-4C70C8942D91}" srcOrd="4" destOrd="0" presId="urn:microsoft.com/office/officeart/2008/layout/VerticalCurvedList"/>
    <dgm:cxn modelId="{5E826F5D-2BE0-47A6-99CC-48E59EFEFCD8}" type="presParOf" srcId="{A82F8377-34D0-4233-8E94-4C70C8942D91}" destId="{02EBFBD0-479B-42C8-BD71-EBE271545F46}" srcOrd="0" destOrd="0" presId="urn:microsoft.com/office/officeart/2008/layout/VerticalCurvedList"/>
    <dgm:cxn modelId="{AACCC405-AC3B-4687-99F3-30CD8D3AD822}" type="presParOf" srcId="{F8492C30-D5E4-41A3-AB24-DAFCF007989C}" destId="{C56103EA-B9A6-4A60-A847-3D4898BCC3DF}" srcOrd="5" destOrd="0" presId="urn:microsoft.com/office/officeart/2008/layout/VerticalCurvedList"/>
    <dgm:cxn modelId="{AB662033-222D-4D9F-BD88-C057C7C7820D}" type="presParOf" srcId="{F8492C30-D5E4-41A3-AB24-DAFCF007989C}" destId="{D84F5325-F030-41EE-B600-CD7EE4842234}" srcOrd="6" destOrd="0" presId="urn:microsoft.com/office/officeart/2008/layout/VerticalCurvedList"/>
    <dgm:cxn modelId="{CBE92383-6FB8-408E-8DB5-AE11A345D38E}" type="presParOf" srcId="{D84F5325-F030-41EE-B600-CD7EE4842234}" destId="{0A0C616A-8B41-4A4F-92D9-28A6CCC4674B}" srcOrd="0" destOrd="0" presId="urn:microsoft.com/office/officeart/2008/layout/VerticalCurvedList"/>
    <dgm:cxn modelId="{7B5C97BD-92DE-4B5A-A3DE-0322A1BD05C9}" type="presParOf" srcId="{F8492C30-D5E4-41A3-AB24-DAFCF007989C}" destId="{E08B26B2-D6B2-470C-8840-6288035E45B8}" srcOrd="7" destOrd="0" presId="urn:microsoft.com/office/officeart/2008/layout/VerticalCurvedList"/>
    <dgm:cxn modelId="{5DBA266A-56EE-4670-AEC2-00BC97041F2E}" type="presParOf" srcId="{F8492C30-D5E4-41A3-AB24-DAFCF007989C}" destId="{180D56A3-EC77-42BB-A2BD-4678B462A09C}" srcOrd="8" destOrd="0" presId="urn:microsoft.com/office/officeart/2008/layout/VerticalCurvedList"/>
    <dgm:cxn modelId="{93268F6E-F95E-412D-A86B-2C83C5A5B5AF}" type="presParOf" srcId="{180D56A3-EC77-42BB-A2BD-4678B462A09C}" destId="{B37CA023-788A-44ED-B1E2-CA38C1F569E4}" srcOrd="0" destOrd="0" presId="urn:microsoft.com/office/officeart/2008/layout/VerticalCurvedList"/>
    <dgm:cxn modelId="{75A34266-328C-4CFC-BE94-5617AAD55AE7}" type="presParOf" srcId="{F8492C30-D5E4-41A3-AB24-DAFCF007989C}" destId="{DE13B214-F166-4F37-B961-4EA1FE54A9FC}" srcOrd="9" destOrd="0" presId="urn:microsoft.com/office/officeart/2008/layout/VerticalCurvedList"/>
    <dgm:cxn modelId="{D08D4185-2E92-4399-82C3-703AC32E99E9}" type="presParOf" srcId="{F8492C30-D5E4-41A3-AB24-DAFCF007989C}" destId="{ED35FB61-9410-44D0-9379-F01DF17EB564}" srcOrd="10" destOrd="0" presId="urn:microsoft.com/office/officeart/2008/layout/VerticalCurvedList"/>
    <dgm:cxn modelId="{8ACC1145-3E45-4113-B5C4-6CF209DDDFC5}" type="presParOf" srcId="{ED35FB61-9410-44D0-9379-F01DF17EB564}" destId="{4DEDFECD-095E-4CDA-8E28-0BDDFA1D4B0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5EBAF-7E0C-4606-9C9E-C8AAEE48D135}">
      <dsp:nvSpPr>
        <dsp:cNvPr id="0" name=""/>
        <dsp:cNvSpPr/>
      </dsp:nvSpPr>
      <dsp:spPr>
        <a:xfrm>
          <a:off x="-6079047" y="-935954"/>
          <a:ext cx="7282108" cy="7282108"/>
        </a:xfrm>
        <a:prstGeom prst="blockArc">
          <a:avLst>
            <a:gd name="adj1" fmla="val 18900000"/>
            <a:gd name="adj2" fmla="val 2700000"/>
            <a:gd name="adj3" fmla="val 297"/>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1BCF37-CDF6-4787-9321-5715FE8FFBFA}">
      <dsp:nvSpPr>
        <dsp:cNvPr id="0" name=""/>
        <dsp:cNvSpPr/>
      </dsp:nvSpPr>
      <dsp:spPr>
        <a:xfrm>
          <a:off x="547289" y="338029"/>
          <a:ext cx="7796616" cy="67649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696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No one disputes that genetics matter for psychosocial and socioeconomic phenomena</a:t>
          </a:r>
        </a:p>
      </dsp:txBody>
      <dsp:txXfrm>
        <a:off x="547289" y="338029"/>
        <a:ext cx="7796616" cy="676491"/>
      </dsp:txXfrm>
    </dsp:sp>
    <dsp:sp modelId="{6F715B25-8B0E-4CD6-B06C-E775CB453FE5}">
      <dsp:nvSpPr>
        <dsp:cNvPr id="0" name=""/>
        <dsp:cNvSpPr/>
      </dsp:nvSpPr>
      <dsp:spPr>
        <a:xfrm>
          <a:off x="124482" y="253467"/>
          <a:ext cx="845614" cy="84561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B69D49-2888-4A66-BCBE-C0B239D812F1}">
      <dsp:nvSpPr>
        <dsp:cNvPr id="0" name=""/>
        <dsp:cNvSpPr/>
      </dsp:nvSpPr>
      <dsp:spPr>
        <a:xfrm>
          <a:off x="1032043" y="1352441"/>
          <a:ext cx="7311862" cy="67649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6965" tIns="60960" rIns="60960" bIns="60960" numCol="1" spcCol="1270" anchor="ctr" anchorCtr="0">
          <a:noAutofit/>
        </a:bodyPr>
        <a:lstStyle/>
        <a:p>
          <a:pPr lvl="0" algn="l" defTabSz="1066800">
            <a:lnSpc>
              <a:spcPts val="2200"/>
            </a:lnSpc>
            <a:spcBef>
              <a:spcPct val="0"/>
            </a:spcBef>
            <a:spcAft>
              <a:spcPct val="35000"/>
            </a:spcAft>
          </a:pPr>
          <a:r>
            <a:rPr lang="en-US" sz="2400" kern="1200" dirty="0" smtClean="0"/>
            <a:t>Gene-Environment Interaction is key </a:t>
          </a:r>
        </a:p>
        <a:p>
          <a:pPr lvl="0" algn="l" defTabSz="1066800">
            <a:lnSpc>
              <a:spcPts val="2200"/>
            </a:lnSpc>
            <a:spcBef>
              <a:spcPct val="0"/>
            </a:spcBef>
            <a:spcAft>
              <a:spcPct val="35000"/>
            </a:spcAft>
          </a:pPr>
          <a:r>
            <a:rPr lang="en-US" sz="2400" kern="1200" dirty="0" smtClean="0"/>
            <a:t>Familiality-Environment Interaction is even </a:t>
          </a:r>
          <a:r>
            <a:rPr lang="en-US" sz="2400" kern="1200" dirty="0" err="1" smtClean="0"/>
            <a:t>keyer</a:t>
          </a:r>
          <a:endParaRPr lang="en-US" sz="2400" kern="1200" dirty="0" smtClean="0"/>
        </a:p>
      </dsp:txBody>
      <dsp:txXfrm>
        <a:off x="1032043" y="1352441"/>
        <a:ext cx="7311862" cy="676491"/>
      </dsp:txXfrm>
    </dsp:sp>
    <dsp:sp modelId="{02EBFBD0-479B-42C8-BD71-EBE271545F46}">
      <dsp:nvSpPr>
        <dsp:cNvPr id="0" name=""/>
        <dsp:cNvSpPr/>
      </dsp:nvSpPr>
      <dsp:spPr>
        <a:xfrm>
          <a:off x="609236" y="1267880"/>
          <a:ext cx="845614" cy="845614"/>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6103EA-B9A6-4A60-A847-3D4898BCC3DF}">
      <dsp:nvSpPr>
        <dsp:cNvPr id="0" name=""/>
        <dsp:cNvSpPr/>
      </dsp:nvSpPr>
      <dsp:spPr>
        <a:xfrm>
          <a:off x="1180823" y="2209800"/>
          <a:ext cx="7163081" cy="99059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696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Yet, several social science disciplines have resisted introducing genetics, biology, heritability and familiality into models </a:t>
          </a:r>
        </a:p>
      </dsp:txBody>
      <dsp:txXfrm>
        <a:off x="1180823" y="2209800"/>
        <a:ext cx="7163081" cy="990599"/>
      </dsp:txXfrm>
    </dsp:sp>
    <dsp:sp modelId="{0A0C616A-8B41-4A4F-92D9-28A6CCC4674B}">
      <dsp:nvSpPr>
        <dsp:cNvPr id="0" name=""/>
        <dsp:cNvSpPr/>
      </dsp:nvSpPr>
      <dsp:spPr>
        <a:xfrm>
          <a:off x="758016" y="2282292"/>
          <a:ext cx="845614" cy="845614"/>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8B26B2-D6B2-470C-8840-6288035E45B8}">
      <dsp:nvSpPr>
        <dsp:cNvPr id="0" name=""/>
        <dsp:cNvSpPr/>
      </dsp:nvSpPr>
      <dsp:spPr>
        <a:xfrm>
          <a:off x="1032043" y="3381266"/>
          <a:ext cx="7311862" cy="67649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696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PSID, NHANES, ADHEALTH now include genetic data and family-based designs</a:t>
          </a:r>
        </a:p>
      </dsp:txBody>
      <dsp:txXfrm>
        <a:off x="1032043" y="3381266"/>
        <a:ext cx="7311862" cy="676491"/>
      </dsp:txXfrm>
    </dsp:sp>
    <dsp:sp modelId="{B37CA023-788A-44ED-B1E2-CA38C1F569E4}">
      <dsp:nvSpPr>
        <dsp:cNvPr id="0" name=""/>
        <dsp:cNvSpPr/>
      </dsp:nvSpPr>
      <dsp:spPr>
        <a:xfrm>
          <a:off x="609236" y="3296705"/>
          <a:ext cx="845614" cy="845614"/>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13B214-F166-4F37-B961-4EA1FE54A9FC}">
      <dsp:nvSpPr>
        <dsp:cNvPr id="0" name=""/>
        <dsp:cNvSpPr/>
      </dsp:nvSpPr>
      <dsp:spPr>
        <a:xfrm>
          <a:off x="548848" y="4267680"/>
          <a:ext cx="7718182" cy="100906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696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2014 NAS &amp; NIA Sponsored “Expert Meeting on Assessing and Encouraging Interaction between Genetic and Social-Behavioral Models”</a:t>
          </a:r>
        </a:p>
      </dsp:txBody>
      <dsp:txXfrm>
        <a:off x="548848" y="4267680"/>
        <a:ext cx="7718182" cy="1009068"/>
      </dsp:txXfrm>
    </dsp:sp>
    <dsp:sp modelId="{4DEDFECD-095E-4CDA-8E28-0BDDFA1D4B0D}">
      <dsp:nvSpPr>
        <dsp:cNvPr id="0" name=""/>
        <dsp:cNvSpPr/>
      </dsp:nvSpPr>
      <dsp:spPr>
        <a:xfrm>
          <a:off x="38094" y="4174348"/>
          <a:ext cx="1018390" cy="1119153"/>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B4DD0E-7295-4F48-966F-BB36A2453CA8}" type="datetimeFigureOut">
              <a:rPr lang="en-US" smtClean="0"/>
              <a:pPr/>
              <a:t>10/16/14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323297-F68D-4682-BFB3-7AAACDDA65F5}" type="slidenum">
              <a:rPr lang="en-US" smtClean="0"/>
              <a:pPr/>
              <a:t>‹#›</a:t>
            </a:fld>
            <a:endParaRPr lang="en-US"/>
          </a:p>
        </p:txBody>
      </p:sp>
    </p:spTree>
    <p:extLst>
      <p:ext uri="{BB962C8B-B14F-4D97-AF65-F5344CB8AC3E}">
        <p14:creationId xmlns:p14="http://schemas.microsoft.com/office/powerpoint/2010/main" val="228396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dirty="0" smtClean="0"/>
              <a:t>Introduce</a:t>
            </a:r>
            <a:r>
              <a:rPr lang="en-US" baseline="0" dirty="0" smtClean="0"/>
              <a:t> the exec committee briefly  </a:t>
            </a:r>
          </a:p>
          <a:p>
            <a:pPr lvl="1">
              <a:buFontTx/>
              <a:buChar char="-"/>
            </a:pPr>
            <a:r>
              <a:rPr lang="en-US" baseline="0" dirty="0" smtClean="0"/>
              <a:t>Cindy Berg, Becky </a:t>
            </a:r>
            <a:r>
              <a:rPr lang="en-US" baseline="0" dirty="0" err="1" smtClean="0"/>
              <a:t>Utz</a:t>
            </a:r>
            <a:r>
              <a:rPr lang="en-US" baseline="0" dirty="0" smtClean="0"/>
              <a:t>, Ken Smith, Jon </a:t>
            </a:r>
            <a:r>
              <a:rPr lang="en-US" baseline="0" dirty="0" err="1" smtClean="0"/>
              <a:t>Butner</a:t>
            </a:r>
            <a:r>
              <a:rPr lang="en-US" baseline="0" dirty="0" smtClean="0"/>
              <a:t>, Joe Stanford, Heather Canary, Julie Fritz</a:t>
            </a:r>
          </a:p>
          <a:p>
            <a:pPr lvl="1">
              <a:buFontTx/>
              <a:buChar char="-"/>
            </a:pPr>
            <a:r>
              <a:rPr lang="en-US" baseline="0" dirty="0" smtClean="0"/>
              <a:t>charged with defining the direction and mission of C-FAHR, including the creation of a “center”</a:t>
            </a:r>
          </a:p>
          <a:p>
            <a:pPr lvl="1">
              <a:buFontTx/>
              <a:buChar char="-"/>
            </a:pPr>
            <a:endParaRPr lang="en-US" baseline="0" dirty="0" smtClean="0"/>
          </a:p>
          <a:p>
            <a:pPr>
              <a:buFontTx/>
              <a:buChar char="-"/>
            </a:pPr>
            <a:endParaRPr lang="en-US" baseline="0" dirty="0" smtClean="0"/>
          </a:p>
          <a:p>
            <a:pPr>
              <a:buFontTx/>
              <a:buChar char="-"/>
            </a:pPr>
            <a:r>
              <a:rPr lang="en-US" baseline="0" dirty="0" smtClean="0"/>
              <a:t> But first we need to build interdisciplinary collaborations and evidence of success among faculty on campus in the area of families and health.  To this end, we are doing campus outreach to identify interested and relevant faculty (membership drive), and funding small-grants that foster interdisciplinary collaboration related to families and health (pilot grant program).  We are also having intellectual conversations like this one to help us define the unique themes and concepts that tie this group together (monthly colloquium series).</a:t>
            </a:r>
          </a:p>
          <a:p>
            <a:pPr>
              <a:buFontTx/>
              <a:buChar char="-"/>
            </a:pPr>
            <a:endParaRPr lang="en-US" baseline="0" dirty="0" smtClean="0"/>
          </a:p>
        </p:txBody>
      </p:sp>
      <p:sp>
        <p:nvSpPr>
          <p:cNvPr id="4" name="Slide Number Placeholder 3"/>
          <p:cNvSpPr>
            <a:spLocks noGrp="1"/>
          </p:cNvSpPr>
          <p:nvPr>
            <p:ph type="sldNum" sz="quarter" idx="10"/>
          </p:nvPr>
        </p:nvSpPr>
        <p:spPr/>
        <p:txBody>
          <a:bodyPr/>
          <a:lstStyle/>
          <a:p>
            <a:fld id="{33323297-F68D-4682-BFB3-7AAACDDA65F5}"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 we will consider the role</a:t>
            </a:r>
            <a:r>
              <a:rPr lang="en-US" baseline="0" dirty="0" smtClean="0"/>
              <a:t> of the environment – as discussed by Ming Wen (Sociology)</a:t>
            </a:r>
            <a:endParaRPr lang="en-US" dirty="0"/>
          </a:p>
        </p:txBody>
      </p:sp>
      <p:sp>
        <p:nvSpPr>
          <p:cNvPr id="4" name="Slide Number Placeholder 3"/>
          <p:cNvSpPr>
            <a:spLocks noGrp="1"/>
          </p:cNvSpPr>
          <p:nvPr>
            <p:ph type="sldNum" sz="quarter" idx="10"/>
          </p:nvPr>
        </p:nvSpPr>
        <p:spPr/>
        <p:txBody>
          <a:bodyPr/>
          <a:lstStyle/>
          <a:p>
            <a:fld id="{33323297-F68D-4682-BFB3-7AAACDDA65F5}" type="slidenum">
              <a:rPr lang="en-US" smtClean="0"/>
              <a:pPr/>
              <a:t>23</a:t>
            </a:fld>
            <a:endParaRPr lang="en-US"/>
          </a:p>
        </p:txBody>
      </p:sp>
    </p:spTree>
    <p:extLst>
      <p:ext uri="{BB962C8B-B14F-4D97-AF65-F5344CB8AC3E}">
        <p14:creationId xmlns:p14="http://schemas.microsoft.com/office/powerpoint/2010/main" val="1542326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EC7CD3-01E1-416A-9AB1-AABC78F0A4C3}" type="slidenum">
              <a:rPr lang="en-US" smtClean="0"/>
              <a:pPr/>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EC7CD3-01E1-416A-9AB1-AABC78F0A4C3}" type="slidenum">
              <a:rPr lang="en-US" smtClean="0"/>
              <a:pPr/>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EC7CD3-01E1-416A-9AB1-AABC78F0A4C3}" type="slidenum">
              <a:rPr lang="en-US" smtClean="0"/>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will be the role of health care – Joe Stanford</a:t>
            </a:r>
            <a:r>
              <a:rPr lang="en-US" baseline="0" dirty="0" smtClean="0"/>
              <a:t> (DFPM)</a:t>
            </a:r>
            <a:endParaRPr lang="en-US" dirty="0"/>
          </a:p>
        </p:txBody>
      </p:sp>
      <p:sp>
        <p:nvSpPr>
          <p:cNvPr id="4" name="Slide Number Placeholder 3"/>
          <p:cNvSpPr>
            <a:spLocks noGrp="1"/>
          </p:cNvSpPr>
          <p:nvPr>
            <p:ph type="sldNum" sz="quarter" idx="10"/>
          </p:nvPr>
        </p:nvSpPr>
        <p:spPr/>
        <p:txBody>
          <a:bodyPr/>
          <a:lstStyle/>
          <a:p>
            <a:fld id="{33323297-F68D-4682-BFB3-7AAACDDA65F5}" type="slidenum">
              <a:rPr lang="en-US" smtClean="0"/>
              <a:pPr/>
              <a:t>27</a:t>
            </a:fld>
            <a:endParaRPr lang="en-US"/>
          </a:p>
        </p:txBody>
      </p:sp>
    </p:spTree>
    <p:extLst>
      <p:ext uri="{BB962C8B-B14F-4D97-AF65-F5344CB8AC3E}">
        <p14:creationId xmlns:p14="http://schemas.microsoft.com/office/powerpoint/2010/main" val="414636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EC7CD3-01E1-416A-9AB1-AABC78F0A4C3}" type="slidenum">
              <a:rPr lang="en-US" smtClean="0"/>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EC7CD3-01E1-416A-9AB1-AABC78F0A4C3}" type="slidenum">
              <a:rPr lang="en-US" smtClean="0"/>
              <a:pPr/>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Considering the multiple layers of influence</a:t>
            </a:r>
            <a:r>
              <a:rPr lang="en-US" baseline="0" dirty="0" smtClean="0"/>
              <a:t> and dynamics – it becomes clear that a unique set of methods and models are needed to account for these complexities.  Jon  </a:t>
            </a:r>
            <a:r>
              <a:rPr lang="en-US" baseline="0" dirty="0" err="1" smtClean="0"/>
              <a:t>Butner</a:t>
            </a:r>
            <a:r>
              <a:rPr lang="en-US" baseline="0" dirty="0" smtClean="0"/>
              <a:t>, Psychology</a:t>
            </a:r>
            <a:endParaRPr lang="en-US" dirty="0"/>
          </a:p>
        </p:txBody>
      </p:sp>
      <p:sp>
        <p:nvSpPr>
          <p:cNvPr id="4" name="Slide Number Placeholder 3"/>
          <p:cNvSpPr>
            <a:spLocks noGrp="1"/>
          </p:cNvSpPr>
          <p:nvPr>
            <p:ph type="sldNum" sz="quarter" idx="10"/>
          </p:nvPr>
        </p:nvSpPr>
        <p:spPr/>
        <p:txBody>
          <a:bodyPr/>
          <a:lstStyle/>
          <a:p>
            <a:fld id="{33323297-F68D-4682-BFB3-7AAACDDA65F5}" type="slidenum">
              <a:rPr lang="en-US" smtClean="0"/>
              <a:pPr/>
              <a:t>32</a:t>
            </a:fld>
            <a:endParaRPr lang="en-US"/>
          </a:p>
        </p:txBody>
      </p:sp>
    </p:spTree>
    <p:extLst>
      <p:ext uri="{BB962C8B-B14F-4D97-AF65-F5344CB8AC3E}">
        <p14:creationId xmlns:p14="http://schemas.microsoft.com/office/powerpoint/2010/main" val="3873452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finally, we need to consider how this</a:t>
            </a:r>
            <a:r>
              <a:rPr lang="en-US" baseline="0" dirty="0" smtClean="0"/>
              <a:t> theoretical model can be extended into real-world application.</a:t>
            </a:r>
          </a:p>
          <a:p>
            <a:endParaRPr lang="en-US" baseline="0" dirty="0" smtClean="0"/>
          </a:p>
          <a:p>
            <a:r>
              <a:rPr lang="en-US" baseline="0" dirty="0" smtClean="0"/>
              <a:t>Becky </a:t>
            </a:r>
            <a:r>
              <a:rPr lang="en-US" baseline="0" dirty="0" err="1" smtClean="0"/>
              <a:t>Utz</a:t>
            </a:r>
            <a:r>
              <a:rPr lang="en-US" baseline="0" dirty="0" smtClean="0"/>
              <a:t> (Sociology) will speak about intervention and dissemination efforts associated with families and health.</a:t>
            </a:r>
            <a:endParaRPr lang="en-US" dirty="0"/>
          </a:p>
        </p:txBody>
      </p:sp>
      <p:sp>
        <p:nvSpPr>
          <p:cNvPr id="4" name="Slide Number Placeholder 3"/>
          <p:cNvSpPr>
            <a:spLocks noGrp="1"/>
          </p:cNvSpPr>
          <p:nvPr>
            <p:ph type="sldNum" sz="quarter" idx="10"/>
          </p:nvPr>
        </p:nvSpPr>
        <p:spPr/>
        <p:txBody>
          <a:bodyPr/>
          <a:lstStyle/>
          <a:p>
            <a:fld id="{33323297-F68D-4682-BFB3-7AAACDDA65F5}" type="slidenum">
              <a:rPr lang="en-US" smtClean="0"/>
              <a:pPr/>
              <a:t>39</a:t>
            </a:fld>
            <a:endParaRPr lang="en-US"/>
          </a:p>
        </p:txBody>
      </p:sp>
    </p:spTree>
    <p:extLst>
      <p:ext uri="{BB962C8B-B14F-4D97-AF65-F5344CB8AC3E}">
        <p14:creationId xmlns:p14="http://schemas.microsoft.com/office/powerpoint/2010/main" val="3110056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EC7CD3-01E1-416A-9AB1-AABC78F0A4C3}" type="slidenum">
              <a:rPr lang="en-US" smtClean="0"/>
              <a:pPr/>
              <a:t>41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36261B-01E3-43BD-B841-18DC7C4B0C24}" type="slidenum">
              <a:rPr lang="en-US" altLang="en-US" smtClean="0"/>
              <a:pPr>
                <a:defRPr/>
              </a:pPr>
              <a:t>7</a:t>
            </a:fld>
            <a:endParaRPr lang="en-US" altLang="en-US"/>
          </a:p>
        </p:txBody>
      </p:sp>
    </p:spTree>
    <p:extLst>
      <p:ext uri="{BB962C8B-B14F-4D97-AF65-F5344CB8AC3E}">
        <p14:creationId xmlns:p14="http://schemas.microsoft.com/office/powerpoint/2010/main" val="4201960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EC7CD3-01E1-416A-9AB1-AABC78F0A4C3}" type="slidenum">
              <a:rPr lang="en-US" smtClean="0"/>
              <a:pPr/>
              <a:t>42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DISCUSSION</a:t>
            </a:r>
            <a:endParaRPr lang="en-US" dirty="0"/>
          </a:p>
        </p:txBody>
      </p:sp>
      <p:sp>
        <p:nvSpPr>
          <p:cNvPr id="4" name="Slide Number Placeholder 3"/>
          <p:cNvSpPr>
            <a:spLocks noGrp="1"/>
          </p:cNvSpPr>
          <p:nvPr>
            <p:ph type="sldNum" sz="quarter" idx="10"/>
          </p:nvPr>
        </p:nvSpPr>
        <p:spPr/>
        <p:txBody>
          <a:bodyPr/>
          <a:lstStyle/>
          <a:p>
            <a:fld id="{33323297-F68D-4682-BFB3-7AAACDDA65F5}" type="slidenum">
              <a:rPr lang="en-US" smtClean="0"/>
              <a:pPr/>
              <a:t>43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323297-F68D-4682-BFB3-7AAACDDA65F5}" type="slidenum">
              <a:rPr lang="en-US" smtClean="0"/>
              <a:pPr/>
              <a:t>44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the name of our discussion today is – the Pac-12 Six-Pack.</a:t>
            </a:r>
            <a:r>
              <a:rPr lang="en-US" baseline="0" dirty="0" smtClean="0"/>
              <a:t>  We have asked 6 different speakers to offer a very brief introduction, to help us think about and develop a “comprehensive, family-based model of health”</a:t>
            </a:r>
            <a:endParaRPr lang="en-US" dirty="0"/>
          </a:p>
        </p:txBody>
      </p:sp>
      <p:sp>
        <p:nvSpPr>
          <p:cNvPr id="4" name="Slide Number Placeholder 3"/>
          <p:cNvSpPr>
            <a:spLocks noGrp="1"/>
          </p:cNvSpPr>
          <p:nvPr>
            <p:ph type="sldNum" sz="quarter" idx="10"/>
          </p:nvPr>
        </p:nvSpPr>
        <p:spPr/>
        <p:txBody>
          <a:bodyPr/>
          <a:lstStyle/>
          <a:p>
            <a:fld id="{33323297-F68D-4682-BFB3-7AAACDDA65F5}"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model that appeared in the original TEP proposal – it got</a:t>
            </a:r>
            <a:r>
              <a:rPr lang="en-US" baseline="0" dirty="0" smtClean="0"/>
              <a:t> us the funding because it made it look like the cluster unified a bunch of different areas – however, what does it mean?  Let’s take some time today to think about each component of the model and how it potentially contributes to the larger understanding of families and health across the life course.</a:t>
            </a:r>
          </a:p>
          <a:p>
            <a:endParaRPr lang="en-US" baseline="0" dirty="0" smtClean="0"/>
          </a:p>
          <a:p>
            <a:r>
              <a:rPr lang="en-US" baseline="0" dirty="0" smtClean="0"/>
              <a:t>We will first focus on the center most element of the figure – the family.  How does approaching the study of lifelong health differ when viewing it from the perspective of the family, rather than an individual?</a:t>
            </a:r>
            <a:endParaRPr lang="en-US" dirty="0"/>
          </a:p>
        </p:txBody>
      </p:sp>
      <p:sp>
        <p:nvSpPr>
          <p:cNvPr id="4" name="Slide Number Placeholder 3"/>
          <p:cNvSpPr>
            <a:spLocks noGrp="1"/>
          </p:cNvSpPr>
          <p:nvPr>
            <p:ph type="sldNum" sz="quarter" idx="10"/>
          </p:nvPr>
        </p:nvSpPr>
        <p:spPr/>
        <p:txBody>
          <a:bodyPr/>
          <a:lstStyle/>
          <a:p>
            <a:fld id="{33323297-F68D-4682-BFB3-7AAACDDA65F5}" type="slidenum">
              <a:rPr lang="en-US" smtClean="0"/>
              <a:pPr/>
              <a:t>10</a:t>
            </a:fld>
            <a:endParaRPr lang="en-US"/>
          </a:p>
        </p:txBody>
      </p:sp>
    </p:spTree>
    <p:extLst>
      <p:ext uri="{BB962C8B-B14F-4D97-AF65-F5344CB8AC3E}">
        <p14:creationId xmlns:p14="http://schemas.microsoft.com/office/powerpoint/2010/main" val="1406248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a:t>
            </a:r>
            <a:r>
              <a:rPr lang="en-US" baseline="0" dirty="0" smtClean="0"/>
              <a:t> family perspective to health and chronic illness views individuals as embedded within family units throughout their developmental life span.</a:t>
            </a:r>
          </a:p>
          <a:p>
            <a:pPr marL="0" indent="0">
              <a:buNone/>
            </a:pPr>
            <a:r>
              <a:rPr lang="en-US" baseline="0" dirty="0" smtClean="0"/>
              <a:t>2.  Family serves as a foundation for the development of other relationships, that when positive can facilitate health and reduce the likelihood of chronic illnesses.  Positive parent-child relationships laid down in infancy through secure attachment processes provide a foundation for an individual’s use of friends, romantic partners, and healthcare providers as sources of social support all of which are associated with health.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3) When chronic illnesses do arise they are managed within the family system in an interdependent manner with parents initially providing a great deal of support, support that is later provided primarily by romantic partners.   This interdependence, however, means that chronic illnesses can affect family members as well as the individual with the illness.       </a:t>
            </a:r>
          </a:p>
          <a:p>
            <a:endParaRPr lang="en-US" dirty="0"/>
          </a:p>
        </p:txBody>
      </p:sp>
      <p:sp>
        <p:nvSpPr>
          <p:cNvPr id="4" name="Slide Number Placeholder 3"/>
          <p:cNvSpPr>
            <a:spLocks noGrp="1"/>
          </p:cNvSpPr>
          <p:nvPr>
            <p:ph type="sldNum" sz="quarter" idx="10"/>
          </p:nvPr>
        </p:nvSpPr>
        <p:spPr/>
        <p:txBody>
          <a:bodyPr/>
          <a:lstStyle/>
          <a:p>
            <a:fld id="{24F89882-7E9F-41CD-9B45-013C1EA3CA0D}" type="slidenum">
              <a:rPr lang="en-US" smtClean="0"/>
              <a:t>11</a:t>
            </a:fld>
            <a:endParaRPr lang="en-US"/>
          </a:p>
        </p:txBody>
      </p:sp>
    </p:spTree>
    <p:extLst>
      <p:ext uri="{BB962C8B-B14F-4D97-AF65-F5344CB8AC3E}">
        <p14:creationId xmlns:p14="http://schemas.microsoft.com/office/powerpoint/2010/main" val="1715624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own work with</a:t>
            </a:r>
            <a:r>
              <a:rPr lang="en-US" baseline="0" dirty="0" smtClean="0"/>
              <a:t> adolescents with type 1 diabetes, we see that diabetes is a family affair.   When interviewed about their perceptions of diabetes, the majority of family members conceptualize the illness as a shared family issue rather than an issue that is the adolescent’s or the parent’s issue to deal with.</a:t>
            </a:r>
          </a:p>
          <a:p>
            <a:endParaRPr lang="en-US" baseline="0" dirty="0" smtClean="0"/>
          </a:p>
          <a:p>
            <a:r>
              <a:rPr lang="en-US" baseline="0" dirty="0" smtClean="0"/>
              <a:t>Further, when parents collaborate, are warm and accepting, and monitor adolescents’ diabetes management adherence and HbA1c are improved.  Parental involvement is especially important it declines across adolescence at the same time that adherence declines.  In our work we have found that these two are linked such that greater parental involvement longitudinally sustains adherence across time.</a:t>
            </a:r>
          </a:p>
          <a:p>
            <a:endParaRPr lang="en-US" baseline="0" dirty="0" smtClean="0"/>
          </a:p>
        </p:txBody>
      </p:sp>
      <p:sp>
        <p:nvSpPr>
          <p:cNvPr id="4" name="Slide Number Placeholder 3"/>
          <p:cNvSpPr>
            <a:spLocks noGrp="1"/>
          </p:cNvSpPr>
          <p:nvPr>
            <p:ph type="sldNum" sz="quarter" idx="10"/>
          </p:nvPr>
        </p:nvSpPr>
        <p:spPr/>
        <p:txBody>
          <a:bodyPr/>
          <a:lstStyle/>
          <a:p>
            <a:fld id="{24F89882-7E9F-41CD-9B45-013C1EA3CA0D}" type="slidenum">
              <a:rPr lang="en-US" smtClean="0"/>
              <a:t>12</a:t>
            </a:fld>
            <a:endParaRPr lang="en-US"/>
          </a:p>
        </p:txBody>
      </p:sp>
    </p:spTree>
    <p:extLst>
      <p:ext uri="{BB962C8B-B14F-4D97-AF65-F5344CB8AC3E}">
        <p14:creationId xmlns:p14="http://schemas.microsoft.com/office/powerpoint/2010/main" val="1150391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036E54-F7A7-406F-A300-9058F8CA480E}" type="slidenum">
              <a:rPr lang="en-US">
                <a:solidFill>
                  <a:prstClr val="black"/>
                </a:solidFill>
                <a:latin typeface="Calibri"/>
              </a:rPr>
              <a:pPr/>
              <a:t>13</a:t>
            </a:fld>
            <a:endParaRPr lang="en-US">
              <a:solidFill>
                <a:prstClr val="black"/>
              </a:solidFill>
              <a:latin typeface="Calibri"/>
            </a:endParaRPr>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r>
              <a:rPr lang="en-US" dirty="0" smtClean="0"/>
              <a:t>To</a:t>
            </a:r>
            <a:r>
              <a:rPr lang="en-US" baseline="0" dirty="0" smtClean="0"/>
              <a:t> examine in more detail the daily interdependence between parents and adolescents in managing type 1 diabetes, we had mothers’, fathers’, and adolescents keep a daily diary of the problems that occurred in diabetes management.  In addition, parents rated their worry about the adolescent’s diabetes and rated a number of persuasive strategies they used each day (reminded the child, persuaded the child to do more).  </a:t>
            </a:r>
          </a:p>
          <a:p>
            <a:endParaRPr lang="en-US" baseline="0" dirty="0" smtClean="0"/>
          </a:p>
          <a:p>
            <a:r>
              <a:rPr lang="en-US" baseline="0" dirty="0" smtClean="0"/>
              <a:t>We found that adolescents problems with diabetes heightened mothers’ and fathers’ worry about diabetes and was associated with both mothers’ and fathers’  greater number of persuasive strategies.  Further mothers’ persuasive strategies (not fathers) led to next day lower blood glucose values, suggesting that her strategies were facilitative of blood glucose management.  </a:t>
            </a:r>
          </a:p>
          <a:p>
            <a:endParaRPr lang="en-US" baseline="0" dirty="0" smtClean="0"/>
          </a:p>
          <a:p>
            <a:r>
              <a:rPr lang="en-US" baseline="0" dirty="0" smtClean="0"/>
              <a:t>However, those persuasive strategies were associated with better adolescent confidence only to the extent that they were tailored to the child’s own views of confidence.  These results suggest that parental involvement needs to be tailored to adolescents’ views of their competence.</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Family</a:t>
            </a:r>
            <a:r>
              <a:rPr lang="en-US" baseline="0" dirty="0" smtClean="0"/>
              <a:t> involvement has similar benefits at different parts of the life span involving different kinds of relationships such as the marital partner.  In a study of husbands and wives and how they dealt with problems surrounding prostate cancer and its treatment, daily collaborative coping with stressful events surrounding prostate cancer was associated with lower negative affect and higher perceived coping effectiveness for both husbands and wives.  </a:t>
            </a:r>
          </a:p>
          <a:p>
            <a:endParaRPr lang="en-US" baseline="0" dirty="0" smtClean="0"/>
          </a:p>
          <a:p>
            <a:r>
              <a:rPr lang="en-US" baseline="0" dirty="0" smtClean="0"/>
              <a:t>However, there may be a cost to this collaborative coping.  On days when husbands were reporting greater negative affect, wives also experienced greater negative affect, when they reported collaborating frequently across the 14 days of the diary. </a:t>
            </a:r>
          </a:p>
          <a:p>
            <a:endParaRPr lang="en-US" baseline="0" dirty="0" smtClean="0"/>
          </a:p>
          <a:p>
            <a:r>
              <a:rPr lang="en-US" baseline="0" dirty="0" smtClean="0"/>
              <a:t>In summary, these studies illustrate the value of examining chronic illness from a family perspective, in that particular kinds of family involvement can facilitate adjustment for both the person with the illness and the family member.  Further these studies indicate that even when family members are involved in positive ways, they </a:t>
            </a:r>
            <a:r>
              <a:rPr lang="en-US" baseline="0" smtClean="0"/>
              <a:t>may be affected </a:t>
            </a:r>
            <a:r>
              <a:rPr lang="en-US" baseline="0" dirty="0" smtClean="0"/>
              <a:t>by </a:t>
            </a:r>
            <a:r>
              <a:rPr lang="en-US" baseline="0" smtClean="0"/>
              <a:t>the chronic </a:t>
            </a:r>
            <a:r>
              <a:rPr lang="en-US" baseline="0" dirty="0" smtClean="0"/>
              <a:t>illness experience.  </a:t>
            </a:r>
            <a:endParaRPr lang="en-US" dirty="0"/>
          </a:p>
        </p:txBody>
      </p:sp>
      <p:sp>
        <p:nvSpPr>
          <p:cNvPr id="4" name="Slide Number Placeholder 3"/>
          <p:cNvSpPr>
            <a:spLocks noGrp="1"/>
          </p:cNvSpPr>
          <p:nvPr>
            <p:ph type="sldNum" sz="quarter" idx="10"/>
          </p:nvPr>
        </p:nvSpPr>
        <p:spPr/>
        <p:txBody>
          <a:bodyPr/>
          <a:lstStyle/>
          <a:p>
            <a:fld id="{24F89882-7E9F-41CD-9B45-013C1EA3CA0D}" type="slidenum">
              <a:rPr lang="en-US" smtClean="0"/>
              <a:t>14</a:t>
            </a:fld>
            <a:endParaRPr lang="en-US"/>
          </a:p>
        </p:txBody>
      </p:sp>
    </p:spTree>
    <p:extLst>
      <p:ext uri="{BB962C8B-B14F-4D97-AF65-F5344CB8AC3E}">
        <p14:creationId xmlns:p14="http://schemas.microsoft.com/office/powerpoint/2010/main" val="2093721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Health</a:t>
            </a:r>
            <a:r>
              <a:rPr lang="en-US" baseline="0" dirty="0" smtClean="0"/>
              <a:t> is determined by a series of complex influences – as represented by the concentric circles around the family.</a:t>
            </a:r>
          </a:p>
          <a:p>
            <a:endParaRPr lang="en-US" baseline="0" dirty="0" smtClean="0"/>
          </a:p>
          <a:p>
            <a:r>
              <a:rPr lang="en-US" baseline="0" dirty="0" smtClean="0"/>
              <a:t>We have speakers who will discuss specifically the role of genetics (Ken Smith), the role of environment (Ming Wen), and the role of health care (Joe Stanford)</a:t>
            </a:r>
            <a:endParaRPr lang="en-US" dirty="0"/>
          </a:p>
        </p:txBody>
      </p:sp>
      <p:sp>
        <p:nvSpPr>
          <p:cNvPr id="4" name="Slide Number Placeholder 3"/>
          <p:cNvSpPr>
            <a:spLocks noGrp="1"/>
          </p:cNvSpPr>
          <p:nvPr>
            <p:ph type="sldNum" sz="quarter" idx="10"/>
          </p:nvPr>
        </p:nvSpPr>
        <p:spPr/>
        <p:txBody>
          <a:bodyPr/>
          <a:lstStyle/>
          <a:p>
            <a:fld id="{33323297-F68D-4682-BFB3-7AAACDDA65F5}"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8F6BB1-4070-4254-8569-BC49C398BE4B}" type="datetimeFigureOut">
              <a:rPr lang="en-US" smtClean="0"/>
              <a:pPr/>
              <a:t>10/16/14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A48B0-5E6F-452B-BA9C-49CB72A6C94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8F6BB1-4070-4254-8569-BC49C398BE4B}" type="datetimeFigureOut">
              <a:rPr lang="en-US" smtClean="0"/>
              <a:pPr/>
              <a:t>10/16/14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A48B0-5E6F-452B-BA9C-49CB72A6C9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8F6BB1-4070-4254-8569-BC49C398BE4B}" type="datetimeFigureOut">
              <a:rPr lang="en-US" smtClean="0"/>
              <a:pPr/>
              <a:t>10/16/14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A48B0-5E6F-452B-BA9C-49CB72A6C94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ltLang="en-US" dirty="0"/>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ltLang="en-US" dirty="0"/>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6FCFB7A0-9C1A-4129-8F77-8B3B062D3FFB}" type="slidenum">
              <a:rPr lang="en-US" altLang="en-US"/>
              <a:pPr/>
              <a:t>‹#›</a:t>
            </a:fld>
            <a:endParaRPr lang="en-US" altLang="en-US" dirty="0"/>
          </a:p>
        </p:txBody>
      </p:sp>
    </p:spTree>
    <p:extLst>
      <p:ext uri="{BB962C8B-B14F-4D97-AF65-F5344CB8AC3E}">
        <p14:creationId xmlns:p14="http://schemas.microsoft.com/office/powerpoint/2010/main" val="3725428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8F6BB1-4070-4254-8569-BC49C398BE4B}" type="datetimeFigureOut">
              <a:rPr lang="en-US" smtClean="0"/>
              <a:pPr/>
              <a:t>10/16/14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A48B0-5E6F-452B-BA9C-49CB72A6C9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8F6BB1-4070-4254-8569-BC49C398BE4B}" type="datetimeFigureOut">
              <a:rPr lang="en-US" smtClean="0"/>
              <a:pPr/>
              <a:t>10/16/14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A48B0-5E6F-452B-BA9C-49CB72A6C94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8F6BB1-4070-4254-8569-BC49C398BE4B}" type="datetimeFigureOut">
              <a:rPr lang="en-US" smtClean="0"/>
              <a:pPr/>
              <a:t>10/16/14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A48B0-5E6F-452B-BA9C-49CB72A6C94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8F6BB1-4070-4254-8569-BC49C398BE4B}" type="datetimeFigureOut">
              <a:rPr lang="en-US" smtClean="0"/>
              <a:pPr/>
              <a:t>10/16/14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5A48B0-5E6F-452B-BA9C-49CB72A6C94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8F6BB1-4070-4254-8569-BC49C398BE4B}" type="datetimeFigureOut">
              <a:rPr lang="en-US" smtClean="0"/>
              <a:pPr/>
              <a:t>10/16/14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5A48B0-5E6F-452B-BA9C-49CB72A6C9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8F6BB1-4070-4254-8569-BC49C398BE4B}" type="datetimeFigureOut">
              <a:rPr lang="en-US" smtClean="0"/>
              <a:pPr/>
              <a:t>10/16/14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5A48B0-5E6F-452B-BA9C-49CB72A6C9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8F6BB1-4070-4254-8569-BC49C398BE4B}" type="datetimeFigureOut">
              <a:rPr lang="en-US" smtClean="0"/>
              <a:pPr/>
              <a:t>10/16/14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A48B0-5E6F-452B-BA9C-49CB72A6C9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8F6BB1-4070-4254-8569-BC49C398BE4B}" type="datetimeFigureOut">
              <a:rPr lang="en-US" smtClean="0"/>
              <a:pPr/>
              <a:t>10/16/14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A48B0-5E6F-452B-BA9C-49CB72A6C9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F6BB1-4070-4254-8569-BC49C398BE4B}" type="datetimeFigureOut">
              <a:rPr lang="en-US" smtClean="0"/>
              <a:pPr/>
              <a:t>10/16/14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A48B0-5E6F-452B-BA9C-49CB72A6C9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8.jpeg"/><Relationship Id="rId6" Type="http://schemas.openxmlformats.org/officeDocument/2006/relationships/image" Target="../media/image19.JP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2.xml"/><Relationship Id="rId3"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jpeg"/><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 Id="rId3" Type="http://schemas.openxmlformats.org/officeDocument/2006/relationships/image" Target="../media/image3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 Id="rId3" Type="http://schemas.openxmlformats.org/officeDocument/2006/relationships/image" Target="../media/image4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jpeg"/><Relationship Id="rId9" Type="http://schemas.openxmlformats.org/officeDocument/2006/relationships/hyperlink" Target="mailto:C-Fahr_info@utah.edu" TargetMode="External"/><Relationship Id="rId10" Type="http://schemas.openxmlformats.org/officeDocument/2006/relationships/hyperlink" Target="http://csbs.utah.edu/health_family.php" TargetMode="External"/><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02175"/>
            <a:ext cx="7772400" cy="2689225"/>
          </a:xfrm>
        </p:spPr>
        <p:txBody>
          <a:bodyPr>
            <a:normAutofit fontScale="90000"/>
          </a:bodyPr>
          <a:lstStyle/>
          <a:p>
            <a:r>
              <a:rPr lang="en-US" sz="4000" b="1" dirty="0" smtClean="0"/>
              <a:t>C-FAHR Colloquium Series</a:t>
            </a:r>
            <a:br>
              <a:rPr lang="en-US" sz="4000" b="1" dirty="0" smtClean="0"/>
            </a:br>
            <a:r>
              <a:rPr lang="en-US" sz="2800" dirty="0" smtClean="0"/>
              <a:t>September 8, 2014</a:t>
            </a:r>
            <a:br>
              <a:rPr lang="en-US" sz="2800" dirty="0" smtClean="0"/>
            </a:br>
            <a:r>
              <a:rPr lang="en-US" sz="2800" dirty="0" smtClean="0"/>
              <a:t/>
            </a:r>
            <a:br>
              <a:rPr lang="en-US" sz="2800" dirty="0" smtClean="0"/>
            </a:br>
            <a:r>
              <a:rPr lang="en-US" sz="3200" dirty="0" smtClean="0">
                <a:solidFill>
                  <a:schemeClr val="accent5">
                    <a:lumMod val="75000"/>
                  </a:schemeClr>
                </a:solidFill>
              </a:rPr>
              <a:t/>
            </a:r>
            <a:br>
              <a:rPr lang="en-US" sz="3200" dirty="0" smtClean="0">
                <a:solidFill>
                  <a:schemeClr val="accent5">
                    <a:lumMod val="75000"/>
                  </a:schemeClr>
                </a:solidFill>
              </a:rPr>
            </a:br>
            <a:endParaRPr lang="en-US" sz="4800" i="1" dirty="0">
              <a:solidFill>
                <a:schemeClr val="accent5">
                  <a:lumMod val="75000"/>
                </a:schemeClr>
              </a:solidFill>
            </a:endParaRPr>
          </a:p>
        </p:txBody>
      </p:sp>
      <p:pic>
        <p:nvPicPr>
          <p:cNvPr id="1026" name="Picture 2" descr="consortium banner"/>
          <p:cNvPicPr>
            <a:picLocks noChangeAspect="1" noChangeArrowheads="1"/>
          </p:cNvPicPr>
          <p:nvPr/>
        </p:nvPicPr>
        <p:blipFill>
          <a:blip r:embed="rId2" cstate="print"/>
          <a:srcRect/>
          <a:stretch>
            <a:fillRect/>
          </a:stretch>
        </p:blipFill>
        <p:spPr bwMode="auto">
          <a:xfrm>
            <a:off x="133350" y="1104900"/>
            <a:ext cx="8858250" cy="2857500"/>
          </a:xfrm>
          <a:prstGeom prst="rect">
            <a:avLst/>
          </a:prstGeom>
          <a:noFill/>
          <a:ln w="38100">
            <a:solidFill>
              <a:schemeClr val="tx1"/>
            </a:solidFill>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l="16406" t="11333" r="17969" b="10000"/>
          <a:stretch>
            <a:fillRect/>
          </a:stretch>
        </p:blipFill>
        <p:spPr bwMode="auto">
          <a:xfrm>
            <a:off x="304800" y="385536"/>
            <a:ext cx="8564105" cy="6015264"/>
          </a:xfrm>
          <a:prstGeom prst="rect">
            <a:avLst/>
          </a:prstGeom>
          <a:noFill/>
          <a:ln w="9525">
            <a:noFill/>
            <a:miter lim="800000"/>
            <a:headEnd/>
            <a:tailEnd/>
          </a:ln>
        </p:spPr>
      </p:pic>
      <p:sp>
        <p:nvSpPr>
          <p:cNvPr id="3" name="Oval 2"/>
          <p:cNvSpPr/>
          <p:nvPr/>
        </p:nvSpPr>
        <p:spPr>
          <a:xfrm>
            <a:off x="2286000" y="2667000"/>
            <a:ext cx="1600200" cy="1524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Family</a:t>
            </a:r>
            <a:endParaRPr lang="en-US" b="1" dirty="0">
              <a:solidFill>
                <a:schemeClr val="tx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790243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442"/>
            <a:ext cx="8229600" cy="1143000"/>
          </a:xfrm>
        </p:spPr>
        <p:txBody>
          <a:bodyPr/>
          <a:lstStyle/>
          <a:p>
            <a:r>
              <a:rPr lang="en-US" dirty="0" smtClean="0"/>
              <a:t>Chronic Illnesses are a Family Affair</a:t>
            </a:r>
            <a:endParaRPr lang="en-US" dirty="0"/>
          </a:p>
        </p:txBody>
      </p:sp>
      <p:sp>
        <p:nvSpPr>
          <p:cNvPr id="3" name="Content Placeholder 2"/>
          <p:cNvSpPr>
            <a:spLocks noGrp="1"/>
          </p:cNvSpPr>
          <p:nvPr>
            <p:ph idx="1"/>
          </p:nvPr>
        </p:nvSpPr>
        <p:spPr>
          <a:xfrm>
            <a:off x="457200" y="1676400"/>
            <a:ext cx="8229600" cy="3124199"/>
          </a:xfrm>
        </p:spPr>
        <p:txBody>
          <a:bodyPr>
            <a:normAutofit/>
          </a:bodyPr>
          <a:lstStyle/>
          <a:p>
            <a:r>
              <a:rPr lang="en-US" sz="2800" dirty="0" smtClean="0"/>
              <a:t>Family members view type 1 diabetes as a “family” issue (70.9% mothers, 52.8% children).</a:t>
            </a:r>
          </a:p>
          <a:p>
            <a:r>
              <a:rPr lang="en-US" sz="2800" dirty="0" smtClean="0"/>
              <a:t>When parents collaborate, are warm and accepting, and monitor adolescents’ diabetes management, adherence and HbA1c are improved.</a:t>
            </a:r>
          </a:p>
          <a:p>
            <a:endParaRPr lang="en-US" sz="2000" dirty="0"/>
          </a:p>
        </p:txBody>
      </p:sp>
      <p:sp>
        <p:nvSpPr>
          <p:cNvPr id="5" name="TextBox 4"/>
          <p:cNvSpPr txBox="1"/>
          <p:nvPr/>
        </p:nvSpPr>
        <p:spPr>
          <a:xfrm>
            <a:off x="228600" y="1066800"/>
            <a:ext cx="8534400" cy="646331"/>
          </a:xfrm>
          <a:prstGeom prst="rect">
            <a:avLst/>
          </a:prstGeom>
          <a:noFill/>
        </p:spPr>
        <p:txBody>
          <a:bodyPr wrap="square" rtlCol="0">
            <a:spAutoFit/>
          </a:bodyPr>
          <a:lstStyle/>
          <a:p>
            <a:r>
              <a:rPr lang="en-US" dirty="0" smtClean="0"/>
              <a:t>Berg et al. (2007); Beveridge, Berg, Wiebe &amp; Palmer (2006); King, Berg et al. (2013).</a:t>
            </a:r>
          </a:p>
          <a:p>
            <a:endParaRPr lang="en-US" dirty="0"/>
          </a:p>
        </p:txBody>
      </p:sp>
      <p:pic>
        <p:nvPicPr>
          <p:cNvPr id="10" name="Picture 9" descr="Parental_Diabetes_Monitoring.bmp"/>
          <p:cNvPicPr>
            <a:picLocks noChangeAspect="1"/>
          </p:cNvPicPr>
          <p:nvPr/>
        </p:nvPicPr>
        <p:blipFill>
          <a:blip r:embed="rId3" cstate="print"/>
          <a:stretch>
            <a:fillRect/>
          </a:stretch>
        </p:blipFill>
        <p:spPr>
          <a:xfrm>
            <a:off x="228600" y="4562869"/>
            <a:ext cx="3810000" cy="2295131"/>
          </a:xfrm>
          <a:prstGeom prst="rect">
            <a:avLst/>
          </a:prstGeom>
        </p:spPr>
      </p:pic>
      <p:pic>
        <p:nvPicPr>
          <p:cNvPr id="11" name="Picture 6"/>
          <p:cNvPicPr>
            <a:picLocks noChangeAspect="1" noChangeArrowheads="1"/>
          </p:cNvPicPr>
          <p:nvPr/>
        </p:nvPicPr>
        <p:blipFill>
          <a:blip r:embed="rId4"/>
          <a:srcRect/>
          <a:stretch>
            <a:fillRect/>
          </a:stretch>
        </p:blipFill>
        <p:spPr bwMode="auto">
          <a:xfrm>
            <a:off x="5158497" y="4562869"/>
            <a:ext cx="3451985" cy="2263233"/>
          </a:xfrm>
          <a:prstGeom prst="rect">
            <a:avLst/>
          </a:prstGeom>
          <a:noFill/>
          <a:ln w="9525">
            <a:noFill/>
            <a:miter lim="800000"/>
            <a:headEnd/>
            <a:tailEnd/>
          </a:ln>
          <a:effectLst/>
        </p:spPr>
      </p:pic>
    </p:spTree>
    <p:extLst>
      <p:ext uri="{BB962C8B-B14F-4D97-AF65-F5344CB8AC3E}">
        <p14:creationId xmlns:p14="http://schemas.microsoft.com/office/powerpoint/2010/main" val="18581985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92" name="Rectangle 16"/>
          <p:cNvSpPr>
            <a:spLocks noChangeArrowheads="1"/>
          </p:cNvSpPr>
          <p:nvPr/>
        </p:nvSpPr>
        <p:spPr bwMode="auto">
          <a:xfrm>
            <a:off x="381000" y="1676400"/>
            <a:ext cx="184150" cy="457200"/>
          </a:xfrm>
          <a:prstGeom prst="rect">
            <a:avLst/>
          </a:prstGeom>
          <a:noFill/>
          <a:ln w="9525">
            <a:noFill/>
            <a:miter lim="800000"/>
            <a:headEnd/>
            <a:tailEnd/>
          </a:ln>
          <a:effectLst/>
        </p:spPr>
        <p:txBody>
          <a:bodyPr wrap="none" anchor="ctr">
            <a:spAutoFit/>
          </a:bodyPr>
          <a:lstStyle/>
          <a:p>
            <a:pPr eaLnBrk="0" hangingPunct="0"/>
            <a:endParaRPr lang="en-US" sz="2400">
              <a:solidFill>
                <a:prstClr val="black"/>
              </a:solidFill>
              <a:latin typeface="Tahoma" pitchFamily="34" charset="0"/>
            </a:endParaRPr>
          </a:p>
        </p:txBody>
      </p:sp>
      <p:sp>
        <p:nvSpPr>
          <p:cNvPr id="23" name="Text Box 5"/>
          <p:cNvSpPr txBox="1">
            <a:spLocks noChangeArrowheads="1"/>
          </p:cNvSpPr>
          <p:nvPr/>
        </p:nvSpPr>
        <p:spPr bwMode="auto">
          <a:xfrm>
            <a:off x="1143000" y="1201738"/>
            <a:ext cx="1066800" cy="228600"/>
          </a:xfrm>
          <a:prstGeom prst="rect">
            <a:avLst/>
          </a:prstGeom>
          <a:noFill/>
          <a:ln w="9525">
            <a:noFill/>
            <a:miter lim="800000"/>
            <a:headEnd/>
            <a:tailEnd/>
          </a:ln>
        </p:spPr>
        <p:txBody>
          <a:bodyPr/>
          <a:lstStyle/>
          <a:p>
            <a:endParaRPr lang="en-US">
              <a:solidFill>
                <a:prstClr val="black"/>
              </a:solidFill>
              <a:latin typeface="Palatino Linotype"/>
            </a:endParaRPr>
          </a:p>
        </p:txBody>
      </p:sp>
      <p:sp>
        <p:nvSpPr>
          <p:cNvPr id="27" name="Text Box 10"/>
          <p:cNvSpPr txBox="1">
            <a:spLocks noChangeArrowheads="1"/>
          </p:cNvSpPr>
          <p:nvPr/>
        </p:nvSpPr>
        <p:spPr bwMode="auto">
          <a:xfrm>
            <a:off x="3200400" y="1371600"/>
            <a:ext cx="304800" cy="287338"/>
          </a:xfrm>
          <a:prstGeom prst="rect">
            <a:avLst/>
          </a:prstGeom>
          <a:noFill/>
          <a:ln w="9525">
            <a:noFill/>
            <a:miter lim="800000"/>
            <a:headEnd/>
            <a:tailEnd/>
          </a:ln>
        </p:spPr>
        <p:txBody>
          <a:bodyPr/>
          <a:lstStyle/>
          <a:p>
            <a:pPr eaLnBrk="0" hangingPunct="0"/>
            <a:endParaRPr lang="en-US" sz="1600" b="1" dirty="0">
              <a:solidFill>
                <a:prstClr val="black"/>
              </a:solidFill>
              <a:latin typeface="Tahoma" pitchFamily="34" charset="0"/>
            </a:endParaRPr>
          </a:p>
        </p:txBody>
      </p:sp>
      <p:sp>
        <p:nvSpPr>
          <p:cNvPr id="31" name="Line 14"/>
          <p:cNvSpPr>
            <a:spLocks noChangeShapeType="1"/>
          </p:cNvSpPr>
          <p:nvPr/>
        </p:nvSpPr>
        <p:spPr bwMode="auto">
          <a:xfrm flipV="1">
            <a:off x="7239000" y="990600"/>
            <a:ext cx="0" cy="342900"/>
          </a:xfrm>
          <a:prstGeom prst="line">
            <a:avLst/>
          </a:prstGeom>
          <a:noFill/>
          <a:ln w="28575">
            <a:solidFill>
              <a:schemeClr val="bg2">
                <a:lumMod val="25000"/>
                <a:lumOff val="75000"/>
              </a:schemeClr>
            </a:solidFill>
            <a:round/>
            <a:headEnd type="triangle" w="med" len="med"/>
            <a:tailEnd/>
          </a:ln>
        </p:spPr>
        <p:txBody>
          <a:bodyPr/>
          <a:lstStyle/>
          <a:p>
            <a:endParaRPr lang="en-US">
              <a:solidFill>
                <a:prstClr val="black"/>
              </a:solidFill>
              <a:latin typeface="Palatino Linotype"/>
            </a:endParaRPr>
          </a:p>
        </p:txBody>
      </p:sp>
      <p:sp>
        <p:nvSpPr>
          <p:cNvPr id="32" name="Rectangle 15"/>
          <p:cNvSpPr>
            <a:spLocks noChangeArrowheads="1"/>
          </p:cNvSpPr>
          <p:nvPr/>
        </p:nvSpPr>
        <p:spPr bwMode="auto">
          <a:xfrm>
            <a:off x="2438400" y="914400"/>
            <a:ext cx="184150" cy="457200"/>
          </a:xfrm>
          <a:prstGeom prst="rect">
            <a:avLst/>
          </a:prstGeom>
          <a:noFill/>
          <a:ln w="9525">
            <a:noFill/>
            <a:miter lim="800000"/>
            <a:headEnd/>
            <a:tailEnd/>
          </a:ln>
          <a:effectLst/>
        </p:spPr>
        <p:txBody>
          <a:bodyPr wrap="none" anchor="ctr">
            <a:spAutoFit/>
          </a:bodyPr>
          <a:lstStyle/>
          <a:p>
            <a:pPr eaLnBrk="0" hangingPunct="0"/>
            <a:endParaRPr lang="en-US" sz="2400">
              <a:solidFill>
                <a:prstClr val="black"/>
              </a:solidFill>
              <a:latin typeface="Tahoma" pitchFamily="34" charset="0"/>
            </a:endParaRPr>
          </a:p>
        </p:txBody>
      </p:sp>
      <p:sp>
        <p:nvSpPr>
          <p:cNvPr id="37" name="Line 14"/>
          <p:cNvSpPr>
            <a:spLocks noChangeShapeType="1"/>
          </p:cNvSpPr>
          <p:nvPr/>
        </p:nvSpPr>
        <p:spPr bwMode="auto">
          <a:xfrm flipV="1">
            <a:off x="2286000" y="990600"/>
            <a:ext cx="0" cy="342900"/>
          </a:xfrm>
          <a:prstGeom prst="line">
            <a:avLst/>
          </a:prstGeom>
          <a:noFill/>
          <a:ln w="28575">
            <a:solidFill>
              <a:schemeClr val="bg2">
                <a:lumMod val="25000"/>
                <a:lumOff val="75000"/>
              </a:schemeClr>
            </a:solidFill>
            <a:round/>
            <a:headEnd type="triangle" w="med" len="med"/>
            <a:tailEnd/>
          </a:ln>
        </p:spPr>
        <p:txBody>
          <a:bodyPr/>
          <a:lstStyle/>
          <a:p>
            <a:endParaRPr lang="en-US">
              <a:solidFill>
                <a:prstClr val="black"/>
              </a:solidFill>
              <a:latin typeface="Palatino Linotype"/>
            </a:endParaRPr>
          </a:p>
        </p:txBody>
      </p:sp>
      <p:sp>
        <p:nvSpPr>
          <p:cNvPr id="38" name="Title 1"/>
          <p:cNvSpPr txBox="1">
            <a:spLocks/>
          </p:cNvSpPr>
          <p:nvPr/>
        </p:nvSpPr>
        <p:spPr>
          <a:xfrm>
            <a:off x="76200" y="39462"/>
            <a:ext cx="90678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000" kern="0" dirty="0" smtClean="0">
                <a:solidFill>
                  <a:srgbClr val="2F5897"/>
                </a:solidFill>
                <a:latin typeface="Century Gothic"/>
              </a:rPr>
              <a:t>Daily Interdependence of Parent and Child in Managing Diabetes </a:t>
            </a:r>
            <a:endParaRPr lang="en-US" sz="2000" kern="0" dirty="0">
              <a:solidFill>
                <a:srgbClr val="2F5897"/>
              </a:solidFill>
              <a:latin typeface="Century Gothic"/>
            </a:endParaRPr>
          </a:p>
        </p:txBody>
      </p:sp>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957" y="3657600"/>
            <a:ext cx="1010488" cy="1000124"/>
          </a:xfrm>
          <a:prstGeom prst="rect">
            <a:avLst/>
          </a:prstGeom>
        </p:spPr>
      </p:pic>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0950" y="3657600"/>
            <a:ext cx="1049321" cy="1038613"/>
          </a:xfrm>
          <a:prstGeom prst="rect">
            <a:avLst/>
          </a:prstGeom>
        </p:spPr>
      </p:pic>
      <p:sp>
        <p:nvSpPr>
          <p:cNvPr id="40" name="Oval 39"/>
          <p:cNvSpPr/>
          <p:nvPr/>
        </p:nvSpPr>
        <p:spPr bwMode="auto">
          <a:xfrm>
            <a:off x="2173968" y="4977784"/>
            <a:ext cx="930729" cy="65807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lang="en-US" sz="1200" dirty="0" smtClean="0">
              <a:solidFill>
                <a:prstClr val="black"/>
              </a:solidFill>
              <a:latin typeface="Garamond" pitchFamily="18" charset="0"/>
              <a:cs typeface="Arial" charset="0"/>
            </a:endParaRPr>
          </a:p>
        </p:txBody>
      </p:sp>
      <p:sp>
        <p:nvSpPr>
          <p:cNvPr id="2" name="TextBox 1"/>
          <p:cNvSpPr txBox="1"/>
          <p:nvPr/>
        </p:nvSpPr>
        <p:spPr>
          <a:xfrm>
            <a:off x="311185" y="5176979"/>
            <a:ext cx="1157444" cy="276999"/>
          </a:xfrm>
          <a:prstGeom prst="rect">
            <a:avLst/>
          </a:prstGeom>
          <a:noFill/>
        </p:spPr>
        <p:txBody>
          <a:bodyPr wrap="square" rtlCol="0">
            <a:spAutoFit/>
          </a:bodyPr>
          <a:lstStyle/>
          <a:p>
            <a:r>
              <a:rPr lang="en-US" sz="1200" dirty="0" smtClean="0">
                <a:solidFill>
                  <a:prstClr val="black"/>
                </a:solidFill>
                <a:latin typeface="Palatino Linotype"/>
              </a:rPr>
              <a:t>M </a:t>
            </a:r>
            <a:r>
              <a:rPr lang="en-US" sz="1200" dirty="0" err="1" smtClean="0">
                <a:solidFill>
                  <a:prstClr val="black"/>
                </a:solidFill>
                <a:latin typeface="Palatino Linotype"/>
              </a:rPr>
              <a:t>Persuasion</a:t>
            </a:r>
            <a:r>
              <a:rPr lang="en-US" sz="1200" baseline="-25000" dirty="0" err="1" smtClean="0">
                <a:solidFill>
                  <a:prstClr val="black"/>
                </a:solidFill>
                <a:latin typeface="Palatino Linotype"/>
              </a:rPr>
              <a:t>t</a:t>
            </a:r>
            <a:endParaRPr lang="en-US" sz="1200" dirty="0">
              <a:solidFill>
                <a:prstClr val="black"/>
              </a:solidFill>
              <a:latin typeface="Palatino Linotype"/>
            </a:endParaRPr>
          </a:p>
        </p:txBody>
      </p:sp>
      <p:sp>
        <p:nvSpPr>
          <p:cNvPr id="3" name="TextBox 2"/>
          <p:cNvSpPr txBox="1"/>
          <p:nvPr/>
        </p:nvSpPr>
        <p:spPr>
          <a:xfrm>
            <a:off x="2321953" y="5168319"/>
            <a:ext cx="685800" cy="276999"/>
          </a:xfrm>
          <a:prstGeom prst="rect">
            <a:avLst/>
          </a:prstGeom>
          <a:noFill/>
        </p:spPr>
        <p:txBody>
          <a:bodyPr wrap="square" rtlCol="0">
            <a:spAutoFit/>
          </a:bodyPr>
          <a:lstStyle/>
          <a:p>
            <a:r>
              <a:rPr lang="en-US" sz="1200" dirty="0" smtClean="0">
                <a:solidFill>
                  <a:prstClr val="black"/>
                </a:solidFill>
                <a:latin typeface="Palatino Linotype"/>
              </a:rPr>
              <a:t>BG</a:t>
            </a:r>
            <a:r>
              <a:rPr lang="en-US" sz="1200" baseline="-25000" dirty="0" smtClean="0">
                <a:solidFill>
                  <a:prstClr val="black"/>
                </a:solidFill>
                <a:latin typeface="Palatino Linotype"/>
              </a:rPr>
              <a:t>t+1</a:t>
            </a:r>
            <a:endParaRPr lang="en-US" sz="1200" dirty="0">
              <a:solidFill>
                <a:prstClr val="black"/>
              </a:solidFill>
              <a:latin typeface="Palatino Linotype"/>
            </a:endParaRPr>
          </a:p>
        </p:txBody>
      </p:sp>
      <p:cxnSp>
        <p:nvCxnSpPr>
          <p:cNvPr id="41" name="Straight Arrow Connector 40"/>
          <p:cNvCxnSpPr/>
          <p:nvPr/>
        </p:nvCxnSpPr>
        <p:spPr bwMode="auto">
          <a:xfrm>
            <a:off x="1488168" y="5404239"/>
            <a:ext cx="685800" cy="0"/>
          </a:xfrm>
          <a:prstGeom prst="straightConnector1">
            <a:avLst/>
          </a:prstGeom>
          <a:noFill/>
          <a:ln w="57150" cap="flat" cmpd="sng" algn="ctr">
            <a:solidFill>
              <a:schemeClr val="bg2"/>
            </a:solidFill>
            <a:prstDash val="solid"/>
            <a:round/>
            <a:headEnd type="none" w="med" len="med"/>
            <a:tailEnd type="arrow"/>
          </a:ln>
          <a:effectLst/>
        </p:spPr>
      </p:cxnSp>
      <p:sp>
        <p:nvSpPr>
          <p:cNvPr id="42" name="Oval 41"/>
          <p:cNvSpPr/>
          <p:nvPr/>
        </p:nvSpPr>
        <p:spPr bwMode="auto">
          <a:xfrm>
            <a:off x="348343" y="4991454"/>
            <a:ext cx="1083128" cy="737439"/>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lang="en-US" sz="1200" dirty="0" smtClean="0">
              <a:solidFill>
                <a:prstClr val="black"/>
              </a:solidFill>
              <a:latin typeface="Garamond" pitchFamily="18" charset="0"/>
              <a:cs typeface="Arial" charset="0"/>
            </a:endParaRPr>
          </a:p>
        </p:txBody>
      </p:sp>
      <p:sp>
        <p:nvSpPr>
          <p:cNvPr id="43" name="TextBox 42"/>
          <p:cNvSpPr txBox="1"/>
          <p:nvPr/>
        </p:nvSpPr>
        <p:spPr>
          <a:xfrm>
            <a:off x="1436460" y="4956304"/>
            <a:ext cx="1219200" cy="276999"/>
          </a:xfrm>
          <a:prstGeom prst="rect">
            <a:avLst/>
          </a:prstGeom>
          <a:noFill/>
        </p:spPr>
        <p:txBody>
          <a:bodyPr wrap="square" rtlCol="0">
            <a:spAutoFit/>
          </a:bodyPr>
          <a:lstStyle/>
          <a:p>
            <a:r>
              <a:rPr lang="en-US" sz="1200" b="1" i="1" dirty="0" smtClean="0">
                <a:solidFill>
                  <a:prstClr val="black"/>
                </a:solidFill>
                <a:latin typeface="Palatino Linotype"/>
              </a:rPr>
              <a:t>b</a:t>
            </a:r>
            <a:r>
              <a:rPr lang="en-US" sz="1200" b="1" dirty="0" smtClean="0">
                <a:solidFill>
                  <a:prstClr val="black"/>
                </a:solidFill>
                <a:latin typeface="Palatino Linotype"/>
              </a:rPr>
              <a:t>=-5.00*</a:t>
            </a:r>
            <a:endParaRPr lang="en-US" sz="1200" b="1" dirty="0">
              <a:solidFill>
                <a:prstClr val="black"/>
              </a:solidFill>
              <a:latin typeface="Palatino Linotype"/>
            </a:endParaRPr>
          </a:p>
        </p:txBody>
      </p:sp>
      <p:sp>
        <p:nvSpPr>
          <p:cNvPr id="44" name="TextBox 43"/>
          <p:cNvSpPr txBox="1"/>
          <p:nvPr/>
        </p:nvSpPr>
        <p:spPr>
          <a:xfrm>
            <a:off x="702128" y="5940912"/>
            <a:ext cx="685800" cy="276999"/>
          </a:xfrm>
          <a:prstGeom prst="rect">
            <a:avLst/>
          </a:prstGeom>
          <a:noFill/>
        </p:spPr>
        <p:txBody>
          <a:bodyPr wrap="square" rtlCol="0">
            <a:spAutoFit/>
          </a:bodyPr>
          <a:lstStyle/>
          <a:p>
            <a:r>
              <a:rPr lang="en-US" sz="1200" dirty="0" err="1" smtClean="0">
                <a:solidFill>
                  <a:prstClr val="black"/>
                </a:solidFill>
                <a:latin typeface="Palatino Linotype"/>
              </a:rPr>
              <a:t>BG</a:t>
            </a:r>
            <a:r>
              <a:rPr lang="en-US" sz="1200" baseline="-25000" dirty="0" err="1" smtClean="0">
                <a:solidFill>
                  <a:prstClr val="black"/>
                </a:solidFill>
                <a:latin typeface="Palatino Linotype"/>
              </a:rPr>
              <a:t>t</a:t>
            </a:r>
            <a:endParaRPr lang="en-US" sz="1200" dirty="0">
              <a:solidFill>
                <a:prstClr val="black"/>
              </a:solidFill>
              <a:latin typeface="Palatino Linotype"/>
            </a:endParaRPr>
          </a:p>
        </p:txBody>
      </p:sp>
      <p:cxnSp>
        <p:nvCxnSpPr>
          <p:cNvPr id="45" name="Straight Arrow Connector 44"/>
          <p:cNvCxnSpPr/>
          <p:nvPr/>
        </p:nvCxnSpPr>
        <p:spPr bwMode="auto">
          <a:xfrm flipV="1">
            <a:off x="1460954" y="5636112"/>
            <a:ext cx="762000" cy="609600"/>
          </a:xfrm>
          <a:prstGeom prst="straightConnector1">
            <a:avLst/>
          </a:prstGeom>
          <a:noFill/>
          <a:ln w="57150" cap="flat" cmpd="sng" algn="ctr">
            <a:solidFill>
              <a:schemeClr val="bg2"/>
            </a:solidFill>
            <a:prstDash val="solid"/>
            <a:round/>
            <a:headEnd type="none" w="med" len="med"/>
            <a:tailEnd type="arrow"/>
          </a:ln>
          <a:effectLst/>
        </p:spPr>
      </p:cxnSp>
      <p:sp>
        <p:nvSpPr>
          <p:cNvPr id="46" name="Oval 45"/>
          <p:cNvSpPr/>
          <p:nvPr/>
        </p:nvSpPr>
        <p:spPr bwMode="auto">
          <a:xfrm>
            <a:off x="454477" y="5888876"/>
            <a:ext cx="930729" cy="65807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lang="en-US" sz="1200" dirty="0" smtClean="0">
              <a:solidFill>
                <a:prstClr val="black"/>
              </a:solidFill>
              <a:latin typeface="Garamond" pitchFamily="18" charset="0"/>
              <a:cs typeface="Arial" charset="0"/>
            </a:endParaRPr>
          </a:p>
        </p:txBody>
      </p:sp>
      <p:pic>
        <p:nvPicPr>
          <p:cNvPr id="47" name="Picture 46" descr="Figure 3 revised"/>
          <p:cNvPicPr/>
          <p:nvPr/>
        </p:nvPicPr>
        <p:blipFill>
          <a:blip r:embed="rId5"/>
          <a:srcRect/>
          <a:stretch>
            <a:fillRect/>
          </a:stretch>
        </p:blipFill>
        <p:spPr bwMode="auto">
          <a:xfrm>
            <a:off x="4724400" y="3429000"/>
            <a:ext cx="3698421" cy="2979446"/>
          </a:xfrm>
          <a:prstGeom prst="rect">
            <a:avLst/>
          </a:prstGeom>
          <a:noFill/>
          <a:ln w="9525">
            <a:noFill/>
            <a:miter lim="800000"/>
            <a:headEnd/>
            <a:tailEnd/>
          </a:ln>
        </p:spPr>
      </p:pic>
      <p:sp>
        <p:nvSpPr>
          <p:cNvPr id="7" name="TextBox 6"/>
          <p:cNvSpPr txBox="1"/>
          <p:nvPr/>
        </p:nvSpPr>
        <p:spPr>
          <a:xfrm>
            <a:off x="5853792" y="6396335"/>
            <a:ext cx="2590800" cy="461665"/>
          </a:xfrm>
          <a:prstGeom prst="rect">
            <a:avLst/>
          </a:prstGeom>
          <a:noFill/>
        </p:spPr>
        <p:txBody>
          <a:bodyPr wrap="square" rtlCol="0">
            <a:spAutoFit/>
          </a:bodyPr>
          <a:lstStyle/>
          <a:p>
            <a:r>
              <a:rPr lang="en-US" sz="1200" dirty="0" smtClean="0">
                <a:solidFill>
                  <a:prstClr val="black"/>
                </a:solidFill>
                <a:latin typeface="Century Gothic"/>
              </a:rPr>
              <a:t>Berg et al. (2013)</a:t>
            </a:r>
          </a:p>
          <a:p>
            <a:r>
              <a:rPr lang="en-US" sz="1200" i="1" dirty="0" smtClean="0">
                <a:solidFill>
                  <a:prstClr val="black"/>
                </a:solidFill>
                <a:latin typeface="Century Gothic"/>
              </a:rPr>
              <a:t>Health Psychology</a:t>
            </a:r>
            <a:endParaRPr lang="en-US" sz="1200" i="1" dirty="0">
              <a:solidFill>
                <a:prstClr val="black"/>
              </a:solidFill>
              <a:latin typeface="Century Gothic"/>
            </a:endParaRPr>
          </a:p>
        </p:txBody>
      </p:sp>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128" y="685800"/>
            <a:ext cx="7343775" cy="2438400"/>
          </a:xfrm>
          <a:prstGeom prst="rect">
            <a:avLst/>
          </a:prstGeom>
        </p:spPr>
      </p:pic>
    </p:spTree>
    <p:extLst>
      <p:ext uri="{BB962C8B-B14F-4D97-AF65-F5344CB8AC3E}">
        <p14:creationId xmlns:p14="http://schemas.microsoft.com/office/powerpoint/2010/main" val="2474005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Collaborative Family Involvement Has Benefits and Liabilities:  Couples Coping with Prostate Cancer</a:t>
            </a:r>
            <a:endParaRPr lang="en-US" sz="2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1676400"/>
            <a:ext cx="6104867" cy="2057400"/>
          </a:xfrm>
          <a:prstGeom prst="rect">
            <a:avLst/>
          </a:prstGeom>
        </p:spPr>
      </p:pic>
      <p:sp>
        <p:nvSpPr>
          <p:cNvPr id="8" name="TextBox 7"/>
          <p:cNvSpPr txBox="1"/>
          <p:nvPr/>
        </p:nvSpPr>
        <p:spPr>
          <a:xfrm>
            <a:off x="381000" y="1702475"/>
            <a:ext cx="2286000" cy="2031325"/>
          </a:xfrm>
          <a:prstGeom prst="rect">
            <a:avLst/>
          </a:prstGeom>
          <a:noFill/>
        </p:spPr>
        <p:txBody>
          <a:bodyPr wrap="square" rtlCol="0">
            <a:spAutoFit/>
          </a:bodyPr>
          <a:lstStyle/>
          <a:p>
            <a:r>
              <a:rPr lang="en-US" dirty="0" smtClean="0"/>
              <a:t>Daily collaborative coping associated with lower negative affect and higher perceived coping effectiveness for husbands and wives</a:t>
            </a:r>
            <a:endParaRPr lang="en-US" dirty="0"/>
          </a:p>
        </p:txBody>
      </p:sp>
      <p:sp>
        <p:nvSpPr>
          <p:cNvPr id="9" name="Text Box 19"/>
          <p:cNvSpPr txBox="1">
            <a:spLocks noChangeArrowheads="1"/>
          </p:cNvSpPr>
          <p:nvPr/>
        </p:nvSpPr>
        <p:spPr bwMode="auto">
          <a:xfrm>
            <a:off x="6359656" y="3733800"/>
            <a:ext cx="1981200" cy="584775"/>
          </a:xfrm>
          <a:prstGeom prst="rect">
            <a:avLst/>
          </a:prstGeom>
          <a:noFill/>
          <a:ln w="9525">
            <a:noFill/>
            <a:miter lim="800000"/>
            <a:headEnd/>
            <a:tailEnd/>
          </a:ln>
          <a:effectLst/>
        </p:spPr>
        <p:txBody>
          <a:bodyPr wrap="square">
            <a:spAutoFit/>
          </a:bodyPr>
          <a:lstStyle/>
          <a:p>
            <a:pPr eaLnBrk="0" hangingPunct="0">
              <a:spcBef>
                <a:spcPts val="0"/>
              </a:spcBef>
            </a:pPr>
            <a:r>
              <a:rPr lang="en-US" sz="1600" dirty="0">
                <a:latin typeface="+mj-lt"/>
              </a:rPr>
              <a:t>Berg et al. (</a:t>
            </a:r>
            <a:r>
              <a:rPr lang="en-US" sz="1600" dirty="0" smtClean="0">
                <a:latin typeface="+mj-lt"/>
              </a:rPr>
              <a:t>2008)</a:t>
            </a:r>
          </a:p>
          <a:p>
            <a:pPr eaLnBrk="0" hangingPunct="0">
              <a:spcBef>
                <a:spcPts val="0"/>
              </a:spcBef>
            </a:pPr>
            <a:r>
              <a:rPr lang="en-US" sz="1600" i="1" dirty="0" smtClean="0">
                <a:latin typeface="+mj-lt"/>
              </a:rPr>
              <a:t>Psychology and Aging</a:t>
            </a:r>
            <a:endParaRPr lang="en-US" sz="1600" i="1" dirty="0">
              <a:latin typeface="+mj-lt"/>
            </a:endParaRPr>
          </a:p>
        </p:txBody>
      </p:sp>
      <p:pic>
        <p:nvPicPr>
          <p:cNvPr id="12" name="Content Placeholder 1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048000" y="3711423"/>
            <a:ext cx="3352800" cy="2843821"/>
          </a:xfrm>
        </p:spPr>
      </p:pic>
      <p:sp>
        <p:nvSpPr>
          <p:cNvPr id="13" name="TextBox 12"/>
          <p:cNvSpPr txBox="1"/>
          <p:nvPr/>
        </p:nvSpPr>
        <p:spPr>
          <a:xfrm>
            <a:off x="6400800" y="5638800"/>
            <a:ext cx="2290433" cy="584775"/>
          </a:xfrm>
          <a:prstGeom prst="rect">
            <a:avLst/>
          </a:prstGeom>
          <a:noFill/>
        </p:spPr>
        <p:txBody>
          <a:bodyPr wrap="square" rtlCol="0">
            <a:spAutoFit/>
          </a:bodyPr>
          <a:lstStyle/>
          <a:p>
            <a:r>
              <a:rPr lang="en-US" sz="1600" dirty="0" smtClean="0">
                <a:solidFill>
                  <a:schemeClr val="tx1"/>
                </a:solidFill>
              </a:rPr>
              <a:t>Berg, Wiebe, &amp; Butner (2011), </a:t>
            </a:r>
            <a:r>
              <a:rPr lang="en-US" sz="1600" i="1" dirty="0" smtClean="0">
                <a:solidFill>
                  <a:schemeClr val="tx1"/>
                </a:solidFill>
              </a:rPr>
              <a:t>Gerontology</a:t>
            </a:r>
            <a:endParaRPr lang="en-US" sz="1600" i="1" dirty="0">
              <a:solidFill>
                <a:schemeClr val="tx1"/>
              </a:solidFill>
            </a:endParaRPr>
          </a:p>
        </p:txBody>
      </p:sp>
      <p:sp>
        <p:nvSpPr>
          <p:cNvPr id="15" name="TextBox 14"/>
          <p:cNvSpPr txBox="1"/>
          <p:nvPr/>
        </p:nvSpPr>
        <p:spPr>
          <a:xfrm>
            <a:off x="412044" y="4199467"/>
            <a:ext cx="2362200" cy="1200329"/>
          </a:xfrm>
          <a:prstGeom prst="rect">
            <a:avLst/>
          </a:prstGeom>
          <a:noFill/>
        </p:spPr>
        <p:txBody>
          <a:bodyPr wrap="square" rtlCol="0">
            <a:spAutoFit/>
          </a:bodyPr>
          <a:lstStyle/>
          <a:p>
            <a:r>
              <a:rPr lang="en-US" dirty="0" smtClean="0"/>
              <a:t>A potential cost to collaboration may be negative affect transmission</a:t>
            </a:r>
            <a:endParaRPr lang="en-US" dirty="0"/>
          </a:p>
        </p:txBody>
      </p:sp>
    </p:spTree>
    <p:extLst>
      <p:ext uri="{BB962C8B-B14F-4D97-AF65-F5344CB8AC3E}">
        <p14:creationId xmlns:p14="http://schemas.microsoft.com/office/powerpoint/2010/main" val="4237247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l="16406" t="11333" r="17969" b="10000"/>
          <a:stretch>
            <a:fillRect/>
          </a:stretch>
        </p:blipFill>
        <p:spPr bwMode="auto">
          <a:xfrm>
            <a:off x="304800" y="385536"/>
            <a:ext cx="8564105" cy="6015264"/>
          </a:xfrm>
          <a:prstGeom prst="rect">
            <a:avLst/>
          </a:prstGeom>
          <a:noFill/>
          <a:ln w="9525">
            <a:noFill/>
            <a:miter lim="800000"/>
            <a:headEnd/>
            <a:tailEnd/>
          </a:ln>
        </p:spPr>
      </p:pic>
      <p:sp>
        <p:nvSpPr>
          <p:cNvPr id="3" name="Oval 2"/>
          <p:cNvSpPr/>
          <p:nvPr/>
        </p:nvSpPr>
        <p:spPr>
          <a:xfrm>
            <a:off x="2286000" y="2667000"/>
            <a:ext cx="1600200" cy="1524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Family</a:t>
            </a:r>
            <a:endParaRPr lang="en-US" b="1" dirty="0">
              <a:solidFill>
                <a:schemeClr val="tx1"/>
              </a:solidFill>
            </a:endParaRPr>
          </a:p>
        </p:txBody>
      </p:sp>
      <p:sp>
        <p:nvSpPr>
          <p:cNvPr id="5" name="Oval 4"/>
          <p:cNvSpPr/>
          <p:nvPr/>
        </p:nvSpPr>
        <p:spPr>
          <a:xfrm>
            <a:off x="914400" y="1371600"/>
            <a:ext cx="4267200" cy="4191000"/>
          </a:xfrm>
          <a:prstGeom prst="ellipse">
            <a:avLst/>
          </a:prstGeom>
          <a:solidFill>
            <a:srgbClr val="FFFF00">
              <a:alpha val="32941"/>
            </a:srgb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Genetics and </a:t>
            </a:r>
            <a:r>
              <a:rPr lang="en-US" dirty="0" err="1" smtClean="0"/>
              <a:t>Familiality</a:t>
            </a:r>
            <a:r>
              <a:rPr lang="en-US" dirty="0" smtClean="0"/>
              <a:t/>
            </a:r>
            <a:br>
              <a:rPr lang="en-US" dirty="0" smtClean="0"/>
            </a:br>
            <a:r>
              <a:rPr lang="en-US" sz="1600" dirty="0" smtClean="0"/>
              <a:t>Ken Smith, FCS &amp; Population Sciences HCI</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22099212"/>
              </p:ext>
            </p:extLst>
          </p:nvPr>
        </p:nvGraphicFramePr>
        <p:xfrm>
          <a:off x="457200" y="1295400"/>
          <a:ext cx="8382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20366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1C05EBAF-7E0C-4606-9C9E-C8AAEE48D13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6F715B25-8B0E-4CD6-B06C-E775CB453FE5}"/>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graphicEl>
                                              <a:dgm id="{A41BCF37-CDF6-4787-9321-5715FE8FFBF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02EBFBD0-479B-42C8-BD71-EBE271545F46}"/>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graphicEl>
                                              <a:dgm id="{12B69D49-2888-4A66-BCBE-C0B239D812F1}"/>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graphicEl>
                                              <a:dgm id="{0A0C616A-8B41-4A4F-92D9-28A6CCC4674B}"/>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graphicEl>
                                              <a:dgm id="{C56103EA-B9A6-4A60-A847-3D4898BCC3D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B37CA023-788A-44ED-B1E2-CA38C1F569E4}"/>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E08B26B2-D6B2-470C-8840-6288035E45B8}"/>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4DEDFECD-095E-4CDA-8E28-0BDDFA1D4B0D}"/>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DE13B214-F166-4F37-B961-4EA1FE54A9F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7500" t="24724" r="19038" b="16333"/>
          <a:stretch>
            <a:fillRect/>
          </a:stretch>
        </p:blipFill>
        <p:spPr bwMode="auto">
          <a:xfrm>
            <a:off x="295270" y="1290721"/>
            <a:ext cx="3665816" cy="28530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604673" y="-276752"/>
            <a:ext cx="7886700" cy="1325563"/>
          </a:xfrm>
        </p:spPr>
        <p:txBody>
          <a:bodyPr>
            <a:normAutofit/>
          </a:bodyPr>
          <a:lstStyle/>
          <a:p>
            <a:pPr algn="ctr"/>
            <a:r>
              <a:rPr lang="en-US" sz="3600" i="1" dirty="0" smtClean="0">
                <a:latin typeface="Leelawadee" panose="020B0502040204020203" pitchFamily="34" charset="-34"/>
                <a:cs typeface="Leelawadee" panose="020B0502040204020203" pitchFamily="34" charset="-34"/>
              </a:rPr>
              <a:t>Utah Population Database</a:t>
            </a:r>
            <a:endParaRPr lang="en-US" sz="3600" i="1" dirty="0">
              <a:latin typeface="Leelawadee" panose="020B0502040204020203" pitchFamily="34" charset="-34"/>
              <a:cs typeface="Leelawadee" panose="020B0502040204020203" pitchFamily="34" charset="-34"/>
            </a:endParaRPr>
          </a:p>
        </p:txBody>
      </p:sp>
      <p:sp>
        <p:nvSpPr>
          <p:cNvPr id="6" name="TextBox 5"/>
          <p:cNvSpPr txBox="1"/>
          <p:nvPr/>
        </p:nvSpPr>
        <p:spPr>
          <a:xfrm>
            <a:off x="4055679" y="1231593"/>
            <a:ext cx="4859722" cy="5324535"/>
          </a:xfrm>
          <a:prstGeom prst="rect">
            <a:avLst/>
          </a:prstGeom>
          <a:solidFill>
            <a:schemeClr val="accent1">
              <a:lumMod val="50000"/>
            </a:schemeClr>
          </a:solidFill>
          <a:ln>
            <a:solidFill>
              <a:schemeClr val="tx1"/>
            </a:solidFill>
          </a:ln>
        </p:spPr>
        <p:txBody>
          <a:bodyPr wrap="square" rtlCol="0">
            <a:spAutoFit/>
          </a:bodyPr>
          <a:lstStyle/>
          <a:p>
            <a:pPr marL="173038" indent="-173038">
              <a:lnSpc>
                <a:spcPts val="2400"/>
              </a:lnSpc>
              <a:buFont typeface="Arial" panose="020B0604020202020204" pitchFamily="34" charset="0"/>
              <a:buChar char="•"/>
            </a:pPr>
            <a:r>
              <a:rPr lang="en-US" sz="1600" dirty="0" smtClean="0">
                <a:solidFill>
                  <a:schemeClr val="bg1"/>
                </a:solidFill>
              </a:rPr>
              <a:t>Contributes to numerous groundbreaking genetic and public health discoveries spanning the past 35 years</a:t>
            </a:r>
          </a:p>
          <a:p>
            <a:pPr marL="173038" indent="-173038">
              <a:lnSpc>
                <a:spcPts val="2400"/>
              </a:lnSpc>
            </a:pPr>
            <a:endParaRPr lang="en-US" sz="1600" dirty="0" smtClean="0">
              <a:solidFill>
                <a:schemeClr val="bg1"/>
              </a:solidFill>
            </a:endParaRPr>
          </a:p>
          <a:p>
            <a:pPr marL="173038" indent="-173038">
              <a:lnSpc>
                <a:spcPts val="2400"/>
              </a:lnSpc>
              <a:buFont typeface="Arial" panose="020B0604020202020204" pitchFamily="34" charset="0"/>
              <a:buChar char="•"/>
            </a:pPr>
            <a:r>
              <a:rPr lang="en-US" sz="1600" dirty="0" smtClean="0">
                <a:solidFill>
                  <a:schemeClr val="bg1"/>
                </a:solidFill>
              </a:rPr>
              <a:t>Holds multigenerational pedigrees, 12 generations deep</a:t>
            </a:r>
          </a:p>
          <a:p>
            <a:pPr marL="173038" indent="-173038">
              <a:lnSpc>
                <a:spcPts val="2400"/>
              </a:lnSpc>
            </a:pPr>
            <a:endParaRPr lang="en-US" sz="1600" dirty="0" smtClean="0">
              <a:solidFill>
                <a:schemeClr val="bg1"/>
              </a:solidFill>
            </a:endParaRPr>
          </a:p>
          <a:p>
            <a:pPr marL="173038" indent="-173038">
              <a:lnSpc>
                <a:spcPts val="2400"/>
              </a:lnSpc>
              <a:buFont typeface="Arial" panose="020B0604020202020204" pitchFamily="34" charset="0"/>
              <a:buChar char="•"/>
            </a:pPr>
            <a:r>
              <a:rPr lang="en-US" sz="1600" dirty="0" smtClean="0">
                <a:solidFill>
                  <a:schemeClr val="bg1"/>
                </a:solidFill>
              </a:rPr>
              <a:t>Links family trees to cancer records spanning the past 50 years using the comprehensive Utah Cancer Registry</a:t>
            </a:r>
          </a:p>
          <a:p>
            <a:pPr marL="173038" indent="-173038">
              <a:lnSpc>
                <a:spcPts val="2400"/>
              </a:lnSpc>
              <a:buFont typeface="Arial" panose="020B0604020202020204" pitchFamily="34" charset="0"/>
              <a:buChar char="•"/>
            </a:pPr>
            <a:endParaRPr lang="en-US" sz="1600" dirty="0" smtClean="0">
              <a:solidFill>
                <a:schemeClr val="bg1"/>
              </a:solidFill>
            </a:endParaRPr>
          </a:p>
          <a:p>
            <a:pPr marL="173038" indent="-173038">
              <a:lnSpc>
                <a:spcPts val="2400"/>
              </a:lnSpc>
              <a:buFont typeface="Arial" panose="020B0604020202020204" pitchFamily="34" charset="0"/>
              <a:buChar char="•"/>
            </a:pPr>
            <a:r>
              <a:rPr lang="en-US" sz="1600" dirty="0" smtClean="0">
                <a:solidFill>
                  <a:schemeClr val="bg1"/>
                </a:solidFill>
              </a:rPr>
              <a:t>Includes critical birth and death records from the past century provided by the Utah Department of Health</a:t>
            </a:r>
          </a:p>
          <a:p>
            <a:pPr marL="173038" indent="-173038">
              <a:lnSpc>
                <a:spcPts val="2400"/>
              </a:lnSpc>
              <a:buFont typeface="Arial" panose="020B0604020202020204" pitchFamily="34" charset="0"/>
              <a:buChar char="•"/>
            </a:pPr>
            <a:endParaRPr lang="en-US" sz="1600" dirty="0" smtClean="0">
              <a:solidFill>
                <a:schemeClr val="bg1"/>
              </a:solidFill>
            </a:endParaRPr>
          </a:p>
          <a:p>
            <a:pPr marL="173038" indent="-173038">
              <a:lnSpc>
                <a:spcPts val="2400"/>
              </a:lnSpc>
              <a:buFont typeface="Arial" panose="020B0604020202020204" pitchFamily="34" charset="0"/>
              <a:buChar char="•"/>
            </a:pPr>
            <a:r>
              <a:rPr lang="en-US" sz="1600" dirty="0" smtClean="0">
                <a:solidFill>
                  <a:schemeClr val="bg1"/>
                </a:solidFill>
              </a:rPr>
              <a:t>Connects to medical records from Intermountain Healthcare &amp; University of Utah Health Sciences Ctr.</a:t>
            </a:r>
          </a:p>
          <a:p>
            <a:pPr marL="173038" indent="-173038">
              <a:lnSpc>
                <a:spcPts val="2400"/>
              </a:lnSpc>
              <a:buFont typeface="Arial" panose="020B0604020202020204" pitchFamily="34" charset="0"/>
              <a:buChar char="•"/>
            </a:pPr>
            <a:endParaRPr lang="en-US" sz="1600" dirty="0">
              <a:solidFill>
                <a:schemeClr val="bg1"/>
              </a:solidFill>
            </a:endParaRPr>
          </a:p>
          <a:p>
            <a:pPr marL="173038" indent="-173038">
              <a:lnSpc>
                <a:spcPts val="2400"/>
              </a:lnSpc>
              <a:buFont typeface="Arial" panose="020B0604020202020204" pitchFamily="34" charset="0"/>
              <a:buChar char="•"/>
            </a:pPr>
            <a:r>
              <a:rPr lang="en-US" sz="1600" dirty="0" smtClean="0">
                <a:solidFill>
                  <a:schemeClr val="bg1"/>
                </a:solidFill>
              </a:rPr>
              <a:t>Allows for recruitment</a:t>
            </a:r>
          </a:p>
        </p:txBody>
      </p:sp>
      <p:sp>
        <p:nvSpPr>
          <p:cNvPr id="7" name="TextBox 6"/>
          <p:cNvSpPr txBox="1"/>
          <p:nvPr/>
        </p:nvSpPr>
        <p:spPr>
          <a:xfrm>
            <a:off x="1419226" y="708373"/>
            <a:ext cx="6610349" cy="523220"/>
          </a:xfrm>
          <a:prstGeom prst="rect">
            <a:avLst/>
          </a:prstGeom>
          <a:noFill/>
        </p:spPr>
        <p:txBody>
          <a:bodyPr wrap="square" rtlCol="0">
            <a:spAutoFit/>
          </a:bodyPr>
          <a:lstStyle/>
          <a:p>
            <a:pPr algn="ctr"/>
            <a:r>
              <a:rPr lang="en-US" sz="2800" dirty="0" smtClean="0"/>
              <a:t>Studying Families and Health</a:t>
            </a:r>
            <a:endParaRPr lang="en-US" sz="2800" dirty="0"/>
          </a:p>
        </p:txBody>
      </p:sp>
    </p:spTree>
    <p:extLst>
      <p:ext uri="{BB962C8B-B14F-4D97-AF65-F5344CB8AC3E}">
        <p14:creationId xmlns:p14="http://schemas.microsoft.com/office/powerpoint/2010/main" val="22596974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Subject 29448(1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648200" cy="3486150"/>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Subject 2995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543300"/>
            <a:ext cx="4419600" cy="3314700"/>
          </a:xfrm>
          <a:prstGeom prst="rect">
            <a:avLst/>
          </a:prstGeom>
          <a:noFill/>
          <a:extLst>
            <a:ext uri="{909E8E84-426E-40dd-AFC4-6F175D3DCCD1}">
              <a14:hiddenFill xmlns:a14="http://schemas.microsoft.com/office/drawing/2010/main">
                <a:solidFill>
                  <a:srgbClr val="FFFFFF"/>
                </a:solidFill>
              </a14:hiddenFill>
            </a:ext>
          </a:extLst>
        </p:spPr>
      </p:pic>
      <p:sp>
        <p:nvSpPr>
          <p:cNvPr id="9222" name="Text Box 6"/>
          <p:cNvSpPr txBox="1">
            <a:spLocks noChangeArrowheads="1"/>
          </p:cNvSpPr>
          <p:nvPr/>
        </p:nvSpPr>
        <p:spPr bwMode="auto">
          <a:xfrm>
            <a:off x="5029200" y="1447800"/>
            <a:ext cx="3886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dirty="0"/>
              <a:t>Brother </a:t>
            </a:r>
            <a:r>
              <a:rPr lang="en-US" altLang="en-US" sz="4000" dirty="0" smtClean="0"/>
              <a:t>105 </a:t>
            </a:r>
            <a:r>
              <a:rPr lang="en-US" altLang="en-US" sz="4000" dirty="0"/>
              <a:t>Sister 98</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307083"/>
            <a:ext cx="4648200" cy="1193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52922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2376" y="-22412"/>
            <a:ext cx="8229600" cy="1143000"/>
          </a:xfrm>
        </p:spPr>
        <p:txBody>
          <a:bodyPr/>
          <a:lstStyle/>
          <a:p>
            <a:r>
              <a:rPr lang="en-US" dirty="0" smtClean="0"/>
              <a:t>All Cause Mortality and APOE</a:t>
            </a:r>
            <a:br>
              <a:rPr lang="en-US" dirty="0" smtClean="0"/>
            </a:br>
            <a:r>
              <a:rPr lang="en-US" sz="2000" dirty="0" smtClean="0"/>
              <a:t>(e33 is reference)</a:t>
            </a:r>
            <a:endParaRPr lang="en-US" sz="2000" dirty="0"/>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71417742"/>
              </p:ext>
            </p:extLst>
          </p:nvPr>
        </p:nvGraphicFramePr>
        <p:xfrm>
          <a:off x="412376" y="1447800"/>
          <a:ext cx="85344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12376" y="6400800"/>
            <a:ext cx="8458200" cy="307777"/>
          </a:xfrm>
          <a:prstGeom prst="rect">
            <a:avLst/>
          </a:prstGeom>
          <a:noFill/>
        </p:spPr>
        <p:txBody>
          <a:bodyPr wrap="square" rtlCol="0">
            <a:spAutoFit/>
          </a:bodyPr>
          <a:lstStyle/>
          <a:p>
            <a:pPr algn="ctr">
              <a:buNone/>
            </a:pPr>
            <a:r>
              <a:rPr lang="en-US" sz="1400" dirty="0" smtClean="0"/>
              <a:t>Cox regression, includes controls for baseline age, age</a:t>
            </a:r>
            <a:r>
              <a:rPr lang="en-US" sz="1400" baseline="30000" dirty="0" smtClean="0"/>
              <a:t>2</a:t>
            </a:r>
            <a:r>
              <a:rPr lang="en-US" sz="1400" dirty="0" smtClean="0"/>
              <a:t>, gender, education, LDS affiliation, FEL</a:t>
            </a:r>
            <a:endParaRPr lang="en-US" sz="1400" dirty="0"/>
          </a:p>
        </p:txBody>
      </p:sp>
      <p:sp>
        <p:nvSpPr>
          <p:cNvPr id="8" name="Rectangle 7"/>
          <p:cNvSpPr/>
          <p:nvPr/>
        </p:nvSpPr>
        <p:spPr bwMode="auto">
          <a:xfrm>
            <a:off x="7968783" y="1147527"/>
            <a:ext cx="228600" cy="190500"/>
          </a:xfrm>
          <a:prstGeom prst="rect">
            <a:avLst/>
          </a:prstGeom>
          <a:gradFill>
            <a:gsLst>
              <a:gs pos="0">
                <a:srgbClr val="FFF200"/>
              </a:gs>
              <a:gs pos="45000">
                <a:srgbClr val="FF7A00"/>
              </a:gs>
              <a:gs pos="70000">
                <a:srgbClr val="FF0300"/>
              </a:gs>
              <a:gs pos="100000">
                <a:srgbClr val="4D0808"/>
              </a:gs>
            </a:gsLst>
            <a:lin ang="5400000" scaled="0"/>
          </a:gra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rgbClr val="C0C0C0"/>
              </a:solidFill>
              <a:effectLst/>
              <a:latin typeface="Arial" charset="0"/>
            </a:endParaRPr>
          </a:p>
        </p:txBody>
      </p:sp>
      <p:sp>
        <p:nvSpPr>
          <p:cNvPr id="9" name="TextBox 8"/>
          <p:cNvSpPr txBox="1"/>
          <p:nvPr/>
        </p:nvSpPr>
        <p:spPr>
          <a:xfrm>
            <a:off x="8213024" y="1088889"/>
            <a:ext cx="657552" cy="307777"/>
          </a:xfrm>
          <a:prstGeom prst="rect">
            <a:avLst/>
          </a:prstGeom>
          <a:noFill/>
        </p:spPr>
        <p:txBody>
          <a:bodyPr wrap="none" rtlCol="0">
            <a:spAutoFit/>
          </a:bodyPr>
          <a:lstStyle/>
          <a:p>
            <a:pPr>
              <a:buNone/>
            </a:pPr>
            <a:r>
              <a:rPr lang="en-US" sz="1400" dirty="0" smtClean="0">
                <a:solidFill>
                  <a:schemeClr val="tx1"/>
                </a:solidFill>
              </a:rPr>
              <a:t>P&lt;.05</a:t>
            </a:r>
            <a:endParaRPr lang="en-US" sz="1400" dirty="0">
              <a:solidFill>
                <a:schemeClr val="tx1"/>
              </a:solidFill>
            </a:endParaRPr>
          </a:p>
        </p:txBody>
      </p:sp>
      <p:sp>
        <p:nvSpPr>
          <p:cNvPr id="2" name="Slide Number Placeholder 1"/>
          <p:cNvSpPr>
            <a:spLocks noGrp="1"/>
          </p:cNvSpPr>
          <p:nvPr>
            <p:ph type="sldNum" sz="quarter" idx="12"/>
          </p:nvPr>
        </p:nvSpPr>
        <p:spPr/>
        <p:txBody>
          <a:bodyPr/>
          <a:lstStyle/>
          <a:p>
            <a:fld id="{7436CEF0-090A-4FD8-9966-2DDB8613AF0E}" type="slidenum">
              <a:rPr lang="en-US" altLang="en-US" smtClean="0"/>
              <a:pPr/>
              <a:t>19</a:t>
            </a:fld>
            <a:endParaRPr lang="en-US" altLang="en-US" dirty="0"/>
          </a:p>
        </p:txBody>
      </p:sp>
    </p:spTree>
    <p:extLst>
      <p:ext uri="{BB962C8B-B14F-4D97-AF65-F5344CB8AC3E}">
        <p14:creationId xmlns:p14="http://schemas.microsoft.com/office/powerpoint/2010/main" val="13389438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3124200" cy="1905000"/>
          </a:xfrm>
        </p:spPr>
        <p:txBody>
          <a:bodyPr>
            <a:normAutofit fontScale="85000" lnSpcReduction="20000"/>
          </a:bodyPr>
          <a:lstStyle/>
          <a:p>
            <a:pPr lvl="0">
              <a:buNone/>
              <a:defRPr/>
            </a:pPr>
            <a:r>
              <a:rPr lang="en-US" dirty="0" smtClean="0"/>
              <a:t>In Winter </a:t>
            </a:r>
            <a:r>
              <a:rPr lang="en-US" dirty="0"/>
              <a:t>2014 – </a:t>
            </a:r>
          </a:p>
          <a:p>
            <a:pPr lvl="0">
              <a:buNone/>
              <a:defRPr/>
            </a:pPr>
            <a:r>
              <a:rPr lang="en-US" dirty="0"/>
              <a:t>    SVP Ruth Watkins issued a call for proposals to </a:t>
            </a:r>
            <a:r>
              <a:rPr lang="en-US" dirty="0" smtClean="0"/>
              <a:t>a new program.  </a:t>
            </a:r>
          </a:p>
          <a:p>
            <a:pPr lvl="0">
              <a:buNone/>
              <a:defRPr/>
            </a:pPr>
            <a:endParaRPr lang="en-US" dirty="0"/>
          </a:p>
        </p:txBody>
      </p:sp>
      <p:pic>
        <p:nvPicPr>
          <p:cNvPr id="4098" name="Picture 2"/>
          <p:cNvPicPr>
            <a:picLocks noChangeAspect="1" noChangeArrowheads="1"/>
          </p:cNvPicPr>
          <p:nvPr/>
        </p:nvPicPr>
        <p:blipFill>
          <a:blip r:embed="rId2" cstate="print"/>
          <a:srcRect t="11333" r="6250" b="6381"/>
          <a:stretch>
            <a:fillRect/>
          </a:stretch>
        </p:blipFill>
        <p:spPr bwMode="auto">
          <a:xfrm>
            <a:off x="3810000" y="762000"/>
            <a:ext cx="5029200" cy="2743200"/>
          </a:xfrm>
          <a:prstGeom prst="rect">
            <a:avLst/>
          </a:prstGeom>
          <a:noFill/>
          <a:ln w="19050">
            <a:solidFill>
              <a:schemeClr val="tx1"/>
            </a:solidFill>
            <a:miter lim="800000"/>
            <a:headEnd/>
            <a:tailEnd/>
          </a:ln>
        </p:spPr>
      </p:pic>
      <p:sp>
        <p:nvSpPr>
          <p:cNvPr id="10" name="Rectangle 9"/>
          <p:cNvSpPr/>
          <p:nvPr/>
        </p:nvSpPr>
        <p:spPr>
          <a:xfrm>
            <a:off x="439189" y="4450140"/>
            <a:ext cx="8305800" cy="1815882"/>
          </a:xfrm>
          <a:prstGeom prst="rect">
            <a:avLst/>
          </a:prstGeom>
          <a:noFill/>
          <a:ln w="28575">
            <a:noFill/>
          </a:ln>
        </p:spPr>
        <p:txBody>
          <a:bodyPr wrap="square">
            <a:spAutoFit/>
          </a:bodyPr>
          <a:lstStyle/>
          <a:p>
            <a:pPr lvl="0">
              <a:buNone/>
              <a:defRPr/>
            </a:pPr>
            <a:r>
              <a:rPr lang="en-US" sz="2800" dirty="0" smtClean="0"/>
              <a:t>Led by Cindy Berg, a team of approximately 30 faculty members </a:t>
            </a:r>
            <a:r>
              <a:rPr lang="en-US" sz="2800" i="1" dirty="0" smtClean="0"/>
              <a:t>quickly</a:t>
            </a:r>
            <a:r>
              <a:rPr lang="en-US" sz="2800" dirty="0" smtClean="0"/>
              <a:t> </a:t>
            </a:r>
            <a:r>
              <a:rPr lang="en-US" sz="2800" dirty="0"/>
              <a:t>assembled and </a:t>
            </a:r>
            <a:r>
              <a:rPr lang="en-US" sz="2800" i="1" dirty="0" smtClean="0"/>
              <a:t>quickly</a:t>
            </a:r>
            <a:r>
              <a:rPr lang="en-US" sz="2800" dirty="0" smtClean="0"/>
              <a:t> created </a:t>
            </a:r>
            <a:r>
              <a:rPr lang="en-US" sz="2800" dirty="0"/>
              <a:t>a proposal  </a:t>
            </a:r>
            <a:r>
              <a:rPr lang="en-US" sz="2800" dirty="0" smtClean="0"/>
              <a:t>related </a:t>
            </a:r>
            <a:r>
              <a:rPr lang="en-US" sz="2800" dirty="0"/>
              <a:t>to </a:t>
            </a:r>
            <a:r>
              <a:rPr lang="en-US" sz="2800" b="1" u="sng" dirty="0" smtClean="0"/>
              <a:t>families</a:t>
            </a:r>
            <a:r>
              <a:rPr lang="en-US" sz="2800" dirty="0" smtClean="0"/>
              <a:t> and </a:t>
            </a:r>
            <a:r>
              <a:rPr lang="en-US" sz="2800" b="1" u="sng" dirty="0" smtClean="0"/>
              <a:t>health</a:t>
            </a:r>
            <a:r>
              <a:rPr lang="en-US" sz="2800" dirty="0"/>
              <a:t> </a:t>
            </a:r>
            <a:r>
              <a:rPr lang="en-US" sz="2800" dirty="0" smtClean="0"/>
              <a:t>across the </a:t>
            </a:r>
            <a:r>
              <a:rPr lang="en-US" sz="2800" b="1" u="sng" dirty="0" smtClean="0"/>
              <a:t>lifespan</a:t>
            </a:r>
            <a:r>
              <a:rPr lang="en-US" sz="2800" dirty="0"/>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Grp="1" noChangeArrowheads="1"/>
          </p:cNvSpPr>
          <p:nvPr>
            <p:ph type="title" sz="quarter"/>
          </p:nvPr>
        </p:nvSpPr>
        <p:spPr>
          <a:xfrm>
            <a:off x="228600" y="0"/>
            <a:ext cx="8763000" cy="1143000"/>
          </a:xfrm>
        </p:spPr>
        <p:txBody>
          <a:bodyPr/>
          <a:lstStyle/>
          <a:p>
            <a:r>
              <a:rPr lang="en-US" altLang="en-US" sz="2400" dirty="0" smtClean="0"/>
              <a:t>All Cause Mortality Hazard </a:t>
            </a:r>
            <a:r>
              <a:rPr lang="en-US" altLang="en-US" sz="2400" dirty="0"/>
              <a:t>Rate Ratios for APOE Genotypes (</a:t>
            </a:r>
            <a:r>
              <a:rPr lang="el-GR" altLang="en-US" sz="2400" dirty="0">
                <a:cs typeface="Arial" charset="0"/>
              </a:rPr>
              <a:t>ε</a:t>
            </a:r>
            <a:r>
              <a:rPr lang="en-US" altLang="en-US" sz="2400" dirty="0">
                <a:cs typeface="Arial" charset="0"/>
              </a:rPr>
              <a:t>33 is reference)</a:t>
            </a:r>
            <a:br>
              <a:rPr lang="en-US" altLang="en-US" sz="2400" dirty="0">
                <a:cs typeface="Arial" charset="0"/>
              </a:rPr>
            </a:br>
            <a:r>
              <a:rPr lang="en-US" altLang="en-US" sz="1800" b="1" u="sng" dirty="0" smtClean="0">
                <a:cs typeface="Arial" charset="0"/>
              </a:rPr>
              <a:t>Interaction with Education</a:t>
            </a:r>
            <a:endParaRPr lang="en-US" altLang="en-US" sz="1800" b="1" u="sng" dirty="0">
              <a:cs typeface="Arial" charset="0"/>
            </a:endParaRPr>
          </a:p>
        </p:txBody>
      </p:sp>
      <p:graphicFrame>
        <p:nvGraphicFramePr>
          <p:cNvPr id="26" name="Content Placeholder 6"/>
          <p:cNvGraphicFramePr>
            <a:graphicFrameLocks noGrp="1"/>
          </p:cNvGraphicFramePr>
          <p:nvPr>
            <p:ph sz="quarter" idx="1"/>
            <p:extLst>
              <p:ext uri="{D42A27DB-BD31-4B8C-83A1-F6EECF244321}">
                <p14:modId xmlns:p14="http://schemas.microsoft.com/office/powerpoint/2010/main" val="2282747808"/>
              </p:ext>
            </p:extLst>
          </p:nvPr>
        </p:nvGraphicFramePr>
        <p:xfrm>
          <a:off x="228600" y="1447800"/>
          <a:ext cx="4267200" cy="53354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Content Placeholder 6"/>
          <p:cNvGraphicFramePr>
            <a:graphicFrameLocks noGrp="1"/>
          </p:cNvGraphicFramePr>
          <p:nvPr>
            <p:ph sz="quarter" idx="1"/>
            <p:extLst>
              <p:ext uri="{D42A27DB-BD31-4B8C-83A1-F6EECF244321}">
                <p14:modId xmlns:p14="http://schemas.microsoft.com/office/powerpoint/2010/main" val="265440912"/>
              </p:ext>
            </p:extLst>
          </p:nvPr>
        </p:nvGraphicFramePr>
        <p:xfrm>
          <a:off x="4572000" y="1447800"/>
          <a:ext cx="4267200" cy="5335494"/>
        </p:xfrm>
        <a:graphic>
          <a:graphicData uri="http://schemas.openxmlformats.org/drawingml/2006/chart">
            <c:chart xmlns:c="http://schemas.openxmlformats.org/drawingml/2006/chart" xmlns:r="http://schemas.openxmlformats.org/officeDocument/2006/relationships" r:id="rId3"/>
          </a:graphicData>
        </a:graphic>
      </p:graphicFrame>
      <p:sp>
        <p:nvSpPr>
          <p:cNvPr id="28" name="Rectangle 27"/>
          <p:cNvSpPr/>
          <p:nvPr/>
        </p:nvSpPr>
        <p:spPr bwMode="auto">
          <a:xfrm>
            <a:off x="7968783" y="817661"/>
            <a:ext cx="228600" cy="190500"/>
          </a:xfrm>
          <a:prstGeom prst="rect">
            <a:avLst/>
          </a:prstGeom>
          <a:gradFill>
            <a:gsLst>
              <a:gs pos="0">
                <a:srgbClr val="FFF200"/>
              </a:gs>
              <a:gs pos="45000">
                <a:srgbClr val="FF7A00"/>
              </a:gs>
              <a:gs pos="70000">
                <a:srgbClr val="FF0300"/>
              </a:gs>
              <a:gs pos="100000">
                <a:srgbClr val="4D0808"/>
              </a:gs>
            </a:gsLst>
            <a:lin ang="5400000" scaled="0"/>
          </a:gra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rgbClr val="C0C0C0"/>
              </a:solidFill>
              <a:effectLst/>
              <a:latin typeface="Arial" charset="0"/>
            </a:endParaRPr>
          </a:p>
        </p:txBody>
      </p:sp>
      <p:sp>
        <p:nvSpPr>
          <p:cNvPr id="29" name="TextBox 28"/>
          <p:cNvSpPr txBox="1"/>
          <p:nvPr/>
        </p:nvSpPr>
        <p:spPr>
          <a:xfrm>
            <a:off x="8213024" y="759023"/>
            <a:ext cx="657552" cy="307777"/>
          </a:xfrm>
          <a:prstGeom prst="rect">
            <a:avLst/>
          </a:prstGeom>
          <a:noFill/>
        </p:spPr>
        <p:txBody>
          <a:bodyPr wrap="none" rtlCol="0">
            <a:spAutoFit/>
          </a:bodyPr>
          <a:lstStyle/>
          <a:p>
            <a:pPr>
              <a:buNone/>
            </a:pPr>
            <a:r>
              <a:rPr lang="en-US" sz="1400" dirty="0" smtClean="0">
                <a:solidFill>
                  <a:schemeClr val="tx1"/>
                </a:solidFill>
              </a:rPr>
              <a:t>P&lt;.05</a:t>
            </a:r>
            <a:endParaRPr lang="en-US" sz="1400" dirty="0">
              <a:solidFill>
                <a:schemeClr val="tx1"/>
              </a:solidFill>
            </a:endParaRPr>
          </a:p>
        </p:txBody>
      </p:sp>
      <p:sp>
        <p:nvSpPr>
          <p:cNvPr id="2" name="TextBox 1"/>
          <p:cNvSpPr txBox="1"/>
          <p:nvPr/>
        </p:nvSpPr>
        <p:spPr>
          <a:xfrm>
            <a:off x="2376956" y="6477000"/>
            <a:ext cx="4466287" cy="307777"/>
          </a:xfrm>
          <a:prstGeom prst="rect">
            <a:avLst/>
          </a:prstGeom>
          <a:gradFill>
            <a:gsLst>
              <a:gs pos="0">
                <a:srgbClr val="FFFF00"/>
              </a:gs>
              <a:gs pos="23000">
                <a:srgbClr val="FFC000">
                  <a:alpha val="54000"/>
                </a:srgbClr>
              </a:gs>
              <a:gs pos="74000">
                <a:srgbClr val="FF3300"/>
              </a:gs>
              <a:gs pos="50000">
                <a:srgbClr val="FF0000"/>
              </a:gs>
              <a:gs pos="97345">
                <a:srgbClr val="7030A0">
                  <a:alpha val="43000"/>
                </a:srgbClr>
              </a:gs>
            </a:gsLst>
            <a:lin ang="5400000" scaled="1"/>
          </a:gradFill>
        </p:spPr>
        <p:txBody>
          <a:bodyPr wrap="none" rtlCol="0">
            <a:spAutoFit/>
          </a:bodyPr>
          <a:lstStyle/>
          <a:p>
            <a:pPr>
              <a:buNone/>
            </a:pPr>
            <a:r>
              <a:rPr lang="en-US" sz="1400" dirty="0" smtClean="0">
                <a:solidFill>
                  <a:schemeClr val="tx1"/>
                </a:solidFill>
              </a:rPr>
              <a:t>Interaction between e44 and interval Education p&lt;.05 </a:t>
            </a:r>
            <a:endParaRPr lang="en-US" sz="1400" dirty="0">
              <a:solidFill>
                <a:schemeClr val="tx1"/>
              </a:solidFill>
            </a:endParaRPr>
          </a:p>
        </p:txBody>
      </p:sp>
      <p:sp>
        <p:nvSpPr>
          <p:cNvPr id="8" name="Rectangle 7"/>
          <p:cNvSpPr/>
          <p:nvPr/>
        </p:nvSpPr>
        <p:spPr bwMode="auto">
          <a:xfrm>
            <a:off x="7977700" y="817661"/>
            <a:ext cx="228600" cy="190500"/>
          </a:xfrm>
          <a:prstGeom prst="rect">
            <a:avLst/>
          </a:prstGeom>
          <a:gradFill>
            <a:gsLst>
              <a:gs pos="22500">
                <a:srgbClr val="FFB600"/>
              </a:gs>
              <a:gs pos="0">
                <a:srgbClr val="FFF200"/>
              </a:gs>
              <a:gs pos="45000">
                <a:srgbClr val="FF7A00"/>
              </a:gs>
              <a:gs pos="70000">
                <a:srgbClr val="FF0300"/>
              </a:gs>
              <a:gs pos="100000">
                <a:srgbClr val="4D0808"/>
              </a:gs>
            </a:gsLst>
            <a:lin ang="5400000" scaled="0"/>
          </a:gra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rgbClr val="C0C0C0"/>
              </a:solidFill>
              <a:effectLst/>
              <a:latin typeface="Arial" charset="0"/>
            </a:endParaRPr>
          </a:p>
        </p:txBody>
      </p:sp>
      <p:sp>
        <p:nvSpPr>
          <p:cNvPr id="3" name="Slide Number Placeholder 2"/>
          <p:cNvSpPr>
            <a:spLocks noGrp="1"/>
          </p:cNvSpPr>
          <p:nvPr>
            <p:ph type="sldNum" sz="quarter" idx="12"/>
          </p:nvPr>
        </p:nvSpPr>
        <p:spPr/>
        <p:txBody>
          <a:bodyPr/>
          <a:lstStyle/>
          <a:p>
            <a:fld id="{6FCFB7A0-9C1A-4129-8F77-8B3B062D3FFB}" type="slidenum">
              <a:rPr lang="en-US" altLang="en-US" smtClean="0"/>
              <a:pPr/>
              <a:t>20</a:t>
            </a:fld>
            <a:endParaRPr lang="en-US" altLang="en-US" dirty="0"/>
          </a:p>
        </p:txBody>
      </p:sp>
    </p:spTree>
    <p:extLst>
      <p:ext uri="{BB962C8B-B14F-4D97-AF65-F5344CB8AC3E}">
        <p14:creationId xmlns:p14="http://schemas.microsoft.com/office/powerpoint/2010/main" val="32694212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AsOne/>
      </p:bldGraphic>
      <p:bldGraphic spid="27" grpId="0">
        <p:bldAsOne/>
      </p:bldGraphic>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6553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ttp://us.cdn1.123rf.com/168nwm/emirsimsek/emirsimsek1001/emirsimsek100100096/6170059-pregnant-wo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 y="2803525"/>
            <a:ext cx="2073275" cy="2073275"/>
          </a:xfrm>
          <a:prstGeom prst="rect">
            <a:avLst/>
          </a:prstGeom>
          <a:noFill/>
          <a:ln w="76200" cmpd="thinThick">
            <a:solidFill>
              <a:schemeClr val="tx1"/>
            </a:solidFill>
          </a:ln>
          <a:extLst>
            <a:ext uri="{909E8E84-426E-40dd-AFC4-6F175D3DCCD1}">
              <a14:hiddenFill xmlns:a14="http://schemas.microsoft.com/office/drawing/2010/main">
                <a:solidFill>
                  <a:srgbClr val="FFFFFF"/>
                </a:solidFill>
              </a14:hiddenFill>
            </a:ext>
          </a:extLst>
        </p:spPr>
      </p:pic>
      <p:sp>
        <p:nvSpPr>
          <p:cNvPr id="3" name="Oval 2"/>
          <p:cNvSpPr/>
          <p:nvPr/>
        </p:nvSpPr>
        <p:spPr>
          <a:xfrm rot="3104877">
            <a:off x="1308171" y="3969511"/>
            <a:ext cx="507973" cy="736681"/>
          </a:xfrm>
          <a:prstGeom prst="ellipse">
            <a:avLst/>
          </a:prstGeom>
          <a:solidFill>
            <a:schemeClr val="accent1">
              <a:alpha val="32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4" descr="http://us.cdn1.123rf.com/168nwm/emirsimsek/emirsimsek1001/emirsimsek100100096/6170059-pregnant-wo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9325" y="2819400"/>
            <a:ext cx="2073275" cy="2073275"/>
          </a:xfrm>
          <a:prstGeom prst="rect">
            <a:avLst/>
          </a:prstGeom>
          <a:noFill/>
          <a:ln w="76200" cmpd="thinThick">
            <a:solidFill>
              <a:srgbClr val="7030A0"/>
            </a:solidFill>
          </a:ln>
          <a:extLst>
            <a:ext uri="{909E8E84-426E-40dd-AFC4-6F175D3DCCD1}">
              <a14:hiddenFill xmlns:a14="http://schemas.microsoft.com/office/drawing/2010/main">
                <a:solidFill>
                  <a:srgbClr val="FFFFFF"/>
                </a:solidFill>
              </a14:hiddenFill>
            </a:ext>
          </a:extLst>
        </p:spPr>
      </p:pic>
      <p:sp>
        <p:nvSpPr>
          <p:cNvPr id="8" name="Oval 7"/>
          <p:cNvSpPr/>
          <p:nvPr/>
        </p:nvSpPr>
        <p:spPr>
          <a:xfrm rot="3104877">
            <a:off x="4051371" y="3985386"/>
            <a:ext cx="507973" cy="736681"/>
          </a:xfrm>
          <a:prstGeom prst="ellipse">
            <a:avLst/>
          </a:prstGeom>
          <a:solidFill>
            <a:srgbClr val="FF0000">
              <a:alpha val="49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rot="2679480">
            <a:off x="1654878" y="4168000"/>
            <a:ext cx="82106" cy="9122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937204" y="2133600"/>
            <a:ext cx="1484702" cy="338554"/>
          </a:xfrm>
          <a:prstGeom prst="rect">
            <a:avLst/>
          </a:prstGeom>
          <a:noFill/>
          <a:ln w="38100">
            <a:solidFill>
              <a:schemeClr val="tx1"/>
            </a:solidFill>
          </a:ln>
        </p:spPr>
        <p:txBody>
          <a:bodyPr wrap="none" rtlCol="0">
            <a:spAutoFit/>
          </a:bodyPr>
          <a:lstStyle/>
          <a:p>
            <a:r>
              <a:rPr lang="en-US" b="1" dirty="0" smtClean="0"/>
              <a:t>Grandmother</a:t>
            </a:r>
            <a:endParaRPr lang="en-US" b="1" dirty="0"/>
          </a:p>
        </p:txBody>
      </p:sp>
      <p:sp>
        <p:nvSpPr>
          <p:cNvPr id="13" name="TextBox 12"/>
          <p:cNvSpPr txBox="1"/>
          <p:nvPr/>
        </p:nvSpPr>
        <p:spPr>
          <a:xfrm>
            <a:off x="1752600" y="3048000"/>
            <a:ext cx="949299" cy="584775"/>
          </a:xfrm>
          <a:prstGeom prst="rect">
            <a:avLst/>
          </a:prstGeom>
          <a:noFill/>
          <a:ln w="28575">
            <a:solidFill>
              <a:srgbClr val="7030A0"/>
            </a:solidFill>
          </a:ln>
        </p:spPr>
        <p:txBody>
          <a:bodyPr wrap="none" rtlCol="0">
            <a:spAutoFit/>
          </a:bodyPr>
          <a:lstStyle/>
          <a:p>
            <a:pPr algn="ctr"/>
            <a:r>
              <a:rPr lang="en-US" b="1" dirty="0" smtClean="0">
                <a:solidFill>
                  <a:srgbClr val="7030A0"/>
                </a:solidFill>
              </a:rPr>
              <a:t>Female </a:t>
            </a:r>
          </a:p>
          <a:p>
            <a:pPr algn="ctr"/>
            <a:r>
              <a:rPr lang="en-US" b="1" dirty="0" smtClean="0">
                <a:solidFill>
                  <a:srgbClr val="7030A0"/>
                </a:solidFill>
              </a:rPr>
              <a:t>Fetus</a:t>
            </a:r>
            <a:endParaRPr lang="en-US" b="1" dirty="0">
              <a:solidFill>
                <a:srgbClr val="7030A0"/>
              </a:solidFill>
            </a:endParaRPr>
          </a:p>
        </p:txBody>
      </p:sp>
      <p:cxnSp>
        <p:nvCxnSpPr>
          <p:cNvPr id="17" name="Elbow Connector 16"/>
          <p:cNvCxnSpPr>
            <a:stCxn id="13" idx="2"/>
            <a:endCxn id="3" idx="7"/>
          </p:cNvCxnSpPr>
          <p:nvPr/>
        </p:nvCxnSpPr>
        <p:spPr>
          <a:xfrm rot="5400000">
            <a:off x="1710138" y="3800521"/>
            <a:ext cx="684858" cy="349366"/>
          </a:xfrm>
          <a:prstGeom prst="bentConnector2">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69979" y="4749225"/>
            <a:ext cx="779381" cy="830997"/>
          </a:xfrm>
          <a:prstGeom prst="rect">
            <a:avLst/>
          </a:prstGeom>
          <a:solidFill>
            <a:schemeClr val="bg1"/>
          </a:solidFill>
          <a:ln w="38100">
            <a:solidFill>
              <a:srgbClr val="FF0000"/>
            </a:solidFill>
          </a:ln>
        </p:spPr>
        <p:txBody>
          <a:bodyPr wrap="none" rtlCol="0">
            <a:spAutoFit/>
          </a:bodyPr>
          <a:lstStyle/>
          <a:p>
            <a:pPr algn="ctr"/>
            <a:r>
              <a:rPr lang="en-US" b="1" dirty="0" smtClean="0">
                <a:solidFill>
                  <a:srgbClr val="FF0000"/>
                </a:solidFill>
              </a:rPr>
              <a:t>Germ </a:t>
            </a:r>
          </a:p>
          <a:p>
            <a:pPr algn="ctr"/>
            <a:r>
              <a:rPr lang="en-US" b="1" dirty="0" smtClean="0">
                <a:solidFill>
                  <a:srgbClr val="FF0000"/>
                </a:solidFill>
              </a:rPr>
              <a:t>Line</a:t>
            </a:r>
          </a:p>
          <a:p>
            <a:pPr algn="ctr"/>
            <a:r>
              <a:rPr lang="en-US" b="1" dirty="0" smtClean="0">
                <a:solidFill>
                  <a:srgbClr val="FF0000"/>
                </a:solidFill>
              </a:rPr>
              <a:t>(Ego)</a:t>
            </a:r>
            <a:endParaRPr lang="en-US" b="1" dirty="0">
              <a:solidFill>
                <a:srgbClr val="FF0000"/>
              </a:solidFill>
            </a:endParaRPr>
          </a:p>
        </p:txBody>
      </p:sp>
      <p:cxnSp>
        <p:nvCxnSpPr>
          <p:cNvPr id="21" name="Elbow Connector 20"/>
          <p:cNvCxnSpPr>
            <a:stCxn id="20" idx="1"/>
            <a:endCxn id="4" idx="5"/>
          </p:cNvCxnSpPr>
          <p:nvPr/>
        </p:nvCxnSpPr>
        <p:spPr>
          <a:xfrm rot="10800000">
            <a:off x="1693911" y="4256956"/>
            <a:ext cx="276068" cy="907769"/>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40283" y="2133600"/>
            <a:ext cx="869149" cy="338554"/>
          </a:xfrm>
          <a:prstGeom prst="rect">
            <a:avLst/>
          </a:prstGeom>
          <a:noFill/>
          <a:ln w="38100">
            <a:solidFill>
              <a:srgbClr val="7030A0"/>
            </a:solidFill>
          </a:ln>
        </p:spPr>
        <p:txBody>
          <a:bodyPr wrap="none" rtlCol="0">
            <a:spAutoFit/>
          </a:bodyPr>
          <a:lstStyle/>
          <a:p>
            <a:r>
              <a:rPr lang="en-US" b="1" dirty="0" smtClean="0">
                <a:solidFill>
                  <a:srgbClr val="7030A0"/>
                </a:solidFill>
              </a:rPr>
              <a:t>Mother</a:t>
            </a:r>
            <a:endParaRPr lang="en-US" b="1" dirty="0">
              <a:solidFill>
                <a:srgbClr val="7030A0"/>
              </a:solidFill>
            </a:endParaRPr>
          </a:p>
        </p:txBody>
      </p:sp>
      <p:sp>
        <p:nvSpPr>
          <p:cNvPr id="28" name="TextBox 27"/>
          <p:cNvSpPr txBox="1"/>
          <p:nvPr/>
        </p:nvSpPr>
        <p:spPr>
          <a:xfrm>
            <a:off x="4725906" y="2955288"/>
            <a:ext cx="731290" cy="584775"/>
          </a:xfrm>
          <a:prstGeom prst="rect">
            <a:avLst/>
          </a:prstGeom>
          <a:noFill/>
          <a:ln w="28575">
            <a:solidFill>
              <a:srgbClr val="FF0000"/>
            </a:solidFill>
          </a:ln>
        </p:spPr>
        <p:txBody>
          <a:bodyPr wrap="none" rtlCol="0">
            <a:spAutoFit/>
          </a:bodyPr>
          <a:lstStyle/>
          <a:p>
            <a:r>
              <a:rPr lang="en-US" b="1" dirty="0" smtClean="0">
                <a:solidFill>
                  <a:srgbClr val="FF0000"/>
                </a:solidFill>
              </a:rPr>
              <a:t>Fetus</a:t>
            </a:r>
          </a:p>
          <a:p>
            <a:r>
              <a:rPr lang="en-US" b="1" dirty="0" smtClean="0">
                <a:solidFill>
                  <a:srgbClr val="FF0000"/>
                </a:solidFill>
              </a:rPr>
              <a:t>(Ego)</a:t>
            </a:r>
            <a:endParaRPr lang="en-US" b="1" dirty="0">
              <a:solidFill>
                <a:srgbClr val="FF0000"/>
              </a:solidFill>
            </a:endParaRPr>
          </a:p>
        </p:txBody>
      </p:sp>
      <p:cxnSp>
        <p:nvCxnSpPr>
          <p:cNvPr id="29" name="Elbow Connector 28"/>
          <p:cNvCxnSpPr>
            <a:stCxn id="28" idx="2"/>
            <a:endCxn id="8" idx="7"/>
          </p:cNvCxnSpPr>
          <p:nvPr/>
        </p:nvCxnSpPr>
        <p:spPr>
          <a:xfrm rot="5400000">
            <a:off x="4459596" y="3701552"/>
            <a:ext cx="793445" cy="470467"/>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963712" y="2133600"/>
            <a:ext cx="570990" cy="338554"/>
          </a:xfrm>
          <a:prstGeom prst="rect">
            <a:avLst/>
          </a:prstGeom>
          <a:noFill/>
          <a:ln w="38100">
            <a:solidFill>
              <a:srgbClr val="FF0000"/>
            </a:solidFill>
          </a:ln>
        </p:spPr>
        <p:txBody>
          <a:bodyPr wrap="none" rtlCol="0">
            <a:spAutoFit/>
          </a:bodyPr>
          <a:lstStyle/>
          <a:p>
            <a:r>
              <a:rPr lang="en-US" b="1" dirty="0" smtClean="0">
                <a:solidFill>
                  <a:srgbClr val="FF0000"/>
                </a:solidFill>
              </a:rPr>
              <a:t>Ego</a:t>
            </a:r>
            <a:endParaRPr lang="en-US" b="1" dirty="0">
              <a:solidFill>
                <a:srgbClr val="FF0000"/>
              </a:solidFill>
            </a:endParaRPr>
          </a:p>
        </p:txBody>
      </p:sp>
      <p:pic>
        <p:nvPicPr>
          <p:cNvPr id="1030" name="Picture 6" descr="http://tadubois.com/Turi-Website/Images/Black-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4257" y="2667000"/>
            <a:ext cx="911890" cy="2296474"/>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pic>
        <p:nvPicPr>
          <p:cNvPr id="1032" name="Picture 8" descr="http://pixabay.com/static/uploads/photo/2012/04/18/18/15/outline-37467_640.png?i"/>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colorTemperature colorTemp="4700"/>
                    </a14:imgEffect>
                    <a14:imgEffect>
                      <a14:brightnessContrast bright="-20000" contrast="40000"/>
                    </a14:imgEffect>
                  </a14:imgLayer>
                </a14:imgProps>
              </a:ext>
              <a:ext uri="{28A0092B-C50C-407E-A947-70E740481C1C}">
                <a14:useLocalDpi xmlns:a14="http://schemas.microsoft.com/office/drawing/2010/main" val="0"/>
              </a:ext>
            </a:extLst>
          </a:blip>
          <a:srcRect l="29149" t="-6761" r="32942" b="-9154"/>
          <a:stretch/>
        </p:blipFill>
        <p:spPr bwMode="auto">
          <a:xfrm>
            <a:off x="7506269" y="2667000"/>
            <a:ext cx="756435" cy="2312986"/>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cxnSp>
        <p:nvCxnSpPr>
          <p:cNvPr id="11" name="Straight Arrow Connector 10"/>
          <p:cNvCxnSpPr>
            <a:stCxn id="1028" idx="3"/>
            <a:endCxn id="7" idx="1"/>
          </p:cNvCxnSpPr>
          <p:nvPr/>
        </p:nvCxnSpPr>
        <p:spPr>
          <a:xfrm>
            <a:off x="2819400" y="3840163"/>
            <a:ext cx="669925" cy="1587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7" idx="3"/>
            <a:endCxn id="1030" idx="1"/>
          </p:cNvCxnSpPr>
          <p:nvPr/>
        </p:nvCxnSpPr>
        <p:spPr>
          <a:xfrm flipV="1">
            <a:off x="5562600" y="3815237"/>
            <a:ext cx="611657" cy="40801"/>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p:txBody>
          <a:bodyPr>
            <a:normAutofit fontScale="90000"/>
          </a:bodyPr>
          <a:lstStyle/>
          <a:p>
            <a:r>
              <a:rPr lang="en-US" dirty="0" smtClean="0"/>
              <a:t>Adversity (Very Young/Old Age) </a:t>
            </a:r>
            <a:br>
              <a:rPr lang="en-US" dirty="0" smtClean="0"/>
            </a:br>
            <a:r>
              <a:rPr lang="en-US" dirty="0" smtClean="0"/>
              <a:t>Among Maternal Grandmothers</a:t>
            </a:r>
            <a:endParaRPr lang="en-US" dirty="0"/>
          </a:p>
        </p:txBody>
      </p:sp>
    </p:spTree>
    <p:extLst>
      <p:ext uri="{BB962C8B-B14F-4D97-AF65-F5344CB8AC3E}">
        <p14:creationId xmlns:p14="http://schemas.microsoft.com/office/powerpoint/2010/main" val="15965485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3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4" grpId="0" animBg="1"/>
      <p:bldP spid="5" grpId="0" animBg="1"/>
      <p:bldP spid="13" grpId="0" animBg="1"/>
      <p:bldP spid="20" grpId="0" animBg="1"/>
      <p:bldP spid="27" grpId="0" animBg="1"/>
      <p:bldP spid="28"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65" y="-19050"/>
            <a:ext cx="5867400" cy="687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609964"/>
            <a:ext cx="3840483" cy="12015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descr="Shannen L. Rob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6658" y="3962400"/>
            <a:ext cx="14192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37038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l="16406" t="11333" r="17969" b="10000"/>
          <a:stretch>
            <a:fillRect/>
          </a:stretch>
        </p:blipFill>
        <p:spPr bwMode="auto">
          <a:xfrm>
            <a:off x="304800" y="385536"/>
            <a:ext cx="8564105" cy="6015264"/>
          </a:xfrm>
          <a:prstGeom prst="rect">
            <a:avLst/>
          </a:prstGeom>
          <a:noFill/>
          <a:ln w="9525">
            <a:noFill/>
            <a:miter lim="800000"/>
            <a:headEnd/>
            <a:tailEnd/>
          </a:ln>
        </p:spPr>
      </p:pic>
      <p:sp>
        <p:nvSpPr>
          <p:cNvPr id="3" name="Oval 2"/>
          <p:cNvSpPr/>
          <p:nvPr/>
        </p:nvSpPr>
        <p:spPr>
          <a:xfrm>
            <a:off x="2286000" y="2667000"/>
            <a:ext cx="1600200" cy="1524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Family</a:t>
            </a:r>
            <a:endParaRPr lang="en-US" b="1" dirty="0">
              <a:solidFill>
                <a:schemeClr val="tx1"/>
              </a:solidFill>
            </a:endParaRPr>
          </a:p>
        </p:txBody>
      </p:sp>
      <p:sp>
        <p:nvSpPr>
          <p:cNvPr id="5" name="Oval 4"/>
          <p:cNvSpPr/>
          <p:nvPr/>
        </p:nvSpPr>
        <p:spPr>
          <a:xfrm>
            <a:off x="914400" y="1371600"/>
            <a:ext cx="4267200" cy="4191000"/>
          </a:xfrm>
          <a:prstGeom prst="ellipse">
            <a:avLst/>
          </a:prstGeom>
          <a:solidFill>
            <a:srgbClr val="FFFF00">
              <a:alpha val="32941"/>
            </a:srgb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76200"/>
            <a:ext cx="8229600" cy="1143000"/>
          </a:xfrm>
        </p:spPr>
        <p:txBody>
          <a:bodyPr>
            <a:normAutofit/>
          </a:bodyPr>
          <a:lstStyle/>
          <a:p>
            <a:r>
              <a:rPr lang="en-US" b="1" u="sng" dirty="0" smtClean="0"/>
              <a:t>Social Contexts of Health</a:t>
            </a:r>
            <a:br>
              <a:rPr lang="en-US" b="1" u="sng" dirty="0" smtClean="0"/>
            </a:br>
            <a:r>
              <a:rPr lang="en-US" sz="2200" b="1" dirty="0" smtClean="0">
                <a:solidFill>
                  <a:srgbClr val="FF0000"/>
                </a:solidFill>
              </a:rPr>
              <a:t>Ming Wen, Sociology</a:t>
            </a:r>
            <a:endParaRPr lang="en-US" sz="1800" b="1" i="1" u="sng" dirty="0" smtClean="0">
              <a:solidFill>
                <a:srgbClr val="FF0000"/>
              </a:solidFill>
            </a:endParaRPr>
          </a:p>
        </p:txBody>
      </p:sp>
      <p:sp>
        <p:nvSpPr>
          <p:cNvPr id="13315" name="Rectangle 3"/>
          <p:cNvSpPr>
            <a:spLocks noGrp="1" noChangeArrowheads="1"/>
          </p:cNvSpPr>
          <p:nvPr>
            <p:ph type="body" idx="1"/>
          </p:nvPr>
        </p:nvSpPr>
        <p:spPr>
          <a:xfrm>
            <a:off x="228600" y="1371600"/>
            <a:ext cx="8915400" cy="5715000"/>
          </a:xfrm>
        </p:spPr>
        <p:txBody>
          <a:bodyPr>
            <a:normAutofit/>
          </a:bodyPr>
          <a:lstStyle/>
          <a:p>
            <a:pPr marL="0" indent="0">
              <a:buNone/>
            </a:pPr>
            <a:r>
              <a:rPr lang="en-US" sz="2800" dirty="0">
                <a:latin typeface="Arial" panose="020B0604020202020204" pitchFamily="34" charset="0"/>
                <a:cs typeface="Arial" panose="020B0604020202020204" pitchFamily="34" charset="0"/>
              </a:rPr>
              <a:t>There have been calls </a:t>
            </a:r>
            <a:r>
              <a:rPr lang="en-US" sz="2800" dirty="0" smtClean="0">
                <a:latin typeface="Arial" panose="020B0604020202020204" pitchFamily="34" charset="0"/>
                <a:cs typeface="Arial" panose="020B0604020202020204" pitchFamily="34" charset="0"/>
              </a:rPr>
              <a:t>to incorporate </a:t>
            </a:r>
            <a:r>
              <a:rPr lang="en-US" sz="2800" dirty="0">
                <a:latin typeface="Arial" panose="020B0604020202020204" pitchFamily="34" charset="0"/>
                <a:cs typeface="Arial" panose="020B0604020202020204" pitchFamily="34" charset="0"/>
              </a:rPr>
              <a:t>the social context </a:t>
            </a:r>
            <a:r>
              <a:rPr lang="en-US" sz="2800" dirty="0" smtClean="0">
                <a:latin typeface="Arial" panose="020B0604020202020204" pitchFamily="34" charset="0"/>
                <a:cs typeface="Arial" panose="020B0604020202020204" pitchFamily="34" charset="0"/>
              </a:rPr>
              <a:t>into the study of health.  Social context may refer to:</a:t>
            </a:r>
          </a:p>
          <a:p>
            <a:pPr lvl="2">
              <a:spcBef>
                <a:spcPts val="0"/>
              </a:spcBef>
            </a:pPr>
            <a:r>
              <a:rPr lang="en-US" sz="1800" dirty="0" smtClean="0">
                <a:latin typeface="Arial" panose="020B0604020202020204" pitchFamily="34" charset="0"/>
                <a:cs typeface="Arial" panose="020B0604020202020204" pitchFamily="34" charset="0"/>
              </a:rPr>
              <a:t>cultural norms</a:t>
            </a:r>
          </a:p>
          <a:p>
            <a:pPr lvl="2">
              <a:spcBef>
                <a:spcPts val="0"/>
              </a:spcBef>
            </a:pPr>
            <a:r>
              <a:rPr lang="en-US" sz="1800" dirty="0" smtClean="0">
                <a:latin typeface="Arial" panose="020B0604020202020204" pitchFamily="34" charset="0"/>
                <a:cs typeface="Arial" panose="020B0604020202020204" pitchFamily="34" charset="0"/>
              </a:rPr>
              <a:t>networks of social relationships</a:t>
            </a:r>
          </a:p>
          <a:p>
            <a:pPr lvl="2">
              <a:spcBef>
                <a:spcPts val="0"/>
              </a:spcBef>
            </a:pPr>
            <a:r>
              <a:rPr lang="en-US" sz="1800" dirty="0" smtClean="0">
                <a:latin typeface="Arial" panose="020B0604020202020204" pitchFamily="34" charset="0"/>
                <a:cs typeface="Arial" panose="020B0604020202020204" pitchFamily="34" charset="0"/>
              </a:rPr>
              <a:t>family resources and socialization</a:t>
            </a:r>
          </a:p>
          <a:p>
            <a:pPr lvl="2">
              <a:spcBef>
                <a:spcPts val="0"/>
              </a:spcBef>
            </a:pPr>
            <a:r>
              <a:rPr lang="en-US" sz="1800" dirty="0" smtClean="0">
                <a:latin typeface="Arial" panose="020B0604020202020204" pitchFamily="34" charset="0"/>
                <a:cs typeface="Arial" panose="020B0604020202020204" pitchFamily="34" charset="0"/>
              </a:rPr>
              <a:t>neighborhood/community environments</a:t>
            </a:r>
          </a:p>
          <a:p>
            <a:pPr lvl="2">
              <a:spcBef>
                <a:spcPts val="0"/>
              </a:spcBef>
            </a:pPr>
            <a:r>
              <a:rPr lang="en-US" sz="1800" dirty="0" smtClean="0">
                <a:latin typeface="Arial" panose="020B0604020202020204" pitchFamily="34" charset="0"/>
                <a:cs typeface="Arial" panose="020B0604020202020204" pitchFamily="34" charset="0"/>
              </a:rPr>
              <a:t>policies </a:t>
            </a:r>
            <a:r>
              <a:rPr lang="en-US" sz="1800" dirty="0">
                <a:latin typeface="Arial" panose="020B0604020202020204" pitchFamily="34" charset="0"/>
                <a:cs typeface="Arial" panose="020B0604020202020204" pitchFamily="34" charset="0"/>
              </a:rPr>
              <a:t>and </a:t>
            </a:r>
            <a:r>
              <a:rPr lang="en-US" sz="1800" dirty="0" smtClean="0">
                <a:latin typeface="Arial" panose="020B0604020202020204" pitchFamily="34" charset="0"/>
                <a:cs typeface="Arial" panose="020B0604020202020204" pitchFamily="34" charset="0"/>
              </a:rPr>
              <a:t>programs</a:t>
            </a:r>
            <a:endParaRPr lang="en-US" sz="1200" dirty="0">
              <a:latin typeface="Arial" panose="020B0604020202020204" pitchFamily="34" charset="0"/>
              <a:cs typeface="Arial" panose="020B0604020202020204" pitchFamily="34" charset="0"/>
            </a:endParaRPr>
          </a:p>
          <a:p>
            <a:pPr marL="0" indent="0">
              <a:buNone/>
            </a:pPr>
            <a:r>
              <a:rPr lang="en-US" sz="2800" dirty="0" smtClean="0">
                <a:latin typeface="Arial" panose="020B0604020202020204" pitchFamily="34" charset="0"/>
                <a:cs typeface="Arial" panose="020B0604020202020204" pitchFamily="34" charset="0"/>
              </a:rPr>
              <a:t>Social contexts, or environments, place constraints on individual choice. They shape health behaviors by:</a:t>
            </a:r>
          </a:p>
          <a:p>
            <a:pPr lvl="2">
              <a:buFont typeface="Wingdings" pitchFamily="2" charset="2"/>
              <a:buChar char="§"/>
            </a:pPr>
            <a:r>
              <a:rPr lang="en-US" sz="1800" kern="1200" dirty="0" smtClean="0">
                <a:latin typeface="Arial" panose="020B0604020202020204" pitchFamily="34" charset="0"/>
                <a:cs typeface="Arial" panose="020B0604020202020204" pitchFamily="34" charset="0"/>
              </a:rPr>
              <a:t>shaping norms</a:t>
            </a:r>
          </a:p>
          <a:p>
            <a:pPr lvl="2">
              <a:buFont typeface="Wingdings" pitchFamily="2" charset="2"/>
              <a:buChar char="§"/>
            </a:pPr>
            <a:r>
              <a:rPr lang="en-US" sz="1800" kern="1200" dirty="0" smtClean="0">
                <a:latin typeface="Arial" panose="020B0604020202020204" pitchFamily="34" charset="0"/>
                <a:cs typeface="Arial" panose="020B0604020202020204" pitchFamily="34" charset="0"/>
              </a:rPr>
              <a:t>enforcing patterns of social control</a:t>
            </a:r>
          </a:p>
          <a:p>
            <a:pPr lvl="2">
              <a:buFont typeface="Wingdings" pitchFamily="2" charset="2"/>
              <a:buChar char="§"/>
            </a:pPr>
            <a:r>
              <a:rPr lang="en-US" sz="1800" kern="1200" dirty="0" smtClean="0">
                <a:latin typeface="Arial" panose="020B0604020202020204" pitchFamily="34" charset="0"/>
                <a:cs typeface="Arial" panose="020B0604020202020204" pitchFamily="34" charset="0"/>
              </a:rPr>
              <a:t>providing or not providing opportunities to engage in certain behaviors</a:t>
            </a:r>
          </a:p>
          <a:p>
            <a:pPr lvl="2">
              <a:buFont typeface="Wingdings" pitchFamily="2" charset="2"/>
              <a:buChar char="§"/>
            </a:pPr>
            <a:r>
              <a:rPr lang="en-US" sz="1800" kern="1200" dirty="0" smtClean="0">
                <a:latin typeface="Arial" panose="020B0604020202020204" pitchFamily="34" charset="0"/>
                <a:cs typeface="Arial" panose="020B0604020202020204" pitchFamily="34" charset="0"/>
              </a:rPr>
              <a:t>reducing or producing stress for which certain behaviors may be an effective coping strategy, at least in the short term.</a:t>
            </a:r>
          </a:p>
          <a:p>
            <a:pPr lvl="1">
              <a:buNone/>
            </a:pPr>
            <a:endParaRPr lang="en-US" sz="2000" kern="1200" dirty="0" smtClean="0">
              <a:latin typeface="Arial" charset="0"/>
            </a:endParaRPr>
          </a:p>
        </p:txBody>
      </p:sp>
      <p:sp>
        <p:nvSpPr>
          <p:cNvPr id="2" name="TextBox 1"/>
          <p:cNvSpPr txBox="1"/>
          <p:nvPr/>
        </p:nvSpPr>
        <p:spPr>
          <a:xfrm>
            <a:off x="381000" y="6306237"/>
            <a:ext cx="8305800" cy="461665"/>
          </a:xfrm>
          <a:prstGeom prst="rect">
            <a:avLst/>
          </a:prstGeom>
          <a:noFill/>
        </p:spPr>
        <p:txBody>
          <a:bodyPr wrap="square" rtlCol="0">
            <a:spAutoFit/>
          </a:bodyPr>
          <a:lstStyle/>
          <a:p>
            <a:pPr algn="ctr"/>
            <a:r>
              <a:rPr lang="en-US" sz="2400" b="1" dirty="0" smtClean="0">
                <a:solidFill>
                  <a:srgbClr val="FF0000"/>
                </a:solidFill>
              </a:rPr>
              <a:t>Social environments vary across the life course</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4113260545"/>
      </p:ext>
    </p:extLst>
  </p:cSld>
  <p:clrMapOvr>
    <a:masterClrMapping/>
  </p:clrMapOvr>
  <mc:AlternateContent xmlns:mc="http://schemas.openxmlformats.org/markup-compatibility/2006" xmlns:p14="http://schemas.microsoft.com/office/powerpoint/2010/main">
    <mc:Choice Requires="p14">
      <p:transition spd="slow" p14:dur="2000" advTm="330000"/>
    </mc:Choice>
    <mc:Fallback xmlns="">
      <p:transition spd="slow" advTm="330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5">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5">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5">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r>
              <a:rPr lang="en-US" dirty="0" smtClean="0"/>
              <a:t>Example 1: Adolescent Smoking</a:t>
            </a:r>
            <a:br>
              <a:rPr lang="en-US" dirty="0" smtClean="0"/>
            </a:br>
            <a:r>
              <a:rPr lang="en-US" sz="2200" dirty="0" smtClean="0">
                <a:solidFill>
                  <a:srgbClr val="FF0000"/>
                </a:solidFill>
              </a:rPr>
              <a:t>(Wen, Duker &amp; Olson 2008)</a:t>
            </a:r>
          </a:p>
        </p:txBody>
      </p:sp>
      <p:sp>
        <p:nvSpPr>
          <p:cNvPr id="13315" name="Rectangle 3"/>
          <p:cNvSpPr>
            <a:spLocks noGrp="1" noChangeArrowheads="1"/>
          </p:cNvSpPr>
          <p:nvPr>
            <p:ph type="body" idx="1"/>
          </p:nvPr>
        </p:nvSpPr>
        <p:spPr>
          <a:xfrm>
            <a:off x="228600" y="1447800"/>
            <a:ext cx="8915400" cy="5715000"/>
          </a:xfrm>
        </p:spPr>
        <p:txBody>
          <a:bodyPr/>
          <a:lstStyle/>
          <a:p>
            <a:pPr marL="0" indent="0">
              <a:buNone/>
            </a:pPr>
            <a:r>
              <a:rPr lang="en-US" sz="2800" dirty="0" smtClean="0">
                <a:latin typeface="Arial" panose="020B0604020202020204" pitchFamily="34" charset="0"/>
                <a:cs typeface="Arial" panose="020B0604020202020204" pitchFamily="34" charset="0"/>
              </a:rPr>
              <a:t>Purpose</a:t>
            </a:r>
            <a:r>
              <a:rPr lang="en-US"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to examine multilevel factors of adolescent smoking after controlling for the baseline smoking behavior and individual characteristics.</a:t>
            </a:r>
          </a:p>
          <a:p>
            <a:pPr marL="0" indent="0">
              <a:buNone/>
            </a:pPr>
            <a:endParaRPr lang="en-US" sz="1600" dirty="0" smtClean="0">
              <a:latin typeface="Arial" panose="020B0604020202020204" pitchFamily="34" charset="0"/>
              <a:cs typeface="Arial" panose="020B0604020202020204" pitchFamily="34" charset="0"/>
            </a:endParaRPr>
          </a:p>
          <a:p>
            <a:pPr marL="0" indent="0">
              <a:buNone/>
            </a:pPr>
            <a:r>
              <a:rPr lang="en-US" sz="2800" dirty="0" smtClean="0">
                <a:latin typeface="Arial" panose="020B0604020202020204" pitchFamily="34" charset="0"/>
                <a:cs typeface="Arial" panose="020B0604020202020204" pitchFamily="34" charset="0"/>
              </a:rPr>
              <a:t>Data</a:t>
            </a:r>
            <a:r>
              <a:rPr lang="en-US" sz="2000" dirty="0" smtClean="0">
                <a:latin typeface="Arial" panose="020B0604020202020204" pitchFamily="34" charset="0"/>
                <a:cs typeface="Arial" panose="020B0604020202020204" pitchFamily="34" charset="0"/>
              </a:rPr>
              <a:t>: National Longitudinal Study of Adolescent Health (first two waves)</a:t>
            </a:r>
          </a:p>
          <a:p>
            <a:pPr marL="0" indent="0">
              <a:buNone/>
            </a:pPr>
            <a:endParaRPr lang="en-US" sz="1100" dirty="0" smtClean="0">
              <a:latin typeface="Arial" panose="020B0604020202020204" pitchFamily="34" charset="0"/>
              <a:cs typeface="Arial" panose="020B0604020202020204" pitchFamily="34" charset="0"/>
            </a:endParaRPr>
          </a:p>
          <a:p>
            <a:pPr marL="0" indent="0">
              <a:buNone/>
            </a:pPr>
            <a:r>
              <a:rPr lang="en-US" sz="2800" dirty="0" smtClean="0">
                <a:latin typeface="Arial" panose="020B0604020202020204" pitchFamily="34" charset="0"/>
                <a:cs typeface="Arial" panose="020B0604020202020204" pitchFamily="34" charset="0"/>
              </a:rPr>
              <a:t>Key findings</a:t>
            </a:r>
          </a:p>
          <a:p>
            <a:pPr lvl="1">
              <a:buFont typeface="Wingdings" pitchFamily="2" charset="2"/>
              <a:buChar char="§"/>
            </a:pPr>
            <a:r>
              <a:rPr lang="en-US" sz="2000" dirty="0" smtClean="0">
                <a:latin typeface="Arial" panose="020B0604020202020204" pitchFamily="34" charset="0"/>
                <a:cs typeface="Arial" panose="020B0604020202020204" pitchFamily="34" charset="0"/>
              </a:rPr>
              <a:t>Peer, family and school were all important life domains contextually influencing smoking behavior among adolescents.</a:t>
            </a:r>
          </a:p>
          <a:p>
            <a:pPr lvl="1">
              <a:buFont typeface="Wingdings" pitchFamily="2" charset="2"/>
              <a:buChar char="§"/>
            </a:pPr>
            <a:r>
              <a:rPr lang="en-US" sz="2000" dirty="0" smtClean="0">
                <a:latin typeface="Arial" panose="020B0604020202020204" pitchFamily="34" charset="0"/>
                <a:cs typeface="Arial" panose="020B0604020202020204" pitchFamily="34" charset="0"/>
              </a:rPr>
              <a:t>Time spent with peers, best friend smoking and household member smoking were associated with higher risk.</a:t>
            </a:r>
          </a:p>
          <a:p>
            <a:pPr lvl="1">
              <a:buFont typeface="Wingdings" pitchFamily="2" charset="2"/>
              <a:buChar char="§"/>
            </a:pPr>
            <a:r>
              <a:rPr lang="en-US" sz="2000" dirty="0" smtClean="0">
                <a:latin typeface="Arial" panose="020B0604020202020204" pitchFamily="34" charset="0"/>
                <a:cs typeface="Arial" panose="020B0604020202020204" pitchFamily="34" charset="0"/>
              </a:rPr>
              <a:t>Parent-child closeness, parental control, attending a private school and having a higher percentage of Hispanic students were protective factors.</a:t>
            </a:r>
          </a:p>
          <a:p>
            <a:pPr lvl="1">
              <a:buFont typeface="Wingdings" pitchFamily="2" charset="2"/>
              <a:buChar char="§"/>
            </a:pPr>
            <a:r>
              <a:rPr lang="en-US" sz="2000" dirty="0" smtClean="0">
                <a:latin typeface="Arial" panose="020B0604020202020204" pitchFamily="34" charset="0"/>
                <a:cs typeface="Arial" panose="020B0604020202020204" pitchFamily="34" charset="0"/>
              </a:rPr>
              <a:t>None of the neighborhood and state-level factors significant in the final full model (but significant in reduced models).</a:t>
            </a:r>
          </a:p>
        </p:txBody>
      </p:sp>
    </p:spTree>
    <p:extLst>
      <p:ext uri="{BB962C8B-B14F-4D97-AF65-F5344CB8AC3E}">
        <p14:creationId xmlns:p14="http://schemas.microsoft.com/office/powerpoint/2010/main" val="3939815915"/>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52400"/>
            <a:ext cx="8229600" cy="1143000"/>
          </a:xfrm>
        </p:spPr>
        <p:txBody>
          <a:bodyPr>
            <a:normAutofit/>
          </a:bodyPr>
          <a:lstStyle/>
          <a:p>
            <a:r>
              <a:rPr lang="en-US" dirty="0" smtClean="0"/>
              <a:t>Example 2: Adult Obesity</a:t>
            </a:r>
            <a:br>
              <a:rPr lang="en-US" dirty="0" smtClean="0"/>
            </a:br>
            <a:r>
              <a:rPr lang="en-US" sz="2200" dirty="0" smtClean="0">
                <a:solidFill>
                  <a:srgbClr val="FF0000"/>
                </a:solidFill>
              </a:rPr>
              <a:t>(Wen &amp; Kowaleski-Jones 2012)</a:t>
            </a:r>
          </a:p>
        </p:txBody>
      </p:sp>
      <p:sp>
        <p:nvSpPr>
          <p:cNvPr id="13315" name="Rectangle 3"/>
          <p:cNvSpPr>
            <a:spLocks noGrp="1" noChangeArrowheads="1"/>
          </p:cNvSpPr>
          <p:nvPr>
            <p:ph type="body" idx="1"/>
          </p:nvPr>
        </p:nvSpPr>
        <p:spPr>
          <a:xfrm>
            <a:off x="228600" y="1219200"/>
            <a:ext cx="8915400" cy="5715000"/>
          </a:xfrm>
        </p:spPr>
        <p:txBody>
          <a:bodyPr>
            <a:normAutofit/>
          </a:bodyPr>
          <a:lstStyle/>
          <a:p>
            <a:pPr marL="0" indent="0">
              <a:buNone/>
            </a:pPr>
            <a:r>
              <a:rPr lang="en-US" sz="2800" dirty="0" smtClean="0">
                <a:latin typeface="Arial" panose="020B0604020202020204" pitchFamily="34" charset="0"/>
                <a:cs typeface="Arial" panose="020B0604020202020204" pitchFamily="34" charset="0"/>
              </a:rPr>
              <a:t>Purpose</a:t>
            </a:r>
            <a:r>
              <a:rPr lang="en-US"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to examine racial/ethnic disparities in risk of obesity based on objectively measured body mass and to explore the role of neighborhood built environment in contributing to these observed disparities.</a:t>
            </a:r>
          </a:p>
          <a:p>
            <a:pPr marL="0" indent="0">
              <a:buNone/>
            </a:pPr>
            <a:endParaRPr lang="en-US" sz="1600" dirty="0" smtClean="0">
              <a:latin typeface="Arial" panose="020B0604020202020204" pitchFamily="34" charset="0"/>
              <a:cs typeface="Arial" panose="020B0604020202020204" pitchFamily="34" charset="0"/>
            </a:endParaRPr>
          </a:p>
          <a:p>
            <a:pPr marL="0" indent="0">
              <a:buNone/>
            </a:pPr>
            <a:r>
              <a:rPr lang="en-US" sz="2800" dirty="0" smtClean="0">
                <a:latin typeface="Arial" panose="020B0604020202020204" pitchFamily="34" charset="0"/>
                <a:cs typeface="Arial" panose="020B0604020202020204" pitchFamily="34" charset="0"/>
              </a:rPr>
              <a:t>Data</a:t>
            </a:r>
            <a:r>
              <a:rPr lang="en-US" sz="2000" dirty="0" smtClean="0">
                <a:latin typeface="Arial" panose="020B0604020202020204" pitchFamily="34" charset="0"/>
                <a:cs typeface="Arial" panose="020B0604020202020204" pitchFamily="34" charset="0"/>
              </a:rPr>
              <a:t>: National Health and Nutrition Examination Survey (2003-2008) merged with a range of neighborhood data</a:t>
            </a:r>
          </a:p>
          <a:p>
            <a:pPr marL="0" indent="0">
              <a:buNone/>
            </a:pPr>
            <a:endParaRPr lang="en-US" sz="1100" dirty="0" smtClean="0">
              <a:latin typeface="Arial" panose="020B0604020202020204" pitchFamily="34" charset="0"/>
              <a:cs typeface="Arial" panose="020B0604020202020204" pitchFamily="34" charset="0"/>
            </a:endParaRPr>
          </a:p>
          <a:p>
            <a:pPr marL="0" indent="0">
              <a:buNone/>
            </a:pPr>
            <a:r>
              <a:rPr lang="en-US" sz="2800" dirty="0" smtClean="0">
                <a:latin typeface="Arial" panose="020B0604020202020204" pitchFamily="34" charset="0"/>
                <a:cs typeface="Arial" panose="020B0604020202020204" pitchFamily="34" charset="0"/>
              </a:rPr>
              <a:t>Key findings</a:t>
            </a:r>
          </a:p>
          <a:p>
            <a:pPr lvl="1">
              <a:buFont typeface="Wingdings" pitchFamily="2" charset="2"/>
              <a:buChar char="§"/>
            </a:pPr>
            <a:r>
              <a:rPr lang="en-US" sz="2000" dirty="0" smtClean="0">
                <a:latin typeface="Arial" panose="020B0604020202020204" pitchFamily="34" charset="0"/>
                <a:cs typeface="Arial" panose="020B0604020202020204" pitchFamily="34" charset="0"/>
              </a:rPr>
              <a:t>Neighborhood socioeconomic status and ethnic heterogeneity negatively linked to risk of obesity controlling for other covariates.</a:t>
            </a:r>
          </a:p>
          <a:p>
            <a:pPr lvl="1">
              <a:buFont typeface="Wingdings" pitchFamily="2" charset="2"/>
              <a:buChar char="§"/>
            </a:pPr>
            <a:r>
              <a:rPr lang="en-US" sz="2000" dirty="0" smtClean="0">
                <a:latin typeface="Arial" panose="020B0604020202020204" pitchFamily="34" charset="0"/>
                <a:cs typeface="Arial" panose="020B0604020202020204" pitchFamily="34" charset="0"/>
              </a:rPr>
              <a:t>The built environment is a significant correlate of obesity risk.  Neighborhood </a:t>
            </a:r>
            <a:r>
              <a:rPr lang="en-US" sz="2000" dirty="0" err="1" smtClean="0">
                <a:latin typeface="Arial" panose="020B0604020202020204" pitchFamily="34" charset="0"/>
                <a:cs typeface="Arial" panose="020B0604020202020204" pitchFamily="34" charset="0"/>
              </a:rPr>
              <a:t>walkability</a:t>
            </a:r>
            <a:r>
              <a:rPr lang="en-US" sz="2000" dirty="0" smtClean="0">
                <a:latin typeface="Arial" panose="020B0604020202020204" pitchFamily="34" charset="0"/>
                <a:cs typeface="Arial" panose="020B0604020202020204" pitchFamily="34" charset="0"/>
              </a:rPr>
              <a:t> (street connectivity and % walking to work), density, and distance to parks are significant covariates of obesity risks over and beyond individual risks</a:t>
            </a:r>
          </a:p>
          <a:p>
            <a:pPr lvl="1">
              <a:buFont typeface="Wingdings" pitchFamily="2" charset="2"/>
              <a:buChar char="§"/>
            </a:pPr>
            <a:r>
              <a:rPr lang="en-US" sz="2000" dirty="0" smtClean="0">
                <a:latin typeface="Arial" panose="020B0604020202020204" pitchFamily="34" charset="0"/>
                <a:cs typeface="Arial" panose="020B0604020202020204" pitchFamily="34" charset="0"/>
              </a:rPr>
              <a:t>Neighborhood factors were not mediators of racial-ethnic disparities in obesity.</a:t>
            </a:r>
          </a:p>
        </p:txBody>
      </p:sp>
    </p:spTree>
    <p:extLst>
      <p:ext uri="{BB962C8B-B14F-4D97-AF65-F5344CB8AC3E}">
        <p14:creationId xmlns:p14="http://schemas.microsoft.com/office/powerpoint/2010/main" val="1814109347"/>
      </p:ext>
    </p:extLst>
  </p:cSld>
  <p:clrMapOvr>
    <a:masterClrMapping/>
  </p:clrMapOvr>
  <mc:AlternateContent xmlns:mc="http://schemas.openxmlformats.org/markup-compatibility/2006" xmlns:p14="http://schemas.microsoft.com/office/powerpoint/2010/main">
    <mc:Choice Requires="p14">
      <p:transition spd="slow" p14:dur="2000" advTm="28000"/>
    </mc:Choice>
    <mc:Fallback xmlns="">
      <p:transition spd="slow" advTm="28000"/>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l="16406" t="11333" r="17969" b="10000"/>
          <a:stretch>
            <a:fillRect/>
          </a:stretch>
        </p:blipFill>
        <p:spPr bwMode="auto">
          <a:xfrm>
            <a:off x="304800" y="385536"/>
            <a:ext cx="8564105" cy="6015264"/>
          </a:xfrm>
          <a:prstGeom prst="rect">
            <a:avLst/>
          </a:prstGeom>
          <a:noFill/>
          <a:ln w="9525">
            <a:noFill/>
            <a:miter lim="800000"/>
            <a:headEnd/>
            <a:tailEnd/>
          </a:ln>
        </p:spPr>
      </p:pic>
      <p:sp>
        <p:nvSpPr>
          <p:cNvPr id="3" name="Oval 2"/>
          <p:cNvSpPr/>
          <p:nvPr/>
        </p:nvSpPr>
        <p:spPr>
          <a:xfrm>
            <a:off x="2286000" y="2667000"/>
            <a:ext cx="1600200" cy="1524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Family</a:t>
            </a:r>
            <a:endParaRPr lang="en-US" b="1" dirty="0">
              <a:solidFill>
                <a:schemeClr val="tx1"/>
              </a:solidFill>
            </a:endParaRPr>
          </a:p>
        </p:txBody>
      </p:sp>
      <p:sp>
        <p:nvSpPr>
          <p:cNvPr id="5" name="Oval 4"/>
          <p:cNvSpPr/>
          <p:nvPr/>
        </p:nvSpPr>
        <p:spPr>
          <a:xfrm>
            <a:off x="914400" y="1371600"/>
            <a:ext cx="4267200" cy="4191000"/>
          </a:xfrm>
          <a:prstGeom prst="ellipse">
            <a:avLst/>
          </a:prstGeom>
          <a:solidFill>
            <a:srgbClr val="FFFF00">
              <a:alpha val="32941"/>
            </a:srgb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u="sng" dirty="0" smtClean="0"/>
              <a:t>The Role of Health Care</a:t>
            </a:r>
            <a:r>
              <a:rPr lang="en-US" b="1" u="sng" dirty="0" smtClean="0"/>
              <a:t/>
            </a:r>
            <a:br>
              <a:rPr lang="en-US" b="1" u="sng" dirty="0" smtClean="0"/>
            </a:br>
            <a:r>
              <a:rPr lang="en-US" sz="2700" dirty="0" smtClean="0">
                <a:solidFill>
                  <a:srgbClr val="FF0000"/>
                </a:solidFill>
              </a:rPr>
              <a:t>Joseph Stanford, Family &amp; Preventive Medicine </a:t>
            </a:r>
            <a:endParaRPr lang="en-US" sz="2700" dirty="0">
              <a:solidFill>
                <a:srgbClr val="FF0000"/>
              </a:solidFill>
            </a:endParaRPr>
          </a:p>
        </p:txBody>
      </p:sp>
      <p:sp>
        <p:nvSpPr>
          <p:cNvPr id="3" name="Content Placeholder 2"/>
          <p:cNvSpPr>
            <a:spLocks noGrp="1"/>
          </p:cNvSpPr>
          <p:nvPr>
            <p:ph idx="1"/>
          </p:nvPr>
        </p:nvSpPr>
        <p:spPr>
          <a:xfrm>
            <a:off x="457200" y="1798637"/>
            <a:ext cx="8229600" cy="4525963"/>
          </a:xfrm>
        </p:spPr>
        <p:txBody>
          <a:bodyPr/>
          <a:lstStyle/>
          <a:p>
            <a:pPr marL="0" indent="0">
              <a:buNone/>
            </a:pPr>
            <a:r>
              <a:rPr lang="en-US" dirty="0" smtClean="0"/>
              <a:t>Do clinicians treat individuals or families? </a:t>
            </a:r>
          </a:p>
          <a:p>
            <a:pPr lvl="1"/>
            <a:r>
              <a:rPr lang="en-US" dirty="0" smtClean="0"/>
              <a:t>Family Medicine, Pediatrics, + other primary care</a:t>
            </a:r>
          </a:p>
          <a:p>
            <a:pPr marL="0" indent="0">
              <a:buNone/>
            </a:pPr>
            <a:endParaRPr lang="en-US" dirty="0" smtClean="0"/>
          </a:p>
          <a:p>
            <a:pPr marL="0" indent="0">
              <a:buNone/>
            </a:pPr>
            <a:r>
              <a:rPr lang="en-US" dirty="0" smtClean="0"/>
              <a:t>How can a family perspective inform and enhance the current transformations in U.S. health care delivery?</a:t>
            </a:r>
          </a:p>
          <a:p>
            <a:pPr lvl="1"/>
            <a:r>
              <a:rPr lang="en-US" dirty="0" smtClean="0"/>
              <a:t>Accountable care organizations</a:t>
            </a:r>
          </a:p>
          <a:p>
            <a:pPr lvl="1"/>
            <a:r>
              <a:rPr lang="en-US" dirty="0" smtClean="0"/>
              <a:t>Patient-centered medical home</a:t>
            </a:r>
          </a:p>
          <a:p>
            <a:pPr lvl="1"/>
            <a:endParaRPr lang="en-US" dirty="0" smtClean="0"/>
          </a:p>
          <a:p>
            <a:pPr>
              <a:buNone/>
            </a:pPr>
            <a:endParaRPr lang="en-US" dirty="0" smtClean="0"/>
          </a:p>
        </p:txBody>
      </p:sp>
    </p:spTree>
    <p:extLst>
      <p:ext uri="{BB962C8B-B14F-4D97-AF65-F5344CB8AC3E}">
        <p14:creationId xmlns:p14="http://schemas.microsoft.com/office/powerpoint/2010/main" val="103723974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Example:  Fertility Decisions</a:t>
            </a:r>
            <a:r>
              <a:rPr lang="en-US" b="1" u="sng" dirty="0" smtClean="0"/>
              <a:t/>
            </a:r>
            <a:br>
              <a:rPr lang="en-US" b="1" u="sng" dirty="0" smtClean="0"/>
            </a:br>
            <a:r>
              <a:rPr lang="en-US" sz="2700" dirty="0" smtClean="0">
                <a:solidFill>
                  <a:srgbClr val="FF0000"/>
                </a:solidFill>
              </a:rPr>
              <a:t>Office of Cooperative Reproductive Health, DFPM, UU</a:t>
            </a:r>
            <a:endParaRPr lang="en-US" sz="2700" dirty="0">
              <a:solidFill>
                <a:srgbClr val="FF0000"/>
              </a:solidFill>
            </a:endParaRPr>
          </a:p>
        </p:txBody>
      </p:sp>
      <p:sp>
        <p:nvSpPr>
          <p:cNvPr id="3" name="Content Placeholder 2"/>
          <p:cNvSpPr>
            <a:spLocks noGrp="1"/>
          </p:cNvSpPr>
          <p:nvPr>
            <p:ph idx="1"/>
          </p:nvPr>
        </p:nvSpPr>
        <p:spPr>
          <a:xfrm>
            <a:off x="457200" y="1798637"/>
            <a:ext cx="8229600" cy="4525963"/>
          </a:xfrm>
        </p:spPr>
        <p:txBody>
          <a:bodyPr/>
          <a:lstStyle/>
          <a:p>
            <a:r>
              <a:rPr lang="en-US" dirty="0" smtClean="0"/>
              <a:t>Fertility decisions and outcomes (family planning, fertility treatment) are usually studied from the woman’s perspective.</a:t>
            </a:r>
          </a:p>
          <a:p>
            <a:endParaRPr lang="en-US" dirty="0" smtClean="0"/>
          </a:p>
          <a:p>
            <a:r>
              <a:rPr lang="en-US" dirty="0" smtClean="0"/>
              <a:t>Several cohort studies enrolling women and men with separate longitudinal assessments of each over time.</a:t>
            </a:r>
          </a:p>
          <a:p>
            <a:pPr>
              <a:buNone/>
            </a:pPr>
            <a:endParaRPr lang="en-US" dirty="0" smtClean="0"/>
          </a:p>
        </p:txBody>
      </p:sp>
    </p:spTree>
    <p:extLst>
      <p:ext uri="{BB962C8B-B14F-4D97-AF65-F5344CB8AC3E}">
        <p14:creationId xmlns:p14="http://schemas.microsoft.com/office/powerpoint/2010/main" val="25626587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4995862"/>
            <a:ext cx="5486400" cy="566738"/>
          </a:xfrm>
        </p:spPr>
        <p:txBody>
          <a:bodyPr>
            <a:noAutofit/>
          </a:bodyPr>
          <a:lstStyle/>
          <a:p>
            <a:r>
              <a:rPr lang="en-US" sz="2400" dirty="0" smtClean="0"/>
              <a:t>Our proposal was selected as one of the </a:t>
            </a:r>
            <a:r>
              <a:rPr lang="en-US" sz="2400" dirty="0"/>
              <a:t>4</a:t>
            </a:r>
            <a:r>
              <a:rPr lang="en-US" sz="2400" dirty="0" smtClean="0"/>
              <a:t> TEP - Cluster Hiring Initiatives .</a:t>
            </a:r>
            <a:endParaRPr lang="en-US" sz="2400" dirty="0"/>
          </a:p>
        </p:txBody>
      </p:sp>
      <p:pic>
        <p:nvPicPr>
          <p:cNvPr id="6146" name="Picture 2" descr="http://truefoodmovement.com/wp-content/uploads/Cheers_we_win.jpg"/>
          <p:cNvPicPr>
            <a:picLocks noGrp="1" noChangeAspect="1" noChangeArrowheads="1"/>
          </p:cNvPicPr>
          <p:nvPr>
            <p:ph type="pic" idx="1"/>
          </p:nvPr>
        </p:nvPicPr>
        <p:blipFill>
          <a:blip r:embed="rId2" cstate="print"/>
          <a:srcRect t="3125" b="3125"/>
          <a:stretch>
            <a:fillRect/>
          </a:stretch>
        </p:blipFill>
        <p:spPr bwMode="auto">
          <a:xfrm>
            <a:off x="1752600" y="457200"/>
            <a:ext cx="5486400" cy="4114800"/>
          </a:xfrm>
          <a:prstGeom prst="rect">
            <a:avLst/>
          </a:prstGeom>
          <a:noFill/>
        </p:spPr>
      </p:pic>
      <p:sp>
        <p:nvSpPr>
          <p:cNvPr id="2" name="Rectangle 1"/>
          <p:cNvSpPr/>
          <p:nvPr/>
        </p:nvSpPr>
        <p:spPr>
          <a:xfrm>
            <a:off x="5715000" y="5829759"/>
            <a:ext cx="8229600" cy="830997"/>
          </a:xfrm>
          <a:prstGeom prst="rect">
            <a:avLst/>
          </a:prstGeom>
        </p:spPr>
        <p:txBody>
          <a:bodyPr wrap="square">
            <a:spAutoFit/>
          </a:bodyPr>
          <a:lstStyle/>
          <a:p>
            <a:r>
              <a:rPr lang="en-US" sz="1200" dirty="0"/>
              <a:t>• Lifespan Health and Wellness </a:t>
            </a:r>
            <a:r>
              <a:rPr lang="en-US" sz="1200" dirty="0" smtClean="0"/>
              <a:t>		</a:t>
            </a:r>
          </a:p>
          <a:p>
            <a:r>
              <a:rPr lang="en-US" sz="1200" dirty="0" smtClean="0"/>
              <a:t>• </a:t>
            </a:r>
            <a:r>
              <a:rPr lang="en-US" sz="1200" dirty="0"/>
              <a:t>Digital Humanities </a:t>
            </a:r>
            <a:r>
              <a:rPr lang="en-US" sz="1200" dirty="0" smtClean="0"/>
              <a:t>			</a:t>
            </a:r>
            <a:endParaRPr lang="en-US" sz="1200" dirty="0"/>
          </a:p>
          <a:p>
            <a:r>
              <a:rPr lang="en-US" sz="1200" dirty="0"/>
              <a:t>• Large-Scale Data Analysis/Utah Statistical Center </a:t>
            </a:r>
            <a:r>
              <a:rPr lang="en-US" sz="1200" dirty="0" smtClean="0"/>
              <a:t>	</a:t>
            </a:r>
          </a:p>
          <a:p>
            <a:r>
              <a:rPr lang="en-US" sz="1200" dirty="0" smtClean="0"/>
              <a:t>• </a:t>
            </a:r>
            <a:r>
              <a:rPr lang="en-US" sz="1200" dirty="0"/>
              <a:t>Society, Water and Climate </a:t>
            </a:r>
            <a:r>
              <a:rPr lang="en-US" sz="1200" dirty="0" smtClean="0"/>
              <a:t>			</a:t>
            </a:r>
            <a:endParaRPr lang="en-US" sz="1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r>
              <a:rPr lang="en-US" dirty="0" smtClean="0"/>
              <a:t>Example:  Fertility motivations</a:t>
            </a:r>
            <a:br>
              <a:rPr lang="en-US" dirty="0" smtClean="0"/>
            </a:br>
            <a:r>
              <a:rPr lang="en-US" sz="2200" dirty="0" smtClean="0">
                <a:solidFill>
                  <a:srgbClr val="FF0000"/>
                </a:solidFill>
              </a:rPr>
              <a:t>(Stanford PI, Office of Population Affairs, HHS)</a:t>
            </a:r>
          </a:p>
        </p:txBody>
      </p:sp>
      <p:sp>
        <p:nvSpPr>
          <p:cNvPr id="13315" name="Rectangle 3"/>
          <p:cNvSpPr>
            <a:spLocks noGrp="1" noChangeArrowheads="1"/>
          </p:cNvSpPr>
          <p:nvPr>
            <p:ph type="body" idx="1"/>
          </p:nvPr>
        </p:nvSpPr>
        <p:spPr>
          <a:xfrm>
            <a:off x="228600" y="1295400"/>
            <a:ext cx="8915400" cy="5715000"/>
          </a:xfrm>
        </p:spPr>
        <p:txBody>
          <a:bodyPr/>
          <a:lstStyle/>
          <a:p>
            <a:pPr marL="0" indent="0">
              <a:buNone/>
            </a:pPr>
            <a:r>
              <a:rPr lang="en-US" sz="2800" dirty="0" smtClean="0">
                <a:latin typeface="Arial" panose="020B0604020202020204" pitchFamily="34" charset="0"/>
                <a:cs typeface="Arial" panose="020B0604020202020204" pitchFamily="34" charset="0"/>
              </a:rPr>
              <a:t>Purpose</a:t>
            </a:r>
            <a:r>
              <a:rPr lang="en-US"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To investigate couple motivations, intentions, behaviors, and outcomes in family planning</a:t>
            </a:r>
            <a:endParaRPr lang="en-US" sz="2800" dirty="0" smtClean="0">
              <a:latin typeface="Arial" panose="020B0604020202020204" pitchFamily="34" charset="0"/>
              <a:cs typeface="Arial" panose="020B0604020202020204" pitchFamily="34" charset="0"/>
            </a:endParaRPr>
          </a:p>
          <a:p>
            <a:pPr marL="0" indent="0">
              <a:buNone/>
            </a:pPr>
            <a:r>
              <a:rPr lang="en-US" sz="2800" dirty="0" smtClean="0">
                <a:latin typeface="Arial" panose="020B0604020202020204" pitchFamily="34" charset="0"/>
                <a:cs typeface="Arial" panose="020B0604020202020204" pitchFamily="34" charset="0"/>
              </a:rPr>
              <a:t>Data</a:t>
            </a:r>
            <a:r>
              <a:rPr lang="en-US" sz="2000" dirty="0" smtClean="0">
                <a:latin typeface="Arial" panose="020B0604020202020204" pitchFamily="34" charset="0"/>
                <a:cs typeface="Arial" panose="020B0604020202020204" pitchFamily="34" charset="0"/>
              </a:rPr>
              <a:t>: Cohort, multicenter (CEIBA study)</a:t>
            </a:r>
          </a:p>
          <a:p>
            <a:pPr marL="0" indent="0">
              <a:buNone/>
            </a:pPr>
            <a:r>
              <a:rPr lang="en-US" sz="2800" dirty="0" smtClean="0">
                <a:latin typeface="Arial" panose="020B0604020202020204" pitchFamily="34" charset="0"/>
                <a:cs typeface="Arial" panose="020B0604020202020204" pitchFamily="34" charset="0"/>
              </a:rPr>
              <a:t>Key finding: </a:t>
            </a:r>
            <a:r>
              <a:rPr lang="en-US" sz="2000" dirty="0" smtClean="0">
                <a:latin typeface="Arial" panose="020B0604020202020204" pitchFamily="34" charset="0"/>
                <a:cs typeface="Arial" panose="020B0604020202020204" pitchFamily="34" charset="0"/>
              </a:rPr>
              <a:t>Dis/concordance of couple feelings about hypothetical pregnancy in each cycle</a:t>
            </a:r>
          </a:p>
        </p:txBody>
      </p:sp>
      <p:graphicFrame>
        <p:nvGraphicFramePr>
          <p:cNvPr id="5" name="Content Placeholder 3"/>
          <p:cNvGraphicFramePr>
            <a:graphicFrameLocks/>
          </p:cNvGraphicFramePr>
          <p:nvPr>
            <p:extLst>
              <p:ext uri="{D42A27DB-BD31-4B8C-83A1-F6EECF244321}">
                <p14:modId xmlns:p14="http://schemas.microsoft.com/office/powerpoint/2010/main" val="2569341398"/>
              </p:ext>
            </p:extLst>
          </p:nvPr>
        </p:nvGraphicFramePr>
        <p:xfrm>
          <a:off x="381000" y="3733800"/>
          <a:ext cx="8458200" cy="3043277"/>
        </p:xfrm>
        <a:graphic>
          <a:graphicData uri="http://schemas.openxmlformats.org/drawingml/2006/table">
            <a:tbl>
              <a:tblPr firstRow="1" bandRow="1">
                <a:tableStyleId>{5202B0CA-FC54-4496-8BCA-5EF66A818D29}</a:tableStyleId>
              </a:tblPr>
              <a:tblGrid>
                <a:gridCol w="584832"/>
                <a:gridCol w="1511646"/>
                <a:gridCol w="1662723"/>
                <a:gridCol w="1518138"/>
                <a:gridCol w="1518138"/>
                <a:gridCol w="1662723"/>
              </a:tblGrid>
              <a:tr h="263940">
                <a:tc>
                  <a:txBody>
                    <a:bodyPr/>
                    <a:lstStyle/>
                    <a:p>
                      <a:pPr marL="0" marR="0" algn="ctr">
                        <a:lnSpc>
                          <a:spcPct val="115000"/>
                        </a:lnSpc>
                        <a:spcBef>
                          <a:spcPts val="0"/>
                        </a:spcBef>
                        <a:spcAft>
                          <a:spcPts val="0"/>
                        </a:spcAft>
                      </a:pPr>
                      <a:endParaRPr lang="en-US" sz="20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00000"/>
                    </a:solidFill>
                  </a:tcPr>
                </a:tc>
                <a:tc>
                  <a:txBody>
                    <a:bodyPr/>
                    <a:lstStyle/>
                    <a:p>
                      <a:pPr marL="0" marR="0" algn="ctr">
                        <a:lnSpc>
                          <a:spcPct val="115000"/>
                        </a:lnSpc>
                        <a:spcBef>
                          <a:spcPts val="0"/>
                        </a:spcBef>
                        <a:spcAft>
                          <a:spcPts val="0"/>
                        </a:spcAft>
                      </a:pPr>
                      <a:endParaRPr lang="en-US" sz="2000" kern="1200" dirty="0">
                        <a:solidFill>
                          <a:schemeClr val="dk1"/>
                        </a:solidFill>
                        <a:latin typeface="Arial" pitchFamily="34" charset="0"/>
                        <a:ea typeface="+mn-ea"/>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D1DFF"/>
                    </a:solidFill>
                  </a:tcPr>
                </a:tc>
                <a:tc gridSpan="4">
                  <a:txBody>
                    <a:bodyPr/>
                    <a:lstStyle/>
                    <a:p>
                      <a:pPr marL="0" marR="0" algn="ctr">
                        <a:lnSpc>
                          <a:spcPct val="115000"/>
                        </a:lnSpc>
                        <a:spcBef>
                          <a:spcPts val="0"/>
                        </a:spcBef>
                        <a:spcAft>
                          <a:spcPts val="0"/>
                        </a:spcAft>
                      </a:pPr>
                      <a:r>
                        <a:rPr lang="en-US" sz="2000" b="1" kern="1200" dirty="0" smtClean="0">
                          <a:solidFill>
                            <a:schemeClr val="lt1"/>
                          </a:solidFill>
                          <a:latin typeface="Arial" pitchFamily="34" charset="0"/>
                          <a:ea typeface="+mn-ea"/>
                          <a:cs typeface="Arial" pitchFamily="34" charset="0"/>
                        </a:rPr>
                        <a:t>Men</a:t>
                      </a:r>
                      <a:endParaRPr lang="en-US" sz="2000" b="1" kern="1200" dirty="0">
                        <a:solidFill>
                          <a:schemeClr val="lt1"/>
                        </a:solidFill>
                        <a:latin typeface="Arial" pitchFamily="34" charset="0"/>
                        <a:ea typeface="+mn-ea"/>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D1D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26409">
                <a:tc>
                  <a:txBody>
                    <a:bodyPr/>
                    <a:lstStyle/>
                    <a:p>
                      <a:pPr marL="0" marR="0" algn="ctr">
                        <a:lnSpc>
                          <a:spcPct val="115000"/>
                        </a:lnSpc>
                        <a:spcBef>
                          <a:spcPts val="0"/>
                        </a:spcBef>
                        <a:spcAft>
                          <a:spcPts val="0"/>
                        </a:spcAft>
                      </a:pPr>
                      <a:endParaRPr lang="en-US" sz="20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00000"/>
                    </a:solidFill>
                  </a:tcPr>
                </a:tc>
                <a:tc>
                  <a:txBody>
                    <a:bodyPr/>
                    <a:lstStyle/>
                    <a:p>
                      <a:pPr marL="0" marR="0" algn="ctr">
                        <a:lnSpc>
                          <a:spcPct val="115000"/>
                        </a:lnSpc>
                        <a:spcBef>
                          <a:spcPts val="0"/>
                        </a:spcBef>
                        <a:spcAft>
                          <a:spcPts val="0"/>
                        </a:spcAft>
                      </a:pPr>
                      <a:endParaRPr lang="en-US" sz="2000" dirty="0">
                        <a:solidFill>
                          <a:srgbClr val="FF0000"/>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smtClean="0">
                          <a:latin typeface="Arial" pitchFamily="34" charset="0"/>
                          <a:cs typeface="Arial" pitchFamily="34" charset="0"/>
                        </a:rPr>
                        <a:t>Unhappy</a:t>
                      </a:r>
                      <a:endParaRPr lang="en-US" sz="2000" b="1" dirty="0">
                        <a:solidFill>
                          <a:schemeClr val="bg2"/>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latin typeface="Arial" pitchFamily="34" charset="0"/>
                          <a:cs typeface="Arial" pitchFamily="34" charset="0"/>
                        </a:rPr>
                        <a:t>Neutral</a:t>
                      </a:r>
                      <a:endParaRPr lang="en-US" sz="2000" b="1" dirty="0">
                        <a:solidFill>
                          <a:schemeClr val="bg2"/>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smtClean="0">
                          <a:latin typeface="Arial" pitchFamily="34" charset="0"/>
                          <a:cs typeface="Arial" pitchFamily="34" charset="0"/>
                        </a:rPr>
                        <a:t>Happy</a:t>
                      </a:r>
                      <a:endParaRPr lang="en-US" sz="2000" b="1" dirty="0">
                        <a:solidFill>
                          <a:schemeClr val="bg2"/>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smtClean="0">
                          <a:latin typeface="Arial" pitchFamily="34" charset="0"/>
                          <a:cs typeface="Arial" pitchFamily="34" charset="0"/>
                        </a:rPr>
                        <a:t>TOTAL</a:t>
                      </a:r>
                      <a:endParaRPr lang="en-US" sz="2000" b="1" dirty="0">
                        <a:solidFill>
                          <a:schemeClr val="bg2"/>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43382">
                <a:tc rowSpan="4">
                  <a:txBody>
                    <a:bodyPr/>
                    <a:lstStyle/>
                    <a:p>
                      <a:pPr marL="0" marR="0" algn="ctr" defTabSz="914400" rtl="0" eaLnBrk="1" latinLnBrk="0" hangingPunct="1">
                        <a:lnSpc>
                          <a:spcPct val="115000"/>
                        </a:lnSpc>
                        <a:spcBef>
                          <a:spcPts val="0"/>
                        </a:spcBef>
                        <a:spcAft>
                          <a:spcPts val="0"/>
                        </a:spcAft>
                      </a:pPr>
                      <a:r>
                        <a:rPr lang="en-US" sz="2000" b="1" kern="1200" dirty="0" smtClean="0">
                          <a:solidFill>
                            <a:schemeClr val="lt1"/>
                          </a:solidFill>
                          <a:latin typeface="Arial" pitchFamily="34" charset="0"/>
                          <a:ea typeface="+mn-ea"/>
                          <a:cs typeface="Arial" pitchFamily="34" charset="0"/>
                        </a:rPr>
                        <a:t>Women</a:t>
                      </a:r>
                      <a:endParaRPr lang="en-US" sz="2000" b="1" kern="1200" dirty="0">
                        <a:solidFill>
                          <a:schemeClr val="lt1"/>
                        </a:solidFill>
                        <a:latin typeface="Arial" pitchFamily="34" charset="0"/>
                        <a:ea typeface="+mn-ea"/>
                        <a:cs typeface="Arial" pitchFamily="34"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algn="ctr">
                        <a:lnSpc>
                          <a:spcPct val="115000"/>
                        </a:lnSpc>
                        <a:spcBef>
                          <a:spcPts val="0"/>
                        </a:spcBef>
                        <a:spcAft>
                          <a:spcPts val="0"/>
                        </a:spcAft>
                      </a:pPr>
                      <a:r>
                        <a:rPr lang="en-US" sz="2000" b="1" dirty="0" smtClean="0">
                          <a:latin typeface="Arial" pitchFamily="34" charset="0"/>
                          <a:cs typeface="Arial" pitchFamily="34" charset="0"/>
                        </a:rPr>
                        <a:t>Unhappy</a:t>
                      </a:r>
                      <a:endParaRPr lang="en-US" sz="2000" b="1" dirty="0">
                        <a:solidFill>
                          <a:schemeClr val="bg2"/>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smtClean="0">
                          <a:latin typeface="Arial" pitchFamily="34" charset="0"/>
                          <a:cs typeface="Arial" pitchFamily="34" charset="0"/>
                        </a:rPr>
                        <a:t>5.4%</a:t>
                      </a:r>
                      <a:endParaRPr lang="en-US" sz="2000" b="1" dirty="0">
                        <a:solidFill>
                          <a:schemeClr val="bg2"/>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2000" dirty="0" smtClean="0">
                          <a:latin typeface="Arial" pitchFamily="34" charset="0"/>
                          <a:cs typeface="Arial" pitchFamily="34" charset="0"/>
                        </a:rPr>
                        <a:t>2.7%</a:t>
                      </a:r>
                      <a:endParaRPr lang="en-US" sz="2000" dirty="0">
                        <a:solidFill>
                          <a:schemeClr val="bg2"/>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dirty="0" smtClean="0">
                          <a:latin typeface="Arial" pitchFamily="34" charset="0"/>
                          <a:cs typeface="Arial" pitchFamily="34" charset="0"/>
                        </a:rPr>
                        <a:t>5.4%</a:t>
                      </a:r>
                      <a:endParaRPr lang="en-US" sz="2000" dirty="0">
                        <a:solidFill>
                          <a:schemeClr val="bg2"/>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algn="ctr">
                        <a:lnSpc>
                          <a:spcPct val="115000"/>
                        </a:lnSpc>
                        <a:spcBef>
                          <a:spcPts val="0"/>
                        </a:spcBef>
                        <a:spcAft>
                          <a:spcPts val="0"/>
                        </a:spcAft>
                      </a:pPr>
                      <a:r>
                        <a:rPr lang="en-US" sz="2000" dirty="0" smtClean="0">
                          <a:latin typeface="Arial" pitchFamily="34" charset="0"/>
                          <a:cs typeface="Arial" pitchFamily="34" charset="0"/>
                        </a:rPr>
                        <a:t>13.4%</a:t>
                      </a:r>
                      <a:endParaRPr lang="en-US" sz="2000" dirty="0">
                        <a:solidFill>
                          <a:schemeClr val="bg2"/>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543382">
                <a:tc vMerge="1">
                  <a:txBody>
                    <a:bodyPr/>
                    <a:lstStyle/>
                    <a:p>
                      <a:endParaRPr lang="en-US"/>
                    </a:p>
                  </a:txBody>
                  <a:tcPr/>
                </a:tc>
                <a:tc>
                  <a:txBody>
                    <a:bodyPr/>
                    <a:lstStyle/>
                    <a:p>
                      <a:pPr marL="0" marR="0" algn="ctr">
                        <a:lnSpc>
                          <a:spcPct val="115000"/>
                        </a:lnSpc>
                        <a:spcBef>
                          <a:spcPts val="0"/>
                        </a:spcBef>
                        <a:spcAft>
                          <a:spcPts val="0"/>
                        </a:spcAft>
                      </a:pPr>
                      <a:r>
                        <a:rPr lang="en-US" sz="2000" b="1" dirty="0">
                          <a:latin typeface="Arial" pitchFamily="34" charset="0"/>
                          <a:cs typeface="Arial" pitchFamily="34" charset="0"/>
                        </a:rPr>
                        <a:t>Neutral</a:t>
                      </a:r>
                      <a:endParaRPr lang="en-US" sz="2000" b="1" dirty="0">
                        <a:solidFill>
                          <a:schemeClr val="bg2"/>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dirty="0" smtClean="0">
                          <a:latin typeface="Arial" pitchFamily="34" charset="0"/>
                          <a:cs typeface="Arial" pitchFamily="34" charset="0"/>
                        </a:rPr>
                        <a:t>3.1%</a:t>
                      </a:r>
                      <a:endParaRPr lang="en-US" sz="2000" dirty="0">
                        <a:solidFill>
                          <a:schemeClr val="bg2"/>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b="1" dirty="0" smtClean="0">
                          <a:latin typeface="Arial" pitchFamily="34" charset="0"/>
                          <a:cs typeface="Arial" pitchFamily="34" charset="0"/>
                        </a:rPr>
                        <a:t>4.0%</a:t>
                      </a:r>
                      <a:endParaRPr lang="en-US" sz="2000" b="1" dirty="0">
                        <a:solidFill>
                          <a:schemeClr val="bg2"/>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2000" dirty="0" smtClean="0">
                          <a:latin typeface="Arial" pitchFamily="34" charset="0"/>
                          <a:cs typeface="Arial" pitchFamily="34" charset="0"/>
                        </a:rPr>
                        <a:t>11.1%</a:t>
                      </a:r>
                      <a:endParaRPr lang="en-US" sz="2000" dirty="0">
                        <a:solidFill>
                          <a:schemeClr val="bg2"/>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dirty="0" smtClean="0">
                          <a:latin typeface="Arial" pitchFamily="34" charset="0"/>
                          <a:cs typeface="Arial" pitchFamily="34" charset="0"/>
                        </a:rPr>
                        <a:t>18.2</a:t>
                      </a:r>
                      <a:endParaRPr lang="en-US" sz="2000" dirty="0">
                        <a:solidFill>
                          <a:schemeClr val="bg2"/>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815073">
                <a:tc vMerge="1">
                  <a:txBody>
                    <a:bodyPr/>
                    <a:lstStyle/>
                    <a:p>
                      <a:endParaRPr lang="en-US"/>
                    </a:p>
                  </a:txBody>
                  <a:tcPr/>
                </a:tc>
                <a:tc>
                  <a:txBody>
                    <a:bodyPr/>
                    <a:lstStyle/>
                    <a:p>
                      <a:pPr marL="0" marR="0" algn="ctr">
                        <a:lnSpc>
                          <a:spcPct val="115000"/>
                        </a:lnSpc>
                        <a:spcBef>
                          <a:spcPts val="0"/>
                        </a:spcBef>
                        <a:spcAft>
                          <a:spcPts val="0"/>
                        </a:spcAft>
                      </a:pPr>
                      <a:r>
                        <a:rPr lang="en-US" sz="2000" b="1" dirty="0" smtClean="0">
                          <a:latin typeface="Arial" pitchFamily="34" charset="0"/>
                          <a:cs typeface="Arial" pitchFamily="34" charset="0"/>
                        </a:rPr>
                        <a:t>Happy</a:t>
                      </a:r>
                      <a:endParaRPr lang="en-US" sz="2000" b="1" dirty="0">
                        <a:solidFill>
                          <a:schemeClr val="bg2"/>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dirty="0" smtClean="0">
                          <a:latin typeface="Arial" pitchFamily="34" charset="0"/>
                          <a:cs typeface="Arial" pitchFamily="34" charset="0"/>
                        </a:rPr>
                        <a:t>4.8%</a:t>
                      </a:r>
                      <a:endParaRPr lang="en-US" sz="2000" dirty="0">
                        <a:solidFill>
                          <a:schemeClr val="bg2"/>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dirty="0" smtClean="0">
                          <a:latin typeface="Arial" pitchFamily="34" charset="0"/>
                          <a:cs typeface="Arial" pitchFamily="34" charset="0"/>
                        </a:rPr>
                        <a:t>6.5%</a:t>
                      </a:r>
                      <a:endParaRPr lang="en-US" sz="2000" dirty="0">
                        <a:solidFill>
                          <a:schemeClr val="bg2"/>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b="1" dirty="0" smtClean="0">
                          <a:latin typeface="Arial" pitchFamily="34" charset="0"/>
                          <a:cs typeface="Arial" pitchFamily="34" charset="0"/>
                        </a:rPr>
                        <a:t>57.1%</a:t>
                      </a:r>
                      <a:endParaRPr lang="en-US" sz="2000" b="1" dirty="0">
                        <a:solidFill>
                          <a:schemeClr val="bg2"/>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algn="ctr">
                        <a:lnSpc>
                          <a:spcPct val="115000"/>
                        </a:lnSpc>
                        <a:spcBef>
                          <a:spcPts val="0"/>
                        </a:spcBef>
                        <a:spcAft>
                          <a:spcPts val="0"/>
                        </a:spcAft>
                      </a:pPr>
                      <a:r>
                        <a:rPr lang="en-US" sz="2000" dirty="0" smtClean="0">
                          <a:latin typeface="Arial" pitchFamily="34" charset="0"/>
                          <a:cs typeface="Arial" pitchFamily="34" charset="0"/>
                        </a:rPr>
                        <a:t>68.3%</a:t>
                      </a:r>
                      <a:endParaRPr lang="en-US" sz="2000" dirty="0">
                        <a:solidFill>
                          <a:schemeClr val="bg2"/>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440400">
                <a:tc vMerge="1">
                  <a:txBody>
                    <a:bodyPr/>
                    <a:lstStyle/>
                    <a:p>
                      <a:endParaRPr lang="en-US"/>
                    </a:p>
                  </a:txBody>
                  <a:tcPr/>
                </a:tc>
                <a:tc>
                  <a:txBody>
                    <a:bodyPr/>
                    <a:lstStyle/>
                    <a:p>
                      <a:pPr marL="0" marR="0" algn="ctr">
                        <a:lnSpc>
                          <a:spcPct val="115000"/>
                        </a:lnSpc>
                        <a:spcBef>
                          <a:spcPts val="0"/>
                        </a:spcBef>
                        <a:spcAft>
                          <a:spcPts val="0"/>
                        </a:spcAft>
                      </a:pPr>
                      <a:r>
                        <a:rPr lang="en-US" sz="2000" b="1" dirty="0" smtClean="0">
                          <a:latin typeface="Arial" pitchFamily="34" charset="0"/>
                          <a:cs typeface="Arial" pitchFamily="34" charset="0"/>
                        </a:rPr>
                        <a:t>TOTAL</a:t>
                      </a:r>
                      <a:endParaRPr lang="en-US" sz="2000" b="1" dirty="0">
                        <a:solidFill>
                          <a:schemeClr val="bg2"/>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dirty="0" smtClean="0">
                          <a:latin typeface="Arial" pitchFamily="34" charset="0"/>
                          <a:cs typeface="Arial" pitchFamily="34" charset="0"/>
                        </a:rPr>
                        <a:t>13.3%</a:t>
                      </a:r>
                      <a:endParaRPr lang="en-US" sz="2000" dirty="0">
                        <a:solidFill>
                          <a:schemeClr val="bg2"/>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dirty="0" smtClean="0">
                          <a:latin typeface="Arial" pitchFamily="34" charset="0"/>
                          <a:cs typeface="Arial" pitchFamily="34" charset="0"/>
                        </a:rPr>
                        <a:t>13.1%</a:t>
                      </a:r>
                      <a:endParaRPr lang="en-US" sz="2000" dirty="0">
                        <a:solidFill>
                          <a:schemeClr val="bg2"/>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dirty="0" smtClean="0">
                          <a:latin typeface="Arial" pitchFamily="34" charset="0"/>
                          <a:cs typeface="Arial" pitchFamily="34" charset="0"/>
                        </a:rPr>
                        <a:t>73.6%</a:t>
                      </a:r>
                      <a:endParaRPr lang="en-US" sz="2000" dirty="0">
                        <a:solidFill>
                          <a:schemeClr val="bg2"/>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b="1" dirty="0" smtClean="0">
                          <a:latin typeface="Arial" pitchFamily="34" charset="0"/>
                          <a:cs typeface="Arial" pitchFamily="34" charset="0"/>
                        </a:rPr>
                        <a:t>100%</a:t>
                      </a:r>
                      <a:endParaRPr lang="en-US" sz="2000" b="1" dirty="0">
                        <a:solidFill>
                          <a:schemeClr val="bg2"/>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r>
            </a:tbl>
          </a:graphicData>
        </a:graphic>
      </p:graphicFrame>
    </p:spTree>
    <p:extLst>
      <p:ext uri="{BB962C8B-B14F-4D97-AF65-F5344CB8AC3E}">
        <p14:creationId xmlns:p14="http://schemas.microsoft.com/office/powerpoint/2010/main" val="3338350020"/>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r>
              <a:rPr lang="en-US" dirty="0" smtClean="0"/>
              <a:t>Example:  Marital fertility</a:t>
            </a:r>
            <a:br>
              <a:rPr lang="en-US" dirty="0" smtClean="0"/>
            </a:br>
            <a:r>
              <a:rPr lang="en-US" sz="2200" dirty="0" smtClean="0">
                <a:solidFill>
                  <a:srgbClr val="FF0000"/>
                </a:solidFill>
              </a:rPr>
              <a:t>(Stanford and Smith, J </a:t>
            </a:r>
            <a:r>
              <a:rPr lang="en-US" sz="2200" dirty="0" err="1" smtClean="0">
                <a:solidFill>
                  <a:srgbClr val="FF0000"/>
                </a:solidFill>
              </a:rPr>
              <a:t>Biosoc</a:t>
            </a:r>
            <a:r>
              <a:rPr lang="en-US" sz="2200" dirty="0" smtClean="0">
                <a:solidFill>
                  <a:srgbClr val="FF0000"/>
                </a:solidFill>
              </a:rPr>
              <a:t> </a:t>
            </a:r>
            <a:r>
              <a:rPr lang="en-US" sz="2200" dirty="0" err="1" smtClean="0">
                <a:solidFill>
                  <a:srgbClr val="FF0000"/>
                </a:solidFill>
              </a:rPr>
              <a:t>Sci</a:t>
            </a:r>
            <a:r>
              <a:rPr lang="en-US" sz="2200" dirty="0" smtClean="0">
                <a:solidFill>
                  <a:srgbClr val="FF0000"/>
                </a:solidFill>
              </a:rPr>
              <a:t> 2013)</a:t>
            </a:r>
          </a:p>
        </p:txBody>
      </p:sp>
      <p:sp>
        <p:nvSpPr>
          <p:cNvPr id="13315" name="Rectangle 3"/>
          <p:cNvSpPr>
            <a:spLocks noGrp="1" noChangeArrowheads="1"/>
          </p:cNvSpPr>
          <p:nvPr>
            <p:ph type="body" idx="1"/>
          </p:nvPr>
        </p:nvSpPr>
        <p:spPr>
          <a:xfrm>
            <a:off x="228600" y="1295400"/>
            <a:ext cx="8915400" cy="5715000"/>
          </a:xfrm>
        </p:spPr>
        <p:txBody>
          <a:bodyPr/>
          <a:lstStyle/>
          <a:p>
            <a:pPr marL="0" indent="0">
              <a:buNone/>
            </a:pPr>
            <a:r>
              <a:rPr lang="en-US" sz="2800" dirty="0" smtClean="0">
                <a:latin typeface="Arial" panose="020B0604020202020204" pitchFamily="34" charset="0"/>
                <a:cs typeface="Arial" panose="020B0604020202020204" pitchFamily="34" charset="0"/>
              </a:rPr>
              <a:t>Purpose</a:t>
            </a:r>
            <a:r>
              <a:rPr lang="en-US"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Investigate the association between socioeconomic status, religion and marital fertility in Utah.</a:t>
            </a:r>
          </a:p>
          <a:p>
            <a:pPr marL="0" indent="0">
              <a:buNone/>
            </a:pPr>
            <a:r>
              <a:rPr lang="en-US" sz="2800" dirty="0" smtClean="0">
                <a:latin typeface="Arial" panose="020B0604020202020204" pitchFamily="34" charset="0"/>
                <a:cs typeface="Arial" panose="020B0604020202020204" pitchFamily="34" charset="0"/>
              </a:rPr>
              <a:t>Data: </a:t>
            </a:r>
            <a:r>
              <a:rPr lang="en-US" sz="2000" dirty="0" smtClean="0">
                <a:latin typeface="Arial" panose="020B0604020202020204" pitchFamily="34" charset="0"/>
                <a:cs typeface="Arial" panose="020B0604020202020204" pitchFamily="34" charset="0"/>
              </a:rPr>
              <a:t>Utah 1996 Health Status Survey </a:t>
            </a:r>
            <a:endParaRPr lang="en-US" sz="2400" dirty="0" smtClean="0">
              <a:latin typeface="Arial" panose="020B0604020202020204" pitchFamily="34" charset="0"/>
              <a:cs typeface="Arial" panose="020B0604020202020204" pitchFamily="34" charset="0"/>
            </a:endParaRPr>
          </a:p>
          <a:p>
            <a:pPr marL="0" indent="0">
              <a:buNone/>
            </a:pPr>
            <a:r>
              <a:rPr lang="en-US" sz="2800" dirty="0" smtClean="0">
                <a:latin typeface="Arial" panose="020B0604020202020204" pitchFamily="34" charset="0"/>
                <a:cs typeface="Arial" panose="020B0604020202020204" pitchFamily="34" charset="0"/>
              </a:rPr>
              <a:t>Key finding: </a:t>
            </a:r>
            <a:r>
              <a:rPr lang="en-US" sz="2000" dirty="0" smtClean="0">
                <a:latin typeface="Arial" panose="020B0604020202020204" pitchFamily="34" charset="0"/>
                <a:cs typeface="Arial" panose="020B0604020202020204" pitchFamily="34" charset="0"/>
              </a:rPr>
              <a:t>Income positively associated with fertility among LDS; negatively associated among non-LDS</a:t>
            </a:r>
            <a:r>
              <a:rPr lang="en-US" sz="2800" dirty="0" smtClean="0">
                <a:latin typeface="Arial" panose="020B0604020202020204" pitchFamily="34" charset="0"/>
                <a:cs typeface="Arial" panose="020B0604020202020204" pitchFamily="34" charset="0"/>
              </a:rPr>
              <a:t>.</a:t>
            </a:r>
          </a:p>
          <a:p>
            <a:pPr marL="0" indent="0">
              <a:buNone/>
            </a:pPr>
            <a:endParaRPr lang="en-US" sz="2800" dirty="0" smtClean="0">
              <a:latin typeface="Arial" panose="020B0604020202020204" pitchFamily="34" charset="0"/>
              <a:cs typeface="Arial" panose="020B0604020202020204"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3005026102"/>
              </p:ext>
            </p:extLst>
          </p:nvPr>
        </p:nvGraphicFramePr>
        <p:xfrm>
          <a:off x="1295400" y="3644900"/>
          <a:ext cx="6553200" cy="32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5157617"/>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l="16406" t="11333" r="17969" b="10000"/>
          <a:stretch>
            <a:fillRect/>
          </a:stretch>
        </p:blipFill>
        <p:spPr bwMode="auto">
          <a:xfrm>
            <a:off x="304800" y="385536"/>
            <a:ext cx="8564105" cy="6015264"/>
          </a:xfrm>
          <a:prstGeom prst="rect">
            <a:avLst/>
          </a:prstGeom>
          <a:noFill/>
          <a:ln w="9525">
            <a:noFill/>
            <a:miter lim="800000"/>
            <a:headEnd/>
            <a:tailEnd/>
          </a:ln>
        </p:spPr>
      </p:pic>
      <p:sp>
        <p:nvSpPr>
          <p:cNvPr id="3" name="Oval 2"/>
          <p:cNvSpPr/>
          <p:nvPr/>
        </p:nvSpPr>
        <p:spPr>
          <a:xfrm>
            <a:off x="2286000" y="2667000"/>
            <a:ext cx="1600200" cy="1524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Family</a:t>
            </a:r>
            <a:endParaRPr lang="en-US" b="1" dirty="0">
              <a:solidFill>
                <a:schemeClr val="tx1"/>
              </a:solidFill>
            </a:endParaRPr>
          </a:p>
        </p:txBody>
      </p:sp>
      <p:sp>
        <p:nvSpPr>
          <p:cNvPr id="5" name="Oval 4"/>
          <p:cNvSpPr/>
          <p:nvPr/>
        </p:nvSpPr>
        <p:spPr>
          <a:xfrm>
            <a:off x="914400" y="1371600"/>
            <a:ext cx="4267200" cy="4191000"/>
          </a:xfrm>
          <a:prstGeom prst="ellipse">
            <a:avLst/>
          </a:prstGeom>
          <a:solidFill>
            <a:srgbClr val="FFFF00">
              <a:alpha val="32941"/>
            </a:srgb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600200" y="5791200"/>
            <a:ext cx="2895600" cy="6858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Methods &amp; Data</a:t>
            </a:r>
            <a:endParaRPr lang="en-US" sz="2400" b="1" dirty="0">
              <a:solidFill>
                <a:schemeClr val="tx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143000"/>
            <a:ext cx="8229600" cy="1143000"/>
          </a:xfrm>
        </p:spPr>
        <p:txBody>
          <a:bodyPr>
            <a:noAutofit/>
          </a:bodyPr>
          <a:lstStyle/>
          <a:p>
            <a:pPr algn="l"/>
            <a:r>
              <a:rPr lang="en-US" sz="2800" i="1" dirty="0" smtClean="0">
                <a:solidFill>
                  <a:schemeClr val="tx2">
                    <a:lumMod val="60000"/>
                    <a:lumOff val="40000"/>
                  </a:schemeClr>
                </a:solidFill>
              </a:rPr>
              <a:t>Family relationships are complex webs of influence</a:t>
            </a:r>
          </a:p>
        </p:txBody>
      </p:sp>
      <p:sp>
        <p:nvSpPr>
          <p:cNvPr id="5" name="Content Placeholder 4"/>
          <p:cNvSpPr>
            <a:spLocks noGrp="1"/>
          </p:cNvSpPr>
          <p:nvPr>
            <p:ph idx="1"/>
          </p:nvPr>
        </p:nvSpPr>
        <p:spPr>
          <a:xfrm>
            <a:off x="609600" y="2209800"/>
            <a:ext cx="8229600" cy="4978400"/>
          </a:xfrm>
        </p:spPr>
        <p:txBody>
          <a:bodyPr>
            <a:normAutofit/>
          </a:bodyPr>
          <a:lstStyle/>
          <a:p>
            <a:pPr marL="0" indent="0">
              <a:buNone/>
            </a:pPr>
            <a:r>
              <a:rPr lang="en-US" sz="2800" dirty="0" smtClean="0"/>
              <a:t>We need different metaphors for understanding families and health and methods/statistics that enable those different metaphors </a:t>
            </a:r>
            <a:r>
              <a:rPr lang="en-US" dirty="0" smtClean="0"/>
              <a:t>	</a:t>
            </a:r>
          </a:p>
          <a:p>
            <a:pPr lvl="1"/>
            <a:r>
              <a:rPr lang="en-US" sz="2400" i="1" dirty="0" smtClean="0"/>
              <a:t>I use Dynamical Systems Theory </a:t>
            </a:r>
          </a:p>
          <a:p>
            <a:pPr lvl="1"/>
            <a:r>
              <a:rPr lang="en-US" sz="2400" i="1" dirty="0" smtClean="0"/>
              <a:t>Multiple outcomes measured repeatedly through time</a:t>
            </a:r>
          </a:p>
          <a:p>
            <a:pPr marL="457200" lvl="1" indent="0">
              <a:buNone/>
            </a:pPr>
            <a:endParaRPr lang="en-US" i="1" dirty="0" smtClean="0"/>
          </a:p>
          <a:p>
            <a:pPr marL="0" indent="0">
              <a:buNone/>
            </a:pPr>
            <a:r>
              <a:rPr lang="en-US" u="sng" dirty="0" smtClean="0"/>
              <a:t>Two Example Metaphors</a:t>
            </a:r>
            <a:r>
              <a:rPr lang="en-US" dirty="0" smtClean="0"/>
              <a:t>:</a:t>
            </a:r>
          </a:p>
          <a:p>
            <a:pPr lvl="1"/>
            <a:r>
              <a:rPr lang="en-US" dirty="0" smtClean="0"/>
              <a:t>Family Health as a Coordinated System</a:t>
            </a:r>
          </a:p>
          <a:p>
            <a:pPr lvl="1"/>
            <a:r>
              <a:rPr lang="en-US" dirty="0" smtClean="0"/>
              <a:t>Family Health as a Map	</a:t>
            </a:r>
          </a:p>
          <a:p>
            <a:pPr lvl="1"/>
            <a:endParaRPr lang="en-US" dirty="0"/>
          </a:p>
        </p:txBody>
      </p:sp>
      <p:sp>
        <p:nvSpPr>
          <p:cNvPr id="6" name="Title 1"/>
          <p:cNvSpPr txBox="1">
            <a:spLocks/>
          </p:cNvSpPr>
          <p:nvPr/>
        </p:nvSpPr>
        <p:spPr>
          <a:xfrm>
            <a:off x="609600" y="76200"/>
            <a:ext cx="8229600" cy="11430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900" b="1" u="sng" dirty="0" smtClean="0"/>
              <a:t>Methods &amp; Data</a:t>
            </a:r>
            <a:r>
              <a:rPr lang="en-US" b="1" u="sng" smtClean="0"/>
              <a:t/>
            </a:r>
            <a:br>
              <a:rPr lang="en-US" b="1" u="sng" smtClean="0"/>
            </a:br>
            <a:r>
              <a:rPr lang="en-US" sz="2700" smtClean="0">
                <a:solidFill>
                  <a:srgbClr val="FF0000"/>
                </a:solidFill>
              </a:rPr>
              <a:t>Jonathan Butner</a:t>
            </a:r>
            <a:r>
              <a:rPr lang="en-US" sz="2700" dirty="0" smtClean="0">
                <a:solidFill>
                  <a:srgbClr val="FF0000"/>
                </a:solidFill>
              </a:rPr>
              <a:t>, Psychology</a:t>
            </a:r>
            <a:endParaRPr lang="en-US" sz="2700" b="1" u="sng" dirty="0"/>
          </a:p>
        </p:txBody>
      </p:sp>
    </p:spTree>
    <p:extLst>
      <p:ext uri="{BB962C8B-B14F-4D97-AF65-F5344CB8AC3E}">
        <p14:creationId xmlns:p14="http://schemas.microsoft.com/office/powerpoint/2010/main" val="349151008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01.jpg"/>
          <p:cNvPicPr>
            <a:picLocks noChangeAspect="1"/>
          </p:cNvPicPr>
          <p:nvPr/>
        </p:nvPicPr>
        <p:blipFill>
          <a:blip r:embed="rId2"/>
          <a:stretch>
            <a:fillRect/>
          </a:stretch>
        </p:blipFill>
        <p:spPr>
          <a:xfrm>
            <a:off x="1257300" y="1214438"/>
            <a:ext cx="6324600" cy="4742922"/>
          </a:xfrm>
          <a:prstGeom prst="rect">
            <a:avLst/>
          </a:prstGeom>
        </p:spPr>
      </p:pic>
      <p:sp>
        <p:nvSpPr>
          <p:cNvPr id="2" name="Title 1"/>
          <p:cNvSpPr>
            <a:spLocks noGrp="1"/>
          </p:cNvSpPr>
          <p:nvPr>
            <p:ph type="title"/>
          </p:nvPr>
        </p:nvSpPr>
        <p:spPr>
          <a:xfrm>
            <a:off x="457200" y="-93662"/>
            <a:ext cx="8229600" cy="1143000"/>
          </a:xfrm>
        </p:spPr>
        <p:txBody>
          <a:bodyPr/>
          <a:lstStyle/>
          <a:p>
            <a:r>
              <a:rPr lang="en-US" dirty="0" smtClean="0"/>
              <a:t>Health as Coordination</a:t>
            </a:r>
            <a:endParaRPr lang="en-US" dirty="0"/>
          </a:p>
        </p:txBody>
      </p:sp>
      <p:sp>
        <p:nvSpPr>
          <p:cNvPr id="3" name="Content Placeholder 2"/>
          <p:cNvSpPr>
            <a:spLocks noGrp="1"/>
          </p:cNvSpPr>
          <p:nvPr>
            <p:ph idx="1"/>
          </p:nvPr>
        </p:nvSpPr>
        <p:spPr>
          <a:xfrm>
            <a:off x="457200" y="1143000"/>
            <a:ext cx="8229600" cy="1295400"/>
          </a:xfrm>
        </p:spPr>
        <p:txBody>
          <a:bodyPr>
            <a:normAutofit/>
          </a:bodyPr>
          <a:lstStyle/>
          <a:p>
            <a:pPr marL="0" indent="0">
              <a:buNone/>
            </a:pPr>
            <a:r>
              <a:rPr lang="en-US" sz="2800" dirty="0" smtClean="0"/>
              <a:t>Coordination is a taxonomy of how ‘things’ move together through time</a:t>
            </a:r>
          </a:p>
        </p:txBody>
      </p:sp>
      <p:sp>
        <p:nvSpPr>
          <p:cNvPr id="6" name="TextBox 5"/>
          <p:cNvSpPr txBox="1"/>
          <p:nvPr/>
        </p:nvSpPr>
        <p:spPr>
          <a:xfrm>
            <a:off x="0" y="5541861"/>
            <a:ext cx="9143999" cy="954107"/>
          </a:xfrm>
          <a:prstGeom prst="rect">
            <a:avLst/>
          </a:prstGeom>
          <a:noFill/>
        </p:spPr>
        <p:txBody>
          <a:bodyPr wrap="square" rtlCol="0">
            <a:spAutoFit/>
          </a:bodyPr>
          <a:lstStyle/>
          <a:p>
            <a:pPr marL="0" lvl="1" algn="ctr"/>
            <a:r>
              <a:rPr lang="en-US" sz="2800" dirty="0" smtClean="0"/>
              <a:t>We can build models in Structural Equation Modeling specifically designed to extract the coordination taxonomy</a:t>
            </a:r>
          </a:p>
        </p:txBody>
      </p:sp>
    </p:spTree>
    <p:extLst>
      <p:ext uri="{BB962C8B-B14F-4D97-AF65-F5344CB8AC3E}">
        <p14:creationId xmlns:p14="http://schemas.microsoft.com/office/powerpoint/2010/main" val="61934266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m coord no coord1.png"/>
          <p:cNvPicPr>
            <a:picLocks noChangeAspect="1"/>
          </p:cNvPicPr>
          <p:nvPr/>
        </p:nvPicPr>
        <p:blipFill>
          <a:blip r:embed="rId2"/>
          <a:stretch>
            <a:fillRect/>
          </a:stretch>
        </p:blipFill>
        <p:spPr>
          <a:xfrm>
            <a:off x="5232400" y="3941573"/>
            <a:ext cx="3686244" cy="2948995"/>
          </a:xfrm>
          <a:prstGeom prst="rect">
            <a:avLst/>
          </a:prstGeom>
        </p:spPr>
      </p:pic>
      <p:pic>
        <p:nvPicPr>
          <p:cNvPr id="3" name="Picture 2" descr="sim coord strong coord no maintenance1.png"/>
          <p:cNvPicPr>
            <a:picLocks noChangeAspect="1"/>
          </p:cNvPicPr>
          <p:nvPr/>
        </p:nvPicPr>
        <p:blipFill>
          <a:blip r:embed="rId3"/>
          <a:stretch>
            <a:fillRect/>
          </a:stretch>
        </p:blipFill>
        <p:spPr>
          <a:xfrm>
            <a:off x="785258" y="688733"/>
            <a:ext cx="3691270" cy="2953016"/>
          </a:xfrm>
          <a:prstGeom prst="rect">
            <a:avLst/>
          </a:prstGeom>
        </p:spPr>
      </p:pic>
      <p:pic>
        <p:nvPicPr>
          <p:cNvPr id="4" name="Picture 3" descr="sim coord strong coord and maintenance1.png"/>
          <p:cNvPicPr>
            <a:picLocks noChangeAspect="1"/>
          </p:cNvPicPr>
          <p:nvPr/>
        </p:nvPicPr>
        <p:blipFill>
          <a:blip r:embed="rId4"/>
          <a:stretch>
            <a:fillRect/>
          </a:stretch>
        </p:blipFill>
        <p:spPr>
          <a:xfrm>
            <a:off x="5233304" y="688733"/>
            <a:ext cx="3691270" cy="2953016"/>
          </a:xfrm>
          <a:prstGeom prst="rect">
            <a:avLst/>
          </a:prstGeom>
        </p:spPr>
      </p:pic>
      <p:pic>
        <p:nvPicPr>
          <p:cNvPr id="5" name="Picture 4" descr="sim coord moderate coord and no maintenance1.png"/>
          <p:cNvPicPr>
            <a:picLocks noChangeAspect="1"/>
          </p:cNvPicPr>
          <p:nvPr/>
        </p:nvPicPr>
        <p:blipFill>
          <a:blip r:embed="rId5"/>
          <a:stretch>
            <a:fillRect/>
          </a:stretch>
        </p:blipFill>
        <p:spPr>
          <a:xfrm>
            <a:off x="785258" y="3921144"/>
            <a:ext cx="3691270" cy="2953016"/>
          </a:xfrm>
          <a:prstGeom prst="rect">
            <a:avLst/>
          </a:prstGeom>
        </p:spPr>
      </p:pic>
      <p:sp>
        <p:nvSpPr>
          <p:cNvPr id="6" name="TextBox 5"/>
          <p:cNvSpPr txBox="1"/>
          <p:nvPr/>
        </p:nvSpPr>
        <p:spPr>
          <a:xfrm>
            <a:off x="4062968" y="2832912"/>
            <a:ext cx="318229" cy="369332"/>
          </a:xfrm>
          <a:prstGeom prst="rect">
            <a:avLst/>
          </a:prstGeom>
          <a:noFill/>
        </p:spPr>
        <p:txBody>
          <a:bodyPr wrap="none" rtlCol="0">
            <a:spAutoFit/>
          </a:bodyPr>
          <a:lstStyle/>
          <a:p>
            <a:r>
              <a:rPr lang="en-US" dirty="0" smtClean="0"/>
              <a:t>A</a:t>
            </a:r>
          </a:p>
        </p:txBody>
      </p:sp>
      <p:sp>
        <p:nvSpPr>
          <p:cNvPr id="7" name="TextBox 6"/>
          <p:cNvSpPr txBox="1"/>
          <p:nvPr/>
        </p:nvSpPr>
        <p:spPr>
          <a:xfrm>
            <a:off x="8484443" y="2832912"/>
            <a:ext cx="312906" cy="369332"/>
          </a:xfrm>
          <a:prstGeom prst="rect">
            <a:avLst/>
          </a:prstGeom>
          <a:noFill/>
        </p:spPr>
        <p:txBody>
          <a:bodyPr wrap="none" rtlCol="0">
            <a:spAutoFit/>
          </a:bodyPr>
          <a:lstStyle/>
          <a:p>
            <a:r>
              <a:rPr lang="en-US" dirty="0" smtClean="0"/>
              <a:t>B</a:t>
            </a:r>
            <a:endParaRPr lang="en-US" dirty="0"/>
          </a:p>
        </p:txBody>
      </p:sp>
      <p:sp>
        <p:nvSpPr>
          <p:cNvPr id="8" name="TextBox 7"/>
          <p:cNvSpPr txBox="1"/>
          <p:nvPr/>
        </p:nvSpPr>
        <p:spPr>
          <a:xfrm>
            <a:off x="4034687" y="6116713"/>
            <a:ext cx="312906" cy="369332"/>
          </a:xfrm>
          <a:prstGeom prst="rect">
            <a:avLst/>
          </a:prstGeom>
          <a:noFill/>
        </p:spPr>
        <p:txBody>
          <a:bodyPr wrap="none" rtlCol="0">
            <a:spAutoFit/>
          </a:bodyPr>
          <a:lstStyle/>
          <a:p>
            <a:r>
              <a:rPr lang="en-US" dirty="0" smtClean="0"/>
              <a:t>C</a:t>
            </a:r>
            <a:endParaRPr lang="en-US" dirty="0"/>
          </a:p>
        </p:txBody>
      </p:sp>
      <p:sp>
        <p:nvSpPr>
          <p:cNvPr id="9" name="TextBox 8"/>
          <p:cNvSpPr txBox="1"/>
          <p:nvPr/>
        </p:nvSpPr>
        <p:spPr>
          <a:xfrm>
            <a:off x="8484443" y="6116713"/>
            <a:ext cx="326682" cy="369332"/>
          </a:xfrm>
          <a:prstGeom prst="rect">
            <a:avLst/>
          </a:prstGeom>
          <a:noFill/>
        </p:spPr>
        <p:txBody>
          <a:bodyPr wrap="none" rtlCol="0">
            <a:spAutoFit/>
          </a:bodyPr>
          <a:lstStyle/>
          <a:p>
            <a:r>
              <a:rPr lang="en-US" dirty="0" smtClean="0"/>
              <a:t>D</a:t>
            </a:r>
            <a:endParaRPr lang="en-US" dirty="0"/>
          </a:p>
        </p:txBody>
      </p:sp>
      <p:sp>
        <p:nvSpPr>
          <p:cNvPr id="10" name="TextBox 9"/>
          <p:cNvSpPr txBox="1"/>
          <p:nvPr/>
        </p:nvSpPr>
        <p:spPr>
          <a:xfrm>
            <a:off x="1295400" y="177800"/>
            <a:ext cx="1967205" cy="369332"/>
          </a:xfrm>
          <a:prstGeom prst="rect">
            <a:avLst/>
          </a:prstGeom>
          <a:noFill/>
        </p:spPr>
        <p:txBody>
          <a:bodyPr wrap="none" rtlCol="0">
            <a:spAutoFit/>
          </a:bodyPr>
          <a:lstStyle/>
          <a:p>
            <a:r>
              <a:rPr lang="en-US" dirty="0" smtClean="0"/>
              <a:t>In Sync at 3:1 Ratio</a:t>
            </a:r>
            <a:endParaRPr lang="en-US" dirty="0"/>
          </a:p>
        </p:txBody>
      </p:sp>
      <p:sp>
        <p:nvSpPr>
          <p:cNvPr id="11" name="TextBox 10"/>
          <p:cNvSpPr txBox="1"/>
          <p:nvPr/>
        </p:nvSpPr>
        <p:spPr>
          <a:xfrm>
            <a:off x="5556308" y="109897"/>
            <a:ext cx="2718643" cy="646331"/>
          </a:xfrm>
          <a:prstGeom prst="rect">
            <a:avLst/>
          </a:prstGeom>
          <a:noFill/>
        </p:spPr>
        <p:txBody>
          <a:bodyPr wrap="square" rtlCol="0">
            <a:spAutoFit/>
          </a:bodyPr>
          <a:lstStyle/>
          <a:p>
            <a:r>
              <a:rPr lang="en-US" dirty="0" smtClean="0"/>
              <a:t>Added Different Natural Tendencies for X and Y</a:t>
            </a:r>
            <a:endParaRPr lang="en-US" dirty="0"/>
          </a:p>
        </p:txBody>
      </p:sp>
      <p:sp>
        <p:nvSpPr>
          <p:cNvPr id="12" name="TextBox 11"/>
          <p:cNvSpPr txBox="1"/>
          <p:nvPr/>
        </p:nvSpPr>
        <p:spPr>
          <a:xfrm>
            <a:off x="490388" y="3638792"/>
            <a:ext cx="3890809" cy="369332"/>
          </a:xfrm>
          <a:prstGeom prst="rect">
            <a:avLst/>
          </a:prstGeom>
          <a:noFill/>
        </p:spPr>
        <p:txBody>
          <a:bodyPr wrap="none" rtlCol="0">
            <a:spAutoFit/>
          </a:bodyPr>
          <a:lstStyle/>
          <a:p>
            <a:r>
              <a:rPr lang="en-US" dirty="0" smtClean="0"/>
              <a:t>Anti-Phase 5:1 Ratio, weaker Synchrony</a:t>
            </a:r>
            <a:endParaRPr lang="en-US" dirty="0"/>
          </a:p>
        </p:txBody>
      </p:sp>
      <p:sp>
        <p:nvSpPr>
          <p:cNvPr id="13" name="TextBox 12"/>
          <p:cNvSpPr txBox="1"/>
          <p:nvPr/>
        </p:nvSpPr>
        <p:spPr>
          <a:xfrm>
            <a:off x="6127643" y="3644820"/>
            <a:ext cx="1479892" cy="369332"/>
          </a:xfrm>
          <a:prstGeom prst="rect">
            <a:avLst/>
          </a:prstGeom>
          <a:noFill/>
        </p:spPr>
        <p:txBody>
          <a:bodyPr wrap="none" rtlCol="0">
            <a:spAutoFit/>
          </a:bodyPr>
          <a:lstStyle/>
          <a:p>
            <a:r>
              <a:rPr lang="en-US" dirty="0" smtClean="0"/>
              <a:t>No Synchrony</a:t>
            </a:r>
            <a:endParaRPr lang="en-US" dirty="0"/>
          </a:p>
        </p:txBody>
      </p:sp>
    </p:spTree>
    <p:extLst>
      <p:ext uri="{BB962C8B-B14F-4D97-AF65-F5344CB8AC3E}">
        <p14:creationId xmlns:p14="http://schemas.microsoft.com/office/powerpoint/2010/main" val="205727713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1351" y="1351506"/>
            <a:ext cx="7642016" cy="4602098"/>
          </a:xfrm>
          <a:prstGeom prst="rect">
            <a:avLst/>
          </a:prstGeom>
        </p:spPr>
      </p:pic>
      <p:sp>
        <p:nvSpPr>
          <p:cNvPr id="3" name="TextBox 2"/>
          <p:cNvSpPr txBox="1"/>
          <p:nvPr/>
        </p:nvSpPr>
        <p:spPr>
          <a:xfrm rot="16200000">
            <a:off x="-609808" y="3285552"/>
            <a:ext cx="2545514" cy="369332"/>
          </a:xfrm>
          <a:prstGeom prst="rect">
            <a:avLst/>
          </a:prstGeom>
          <a:noFill/>
        </p:spPr>
        <p:txBody>
          <a:bodyPr wrap="none" rtlCol="0">
            <a:spAutoFit/>
          </a:bodyPr>
          <a:lstStyle/>
          <a:p>
            <a:r>
              <a:rPr lang="en-US" dirty="0" smtClean="0"/>
              <a:t>Predicted Average Values</a:t>
            </a:r>
            <a:endParaRPr lang="en-US" dirty="0"/>
          </a:p>
        </p:txBody>
      </p:sp>
      <p:sp>
        <p:nvSpPr>
          <p:cNvPr id="4" name="TextBox 3"/>
          <p:cNvSpPr txBox="1"/>
          <p:nvPr/>
        </p:nvSpPr>
        <p:spPr>
          <a:xfrm>
            <a:off x="3852386" y="6163320"/>
            <a:ext cx="649374" cy="369332"/>
          </a:xfrm>
          <a:prstGeom prst="rect">
            <a:avLst/>
          </a:prstGeom>
          <a:noFill/>
        </p:spPr>
        <p:txBody>
          <a:bodyPr wrap="none" rtlCol="0">
            <a:spAutoFit/>
          </a:bodyPr>
          <a:lstStyle/>
          <a:p>
            <a:r>
              <a:rPr lang="en-US" dirty="0" smtClean="0"/>
              <a:t>Time</a:t>
            </a:r>
            <a:endParaRPr lang="en-US" dirty="0"/>
          </a:p>
        </p:txBody>
      </p:sp>
      <p:sp>
        <p:nvSpPr>
          <p:cNvPr id="5" name="TextBox 4"/>
          <p:cNvSpPr txBox="1"/>
          <p:nvPr/>
        </p:nvSpPr>
        <p:spPr>
          <a:xfrm>
            <a:off x="0" y="212513"/>
            <a:ext cx="9144000" cy="830997"/>
          </a:xfrm>
          <a:prstGeom prst="rect">
            <a:avLst/>
          </a:prstGeom>
          <a:noFill/>
        </p:spPr>
        <p:txBody>
          <a:bodyPr wrap="square" rtlCol="0">
            <a:spAutoFit/>
          </a:bodyPr>
          <a:lstStyle/>
          <a:p>
            <a:pPr algn="ctr"/>
            <a:r>
              <a:rPr lang="en-US" sz="2400" dirty="0" smtClean="0"/>
              <a:t>From ADAPT Study Where Mom/Dad Monitoring are </a:t>
            </a:r>
            <a:r>
              <a:rPr lang="en-US" sz="2400" i="1" dirty="0" smtClean="0"/>
              <a:t>Entrained </a:t>
            </a:r>
            <a:r>
              <a:rPr lang="en-US" sz="2400" dirty="0" smtClean="0"/>
              <a:t>and Adolescent Efficacy/Self Control are </a:t>
            </a:r>
            <a:r>
              <a:rPr lang="en-US" sz="2400" i="1" dirty="0" smtClean="0"/>
              <a:t>Synchronized</a:t>
            </a:r>
            <a:endParaRPr lang="en-US" sz="2400" i="1" dirty="0"/>
          </a:p>
        </p:txBody>
      </p:sp>
      <p:sp>
        <p:nvSpPr>
          <p:cNvPr id="6" name="TextBox 5"/>
          <p:cNvSpPr txBox="1"/>
          <p:nvPr/>
        </p:nvSpPr>
        <p:spPr>
          <a:xfrm>
            <a:off x="5756146" y="6273224"/>
            <a:ext cx="3450070" cy="584776"/>
          </a:xfrm>
          <a:prstGeom prst="rect">
            <a:avLst/>
          </a:prstGeom>
          <a:noFill/>
        </p:spPr>
        <p:txBody>
          <a:bodyPr wrap="none" rtlCol="0">
            <a:spAutoFit/>
          </a:bodyPr>
          <a:lstStyle/>
          <a:p>
            <a:r>
              <a:rPr lang="en-US" sz="1600" i="1" dirty="0" smtClean="0"/>
              <a:t>(Butner, Berg, </a:t>
            </a:r>
            <a:r>
              <a:rPr lang="en-US" sz="1600" i="1" dirty="0" err="1" smtClean="0"/>
              <a:t>Baucom</a:t>
            </a:r>
            <a:r>
              <a:rPr lang="en-US" sz="1600" i="1" dirty="0" smtClean="0"/>
              <a:t>, </a:t>
            </a:r>
            <a:r>
              <a:rPr lang="en-US" sz="1600" i="1" dirty="0" err="1" smtClean="0"/>
              <a:t>Weibe</a:t>
            </a:r>
            <a:r>
              <a:rPr lang="en-US" sz="1600" i="1" dirty="0" smtClean="0"/>
              <a:t>, In Press</a:t>
            </a:r>
          </a:p>
          <a:p>
            <a:r>
              <a:rPr lang="en-US" sz="1600" i="1" dirty="0" smtClean="0"/>
              <a:t>Multivariate Behavioral Research)</a:t>
            </a:r>
            <a:endParaRPr lang="en-US" sz="1600" i="1" dirty="0"/>
          </a:p>
        </p:txBody>
      </p:sp>
    </p:spTree>
    <p:extLst>
      <p:ext uri="{BB962C8B-B14F-4D97-AF65-F5344CB8AC3E}">
        <p14:creationId xmlns:p14="http://schemas.microsoft.com/office/powerpoint/2010/main" val="68140620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43000"/>
          </a:xfrm>
        </p:spPr>
        <p:txBody>
          <a:bodyPr/>
          <a:lstStyle/>
          <a:p>
            <a:r>
              <a:rPr lang="en-US" dirty="0" smtClean="0"/>
              <a:t>Health as a Map</a:t>
            </a:r>
            <a:endParaRPr lang="en-US" dirty="0"/>
          </a:p>
        </p:txBody>
      </p:sp>
      <p:sp>
        <p:nvSpPr>
          <p:cNvPr id="3" name="Content Placeholder 2"/>
          <p:cNvSpPr>
            <a:spLocks noGrp="1"/>
          </p:cNvSpPr>
          <p:nvPr>
            <p:ph idx="1"/>
          </p:nvPr>
        </p:nvSpPr>
        <p:spPr>
          <a:xfrm>
            <a:off x="457200" y="846138"/>
            <a:ext cx="8229600" cy="1770063"/>
          </a:xfrm>
        </p:spPr>
        <p:txBody>
          <a:bodyPr>
            <a:normAutofit/>
          </a:bodyPr>
          <a:lstStyle/>
          <a:p>
            <a:pPr marL="0" indent="0">
              <a:buNone/>
            </a:pPr>
            <a:r>
              <a:rPr lang="en-US" dirty="0" smtClean="0"/>
              <a:t>Maps allow us to visualize very complex patterns of behavior.  For example, a pair of Time Series translates into a trail</a:t>
            </a:r>
          </a:p>
        </p:txBody>
      </p:sp>
      <p:pic>
        <p:nvPicPr>
          <p:cNvPr id="5" name="Picture 4" descr="Time series space1.jpg"/>
          <p:cNvPicPr>
            <a:picLocks noChangeAspect="1"/>
          </p:cNvPicPr>
          <p:nvPr/>
        </p:nvPicPr>
        <p:blipFill>
          <a:blip r:embed="rId2"/>
          <a:stretch>
            <a:fillRect/>
          </a:stretch>
        </p:blipFill>
        <p:spPr>
          <a:xfrm>
            <a:off x="4454810" y="2463800"/>
            <a:ext cx="4689189" cy="3752849"/>
          </a:xfrm>
          <a:prstGeom prst="rect">
            <a:avLst/>
          </a:prstGeom>
        </p:spPr>
      </p:pic>
      <p:pic>
        <p:nvPicPr>
          <p:cNvPr id="4" name="Picture 3" descr="Time series final1.jpg"/>
          <p:cNvPicPr>
            <a:picLocks noChangeAspect="1"/>
          </p:cNvPicPr>
          <p:nvPr/>
        </p:nvPicPr>
        <p:blipFill>
          <a:blip r:embed="rId3"/>
          <a:stretch>
            <a:fillRect/>
          </a:stretch>
        </p:blipFill>
        <p:spPr>
          <a:xfrm>
            <a:off x="12701" y="2463800"/>
            <a:ext cx="4509181" cy="3752849"/>
          </a:xfrm>
          <a:prstGeom prst="rect">
            <a:avLst/>
          </a:prstGeom>
        </p:spPr>
      </p:pic>
      <p:cxnSp>
        <p:nvCxnSpPr>
          <p:cNvPr id="7" name="Straight Arrow Connector 6"/>
          <p:cNvCxnSpPr/>
          <p:nvPr/>
        </p:nvCxnSpPr>
        <p:spPr>
          <a:xfrm rot="5400000">
            <a:off x="6013450" y="4260850"/>
            <a:ext cx="20193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7022306" y="5271294"/>
            <a:ext cx="1854994" cy="2659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0800000">
            <a:off x="5181600" y="5118100"/>
            <a:ext cx="3695700" cy="419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181600" y="5118100"/>
            <a:ext cx="1840706" cy="1531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0800000" flipV="1">
            <a:off x="5181600" y="5271294"/>
            <a:ext cx="1840706" cy="2151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5181600" y="4673600"/>
            <a:ext cx="1840706" cy="8128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0800000" flipV="1">
            <a:off x="5181600" y="4673600"/>
            <a:ext cx="1840706" cy="508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5181599" y="5181601"/>
            <a:ext cx="1828801" cy="3809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0800000">
            <a:off x="5181601" y="5257800"/>
            <a:ext cx="1842295"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16200000" flipH="1">
            <a:off x="5143499" y="5295899"/>
            <a:ext cx="7620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5400000" flipH="1" flipV="1">
            <a:off x="5105400" y="5257800"/>
            <a:ext cx="152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5400000">
            <a:off x="5105401" y="5257800"/>
            <a:ext cx="15239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5181600" y="5334000"/>
            <a:ext cx="18288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2700" y="6171168"/>
            <a:ext cx="9131299" cy="400110"/>
          </a:xfrm>
          <a:prstGeom prst="rect">
            <a:avLst/>
          </a:prstGeom>
          <a:noFill/>
        </p:spPr>
        <p:txBody>
          <a:bodyPr wrap="square" rtlCol="0">
            <a:spAutoFit/>
          </a:bodyPr>
          <a:lstStyle/>
          <a:p>
            <a:pPr algn="ctr"/>
            <a:r>
              <a:rPr lang="en-US" sz="2000" i="1" dirty="0" smtClean="0"/>
              <a:t>We can Use Math/Statistics That Directly Parallel Topographical Features in Maps</a:t>
            </a:r>
            <a:endParaRPr lang="en-US" sz="2000" i="1" dirty="0"/>
          </a:p>
        </p:txBody>
      </p:sp>
      <p:sp>
        <p:nvSpPr>
          <p:cNvPr id="34" name="TextBox 33"/>
          <p:cNvSpPr txBox="1"/>
          <p:nvPr/>
        </p:nvSpPr>
        <p:spPr>
          <a:xfrm>
            <a:off x="3115086" y="6508234"/>
            <a:ext cx="2813591" cy="369332"/>
          </a:xfrm>
          <a:prstGeom prst="rect">
            <a:avLst/>
          </a:prstGeom>
          <a:noFill/>
        </p:spPr>
        <p:txBody>
          <a:bodyPr wrap="none" rtlCol="0">
            <a:spAutoFit/>
          </a:bodyPr>
          <a:lstStyle/>
          <a:p>
            <a:r>
              <a:rPr lang="en-US" dirty="0" smtClean="0"/>
              <a:t>Exploratory or Confirmatory</a:t>
            </a:r>
            <a:endParaRPr lang="en-US" dirty="0"/>
          </a:p>
        </p:txBody>
      </p:sp>
    </p:spTree>
    <p:extLst>
      <p:ext uri="{BB962C8B-B14F-4D97-AF65-F5344CB8AC3E}">
        <p14:creationId xmlns:p14="http://schemas.microsoft.com/office/powerpoint/2010/main" val="7350349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538"/>
            <a:ext cx="8229600" cy="1143000"/>
          </a:xfrm>
        </p:spPr>
        <p:txBody>
          <a:bodyPr>
            <a:normAutofit/>
          </a:bodyPr>
          <a:lstStyle/>
          <a:p>
            <a:r>
              <a:rPr lang="en-US" sz="3200" i="1" dirty="0" smtClean="0"/>
              <a:t>Exploratory Map Based On All Families </a:t>
            </a:r>
            <a:br>
              <a:rPr lang="en-US" sz="3200" i="1" dirty="0" smtClean="0"/>
            </a:br>
            <a:r>
              <a:rPr lang="en-US" sz="2400" dirty="0" smtClean="0"/>
              <a:t>Estimated via Mixture Modeling</a:t>
            </a:r>
            <a:endParaRPr lang="en-US" sz="3600" dirty="0"/>
          </a:p>
        </p:txBody>
      </p:sp>
      <p:pic>
        <p:nvPicPr>
          <p:cNvPr id="4" name="Picture 3" descr="FlowField take two no vectors.jpg"/>
          <p:cNvPicPr>
            <a:picLocks/>
          </p:cNvPicPr>
          <p:nvPr/>
        </p:nvPicPr>
        <p:blipFill>
          <a:blip r:embed="rId2"/>
          <a:stretch>
            <a:fillRect/>
          </a:stretch>
        </p:blipFill>
        <p:spPr>
          <a:xfrm>
            <a:off x="50800" y="1323340"/>
            <a:ext cx="4646138" cy="3286760"/>
          </a:xfrm>
          <a:prstGeom prst="rect">
            <a:avLst/>
          </a:prstGeom>
        </p:spPr>
      </p:pic>
      <p:pic>
        <p:nvPicPr>
          <p:cNvPr id="5" name="Picture 4"/>
          <p:cNvPicPr>
            <a:picLocks noChangeAspect="1"/>
          </p:cNvPicPr>
          <p:nvPr/>
        </p:nvPicPr>
        <p:blipFill>
          <a:blip r:embed="rId3"/>
          <a:stretch>
            <a:fillRect/>
          </a:stretch>
        </p:blipFill>
        <p:spPr>
          <a:xfrm>
            <a:off x="4883012" y="2933700"/>
            <a:ext cx="5452239" cy="3467100"/>
          </a:xfrm>
          <a:prstGeom prst="rect">
            <a:avLst/>
          </a:prstGeom>
        </p:spPr>
      </p:pic>
      <p:sp>
        <p:nvSpPr>
          <p:cNvPr id="6" name="TextBox 5"/>
          <p:cNvSpPr txBox="1"/>
          <p:nvPr/>
        </p:nvSpPr>
        <p:spPr>
          <a:xfrm rot="16200000">
            <a:off x="2748015" y="4447072"/>
            <a:ext cx="4193801" cy="369332"/>
          </a:xfrm>
          <a:prstGeom prst="rect">
            <a:avLst/>
          </a:prstGeom>
          <a:noFill/>
        </p:spPr>
        <p:txBody>
          <a:bodyPr wrap="none" rtlCol="0">
            <a:spAutoFit/>
          </a:bodyPr>
          <a:lstStyle/>
          <a:p>
            <a:r>
              <a:rPr lang="en-US" dirty="0" smtClean="0"/>
              <a:t>Probability of Being in Valley (Color Coded)</a:t>
            </a:r>
            <a:endParaRPr lang="en-US" dirty="0"/>
          </a:p>
        </p:txBody>
      </p:sp>
      <p:sp>
        <p:nvSpPr>
          <p:cNvPr id="7" name="TextBox 6"/>
          <p:cNvSpPr txBox="1"/>
          <p:nvPr/>
        </p:nvSpPr>
        <p:spPr>
          <a:xfrm>
            <a:off x="6070600" y="6413500"/>
            <a:ext cx="2369684" cy="369332"/>
          </a:xfrm>
          <a:prstGeom prst="rect">
            <a:avLst/>
          </a:prstGeom>
          <a:noFill/>
        </p:spPr>
        <p:txBody>
          <a:bodyPr wrap="none" rtlCol="0">
            <a:spAutoFit/>
          </a:bodyPr>
          <a:lstStyle/>
          <a:p>
            <a:r>
              <a:rPr lang="en-US" dirty="0" smtClean="0"/>
              <a:t>Adolescent Self Control</a:t>
            </a:r>
            <a:endParaRPr lang="en-US" dirty="0"/>
          </a:p>
        </p:txBody>
      </p:sp>
      <p:sp>
        <p:nvSpPr>
          <p:cNvPr id="8" name="TextBox 7"/>
          <p:cNvSpPr txBox="1"/>
          <p:nvPr/>
        </p:nvSpPr>
        <p:spPr>
          <a:xfrm>
            <a:off x="241300" y="5490170"/>
            <a:ext cx="3937000" cy="1015663"/>
          </a:xfrm>
          <a:prstGeom prst="rect">
            <a:avLst/>
          </a:prstGeom>
          <a:noFill/>
        </p:spPr>
        <p:txBody>
          <a:bodyPr wrap="square" rtlCol="0">
            <a:spAutoFit/>
          </a:bodyPr>
          <a:lstStyle/>
          <a:p>
            <a:r>
              <a:rPr lang="en-US" sz="2000" i="1" dirty="0" smtClean="0"/>
              <a:t>We can then examine what changes the Map giving a very complex understanding of the family</a:t>
            </a:r>
            <a:endParaRPr lang="en-US" sz="2000" i="1" dirty="0"/>
          </a:p>
        </p:txBody>
      </p:sp>
    </p:spTree>
    <p:extLst>
      <p:ext uri="{BB962C8B-B14F-4D97-AF65-F5344CB8AC3E}">
        <p14:creationId xmlns:p14="http://schemas.microsoft.com/office/powerpoint/2010/main" val="233474733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l="16406" t="11333" r="17969" b="10000"/>
          <a:stretch>
            <a:fillRect/>
          </a:stretch>
        </p:blipFill>
        <p:spPr bwMode="auto">
          <a:xfrm>
            <a:off x="304800" y="385536"/>
            <a:ext cx="8564105" cy="6015264"/>
          </a:xfrm>
          <a:prstGeom prst="rect">
            <a:avLst/>
          </a:prstGeom>
          <a:noFill/>
          <a:ln w="9525">
            <a:noFill/>
            <a:miter lim="800000"/>
            <a:headEnd/>
            <a:tailEnd/>
          </a:ln>
        </p:spPr>
      </p:pic>
      <p:sp>
        <p:nvSpPr>
          <p:cNvPr id="3" name="Oval 2"/>
          <p:cNvSpPr/>
          <p:nvPr/>
        </p:nvSpPr>
        <p:spPr>
          <a:xfrm>
            <a:off x="2286000" y="2667000"/>
            <a:ext cx="1600200" cy="1524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Family</a:t>
            </a:r>
            <a:endParaRPr lang="en-US" b="1" dirty="0">
              <a:solidFill>
                <a:schemeClr val="tx1"/>
              </a:solidFill>
            </a:endParaRPr>
          </a:p>
        </p:txBody>
      </p:sp>
      <p:sp>
        <p:nvSpPr>
          <p:cNvPr id="5" name="Oval 4"/>
          <p:cNvSpPr/>
          <p:nvPr/>
        </p:nvSpPr>
        <p:spPr>
          <a:xfrm>
            <a:off x="914400" y="1371600"/>
            <a:ext cx="4267200" cy="4191000"/>
          </a:xfrm>
          <a:prstGeom prst="ellipse">
            <a:avLst/>
          </a:prstGeom>
          <a:solidFill>
            <a:srgbClr val="FFFF00">
              <a:alpha val="32941"/>
            </a:srgb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riped Right Arrow 5"/>
          <p:cNvSpPr/>
          <p:nvPr/>
        </p:nvSpPr>
        <p:spPr>
          <a:xfrm>
            <a:off x="5257800" y="2057400"/>
            <a:ext cx="3657600" cy="2590800"/>
          </a:xfrm>
          <a:prstGeom prst="stripedRightArrow">
            <a:avLst>
              <a:gd name="adj1" fmla="val 50000"/>
              <a:gd name="adj2" fmla="val 5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Intervention</a:t>
            </a:r>
          </a:p>
          <a:p>
            <a:pPr algn="ctr"/>
            <a:r>
              <a:rPr lang="en-US" sz="2400" b="1" dirty="0" smtClean="0">
                <a:solidFill>
                  <a:schemeClr val="tx1"/>
                </a:solidFill>
              </a:rPr>
              <a:t>Dissemination</a:t>
            </a:r>
            <a:endParaRPr lang="en-US" sz="2400" b="1" dirty="0">
              <a:solidFill>
                <a:schemeClr val="tx1"/>
              </a:solidFill>
            </a:endParaRPr>
          </a:p>
        </p:txBody>
      </p:sp>
      <p:sp>
        <p:nvSpPr>
          <p:cNvPr id="7" name="Rounded Rectangle 6"/>
          <p:cNvSpPr/>
          <p:nvPr/>
        </p:nvSpPr>
        <p:spPr>
          <a:xfrm>
            <a:off x="1600200" y="5791200"/>
            <a:ext cx="2895600" cy="6858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Methods &amp; Data</a:t>
            </a:r>
            <a:endParaRPr lang="en-US" sz="2400" b="1" dirty="0">
              <a:solidFill>
                <a:schemeClr val="tx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33600" y="228600"/>
            <a:ext cx="8229600" cy="1143000"/>
          </a:xfrm>
        </p:spPr>
        <p:txBody>
          <a:bodyPr/>
          <a:lstStyle/>
          <a:p>
            <a:r>
              <a:rPr lang="en-US" b="1" u="sng" dirty="0" smtClean="0"/>
              <a:t>Cluster Hiring</a:t>
            </a:r>
            <a:endParaRPr lang="en-US" b="1" u="sng" dirty="0"/>
          </a:p>
        </p:txBody>
      </p:sp>
      <p:sp>
        <p:nvSpPr>
          <p:cNvPr id="6" name="Content Placeholder 5"/>
          <p:cNvSpPr>
            <a:spLocks noGrp="1"/>
          </p:cNvSpPr>
          <p:nvPr>
            <p:ph idx="1"/>
          </p:nvPr>
        </p:nvSpPr>
        <p:spPr>
          <a:xfrm>
            <a:off x="76200" y="1371600"/>
            <a:ext cx="6934200" cy="762000"/>
          </a:xfrm>
        </p:spPr>
        <p:txBody>
          <a:bodyPr>
            <a:noAutofit/>
          </a:bodyPr>
          <a:lstStyle/>
          <a:p>
            <a:pPr lvl="1">
              <a:buNone/>
            </a:pPr>
            <a:r>
              <a:rPr lang="en-US" sz="2000" dirty="0" smtClean="0"/>
              <a:t>Already Filled</a:t>
            </a:r>
          </a:p>
          <a:p>
            <a:pPr lvl="2"/>
            <a:r>
              <a:rPr lang="en-US" sz="2800" b="1" i="1" dirty="0" smtClean="0"/>
              <a:t>Communicating Complex  Health Info</a:t>
            </a:r>
          </a:p>
        </p:txBody>
      </p:sp>
      <p:pic>
        <p:nvPicPr>
          <p:cNvPr id="16386" name="Picture 2" descr="Kaphingst wed cropped"/>
          <p:cNvPicPr>
            <a:picLocks noChangeAspect="1" noChangeArrowheads="1"/>
          </p:cNvPicPr>
          <p:nvPr/>
        </p:nvPicPr>
        <p:blipFill>
          <a:blip r:embed="rId2" cstate="print"/>
          <a:srcRect/>
          <a:stretch>
            <a:fillRect/>
          </a:stretch>
        </p:blipFill>
        <p:spPr bwMode="auto">
          <a:xfrm>
            <a:off x="7391400" y="979714"/>
            <a:ext cx="1524000" cy="2144486"/>
          </a:xfrm>
          <a:prstGeom prst="rect">
            <a:avLst/>
          </a:prstGeom>
          <a:noFill/>
        </p:spPr>
      </p:pic>
      <p:sp>
        <p:nvSpPr>
          <p:cNvPr id="8" name="Rectangle 7"/>
          <p:cNvSpPr/>
          <p:nvPr/>
        </p:nvSpPr>
        <p:spPr>
          <a:xfrm>
            <a:off x="2176463" y="2286000"/>
            <a:ext cx="5748337" cy="461665"/>
          </a:xfrm>
          <a:prstGeom prst="rect">
            <a:avLst/>
          </a:prstGeom>
        </p:spPr>
        <p:txBody>
          <a:bodyPr wrap="square">
            <a:spAutoFit/>
          </a:bodyPr>
          <a:lstStyle/>
          <a:p>
            <a:pPr marL="342900" lvl="0" indent="-342900">
              <a:spcBef>
                <a:spcPct val="20000"/>
              </a:spcBef>
            </a:pPr>
            <a:r>
              <a:rPr lang="en-US" sz="2400" b="1" dirty="0">
                <a:solidFill>
                  <a:srgbClr val="FF0000"/>
                </a:solidFill>
              </a:rPr>
              <a:t>Kim </a:t>
            </a:r>
            <a:r>
              <a:rPr lang="en-US" sz="2400" b="1" dirty="0" err="1" smtClean="0">
                <a:solidFill>
                  <a:srgbClr val="FF0000"/>
                </a:solidFill>
              </a:rPr>
              <a:t>Kapinghst</a:t>
            </a:r>
            <a:r>
              <a:rPr lang="en-US" sz="2400" b="1" dirty="0" smtClean="0">
                <a:solidFill>
                  <a:srgbClr val="FF0000"/>
                </a:solidFill>
              </a:rPr>
              <a:t> arrives </a:t>
            </a:r>
            <a:r>
              <a:rPr lang="en-US" sz="2400" b="1" dirty="0">
                <a:solidFill>
                  <a:srgbClr val="FF0000"/>
                </a:solidFill>
              </a:rPr>
              <a:t>in October 2014</a:t>
            </a:r>
          </a:p>
        </p:txBody>
      </p:sp>
      <p:sp>
        <p:nvSpPr>
          <p:cNvPr id="9" name="Content Placeholder 5"/>
          <p:cNvSpPr txBox="1">
            <a:spLocks/>
          </p:cNvSpPr>
          <p:nvPr/>
        </p:nvSpPr>
        <p:spPr>
          <a:xfrm>
            <a:off x="685800" y="3048000"/>
            <a:ext cx="6934200" cy="1524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u="none" strike="noStrike" kern="1200" cap="none" spc="0" normalizeH="0" baseline="0" noProof="0" dirty="0" smtClean="0">
                <a:ln>
                  <a:noFill/>
                </a:ln>
                <a:solidFill>
                  <a:schemeClr val="tx1"/>
                </a:solidFill>
                <a:effectLst/>
                <a:uLnTx/>
                <a:uFillTx/>
                <a:latin typeface="+mn-lt"/>
                <a:ea typeface="+mn-ea"/>
                <a:cs typeface="+mn-cs"/>
              </a:rPr>
              <a:t>Currently Searching – t</a:t>
            </a:r>
            <a:r>
              <a:rPr lang="en-US" sz="2000" dirty="0" smtClean="0"/>
              <a:t>o begin in July 2015</a:t>
            </a:r>
            <a:endParaRPr kumimoji="0" lang="en-US" sz="2000" u="none" strike="noStrike" kern="1200" cap="none" spc="0" normalizeH="0" baseline="0" noProof="0" dirty="0" smtClean="0">
              <a:ln>
                <a:noFill/>
              </a:ln>
              <a:solidFill>
                <a:schemeClr val="tx1"/>
              </a:solidFill>
              <a:effectLst/>
              <a:uLnTx/>
              <a:uFillTx/>
              <a:latin typeface="+mn-lt"/>
              <a:ea typeface="+mn-ea"/>
              <a:cs typeface="+mn-cs"/>
            </a:endParaRPr>
          </a:p>
          <a:p>
            <a:pPr marL="800100" lvl="1" indent="-342900">
              <a:spcBef>
                <a:spcPct val="20000"/>
              </a:spcBef>
              <a:buFont typeface="Arial" pitchFamily="34" charset="0"/>
              <a:buChar char="•"/>
            </a:pPr>
            <a:r>
              <a:rPr kumimoji="0" lang="en-US" sz="2800" b="1" i="1" u="none" strike="noStrike" kern="1200" cap="none" spc="0" normalizeH="0" baseline="0" noProof="0" dirty="0" smtClean="0">
                <a:ln>
                  <a:noFill/>
                </a:ln>
                <a:solidFill>
                  <a:schemeClr val="tx1"/>
                </a:solidFill>
                <a:effectLst/>
                <a:uLnTx/>
                <a:uFillTx/>
                <a:latin typeface="+mn-lt"/>
                <a:ea typeface="+mn-ea"/>
                <a:cs typeface="+mn-cs"/>
              </a:rPr>
              <a:t>Quantitative</a:t>
            </a:r>
            <a:r>
              <a:rPr kumimoji="0" lang="en-US" sz="2800" b="1" i="1" u="none" strike="noStrike" kern="1200" cap="none" spc="0" normalizeH="0" noProof="0" dirty="0" smtClean="0">
                <a:ln>
                  <a:noFill/>
                </a:ln>
                <a:solidFill>
                  <a:schemeClr val="tx1"/>
                </a:solidFill>
                <a:effectLst/>
                <a:uLnTx/>
                <a:uFillTx/>
                <a:latin typeface="+mn-lt"/>
                <a:ea typeface="+mn-ea"/>
                <a:cs typeface="+mn-cs"/>
              </a:rPr>
              <a:t> Methods</a:t>
            </a:r>
          </a:p>
          <a:p>
            <a:pPr marL="800100" lvl="1" indent="-342900">
              <a:spcBef>
                <a:spcPct val="20000"/>
              </a:spcBef>
              <a:buFont typeface="Arial" pitchFamily="34" charset="0"/>
              <a:buChar char="•"/>
            </a:pPr>
            <a:r>
              <a:rPr lang="en-US" sz="2800" b="1" i="1" baseline="0" dirty="0" smtClean="0"/>
              <a:t>Intervention</a:t>
            </a:r>
            <a:endParaRPr kumimoji="0" lang="en-US" sz="2800" b="1"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Content Placeholder 5"/>
          <p:cNvSpPr txBox="1">
            <a:spLocks/>
          </p:cNvSpPr>
          <p:nvPr/>
        </p:nvSpPr>
        <p:spPr>
          <a:xfrm>
            <a:off x="685800" y="5181600"/>
            <a:ext cx="8229600" cy="1524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t>Future Possible Positions </a:t>
            </a:r>
            <a:endParaRPr kumimoji="0" lang="en-US" sz="2000" u="none" strike="noStrike" kern="1200" cap="none" spc="0" normalizeH="0" baseline="0" noProof="0" dirty="0" smtClean="0">
              <a:ln>
                <a:noFill/>
              </a:ln>
              <a:solidFill>
                <a:schemeClr val="tx1"/>
              </a:solidFill>
              <a:effectLst/>
              <a:uLnTx/>
              <a:uFillTx/>
              <a:latin typeface="+mn-lt"/>
              <a:ea typeface="+mn-ea"/>
              <a:cs typeface="+mn-cs"/>
            </a:endParaRPr>
          </a:p>
          <a:p>
            <a:pPr marL="800100" lvl="1" indent="-342900">
              <a:buFont typeface="Arial" pitchFamily="34" charset="0"/>
              <a:buChar char="•"/>
            </a:pPr>
            <a:r>
              <a:rPr kumimoji="0" lang="en-US" sz="2800" b="1" i="1" u="none" strike="noStrike" kern="1200" cap="none" spc="0" normalizeH="0" baseline="0" noProof="0" dirty="0" smtClean="0">
                <a:ln>
                  <a:noFill/>
                </a:ln>
                <a:solidFill>
                  <a:schemeClr val="tx1"/>
                </a:solidFill>
                <a:effectLst/>
                <a:uLnTx/>
                <a:uFillTx/>
                <a:latin typeface="+mn-lt"/>
                <a:ea typeface="+mn-ea"/>
                <a:cs typeface="+mn-cs"/>
              </a:rPr>
              <a:t>Social Networks </a:t>
            </a:r>
          </a:p>
          <a:p>
            <a:pPr marL="800100" lvl="1" indent="-342900">
              <a:buFont typeface="Arial" pitchFamily="34" charset="0"/>
              <a:buChar char="•"/>
            </a:pPr>
            <a:r>
              <a:rPr lang="en-US" sz="2800" b="1" i="1" noProof="0" dirty="0" smtClean="0"/>
              <a:t>Dissemination &amp; </a:t>
            </a:r>
            <a:r>
              <a:rPr lang="en-US" sz="2800" b="1" i="1" noProof="0" dirty="0" err="1" smtClean="0"/>
              <a:t>Im</a:t>
            </a:r>
            <a:r>
              <a:rPr lang="en-US" sz="2800" b="1" i="1" dirty="0" err="1" smtClean="0"/>
              <a:t>plementation</a:t>
            </a:r>
            <a:endParaRPr lang="en-US" sz="2800" b="1" i="1" dirty="0" smtClean="0"/>
          </a:p>
          <a:p>
            <a:pPr marL="800100" lvl="1" indent="-342900">
              <a:buFont typeface="Arial" pitchFamily="34" charset="0"/>
              <a:buChar char="•"/>
            </a:pPr>
            <a:r>
              <a:rPr kumimoji="0" lang="en-US" sz="2800" b="1" i="1" u="none" strike="noStrike" kern="1200" cap="none" spc="0" normalizeH="0" noProof="0" dirty="0" smtClean="0">
                <a:ln>
                  <a:noFill/>
                </a:ln>
                <a:solidFill>
                  <a:schemeClr val="tx1"/>
                </a:solidFill>
                <a:effectLst/>
                <a:uLnTx/>
                <a:uFillTx/>
                <a:latin typeface="+mn-lt"/>
                <a:ea typeface="+mn-ea"/>
                <a:cs typeface="+mn-cs"/>
              </a:rPr>
              <a:t>Family Diversity and Culture </a:t>
            </a:r>
          </a:p>
          <a:p>
            <a:pPr marL="800100" lvl="1" indent="-342900">
              <a:spcBef>
                <a:spcPct val="20000"/>
              </a:spcBef>
              <a:buFont typeface="Arial" pitchFamily="34" charset="0"/>
              <a:buChar char="•"/>
            </a:pPr>
            <a:endParaRPr kumimoji="0" lang="en-US" sz="3200" b="1"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TextBox 1"/>
          <p:cNvSpPr txBox="1"/>
          <p:nvPr/>
        </p:nvSpPr>
        <p:spPr>
          <a:xfrm>
            <a:off x="1752600" y="4505980"/>
            <a:ext cx="6553200" cy="523220"/>
          </a:xfrm>
          <a:prstGeom prst="rect">
            <a:avLst/>
          </a:prstGeom>
          <a:noFill/>
        </p:spPr>
        <p:txBody>
          <a:bodyPr wrap="square" rtlCol="0">
            <a:spAutoFit/>
          </a:bodyPr>
          <a:lstStyle/>
          <a:p>
            <a:r>
              <a:rPr lang="en-US" sz="1400" dirty="0">
                <a:solidFill>
                  <a:schemeClr val="accent1"/>
                </a:solidFill>
              </a:rPr>
              <a:t>Please see website for a flyer to circulate </a:t>
            </a:r>
            <a:r>
              <a:rPr lang="en-US" sz="1400" dirty="0" smtClean="0">
                <a:solidFill>
                  <a:schemeClr val="accent1"/>
                </a:solidFill>
              </a:rPr>
              <a:t>.  Search Committee Co-Chairs:  Ken Smith &amp; Jon </a:t>
            </a:r>
            <a:r>
              <a:rPr lang="en-US" sz="1400" dirty="0" err="1" smtClean="0">
                <a:solidFill>
                  <a:schemeClr val="accent1"/>
                </a:solidFill>
              </a:rPr>
              <a:t>Butner</a:t>
            </a:r>
            <a:r>
              <a:rPr lang="en-US" sz="1400" dirty="0">
                <a:solidFill>
                  <a:schemeClr val="accent1"/>
                </a:solidFill>
              </a:rPr>
              <a:t> </a:t>
            </a:r>
            <a:r>
              <a:rPr lang="en-US" sz="1400" dirty="0" smtClean="0">
                <a:solidFill>
                  <a:schemeClr val="accent1"/>
                </a:solidFill>
              </a:rPr>
              <a:t>for Methods position.  Robin Marcus &amp; Becky </a:t>
            </a:r>
            <a:r>
              <a:rPr lang="en-US" sz="1400" dirty="0" err="1" smtClean="0">
                <a:solidFill>
                  <a:schemeClr val="accent1"/>
                </a:solidFill>
              </a:rPr>
              <a:t>Utz</a:t>
            </a:r>
            <a:r>
              <a:rPr lang="en-US" sz="1400" dirty="0" smtClean="0">
                <a:solidFill>
                  <a:schemeClr val="accent1"/>
                </a:solidFill>
              </a:rPr>
              <a:t> for Intervention position.  </a:t>
            </a:r>
            <a:endParaRPr lang="en-US" sz="1400" dirty="0">
              <a:solidFill>
                <a:schemeClr val="accent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pattFill prst="pct10">
          <a:fgClr>
            <a:schemeClr val="accent6">
              <a:lumMod val="7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Intervention &amp; Dissemination</a:t>
            </a:r>
            <a:br>
              <a:rPr lang="en-US" b="1" u="sng" dirty="0" smtClean="0"/>
            </a:br>
            <a:r>
              <a:rPr lang="en-US" sz="2700" b="1" dirty="0" err="1" smtClean="0">
                <a:solidFill>
                  <a:srgbClr val="FF0000"/>
                </a:solidFill>
              </a:rPr>
              <a:t>Rebeccca</a:t>
            </a:r>
            <a:r>
              <a:rPr lang="en-US" sz="2700" b="1" dirty="0" smtClean="0">
                <a:solidFill>
                  <a:srgbClr val="FF0000"/>
                </a:solidFill>
              </a:rPr>
              <a:t> Utz, Sociology</a:t>
            </a:r>
            <a:endParaRPr lang="en-US" sz="2700" b="1" u="sng" dirty="0"/>
          </a:p>
        </p:txBody>
      </p:sp>
      <p:sp>
        <p:nvSpPr>
          <p:cNvPr id="3" name="Content Placeholder 2"/>
          <p:cNvSpPr>
            <a:spLocks noGrp="1"/>
          </p:cNvSpPr>
          <p:nvPr>
            <p:ph idx="1"/>
          </p:nvPr>
        </p:nvSpPr>
        <p:spPr>
          <a:xfrm>
            <a:off x="457200" y="1676401"/>
            <a:ext cx="8229600" cy="4876800"/>
          </a:xfrm>
        </p:spPr>
        <p:txBody>
          <a:bodyPr/>
          <a:lstStyle/>
          <a:p>
            <a:r>
              <a:rPr lang="en-US" sz="2800" dirty="0" smtClean="0">
                <a:latin typeface="Arial" panose="020B0604020202020204" pitchFamily="34" charset="0"/>
                <a:cs typeface="Arial" panose="020B0604020202020204" pitchFamily="34" charset="0"/>
              </a:rPr>
              <a:t>Does translation or dissemination </a:t>
            </a:r>
            <a:r>
              <a:rPr lang="en-US" sz="2800" dirty="0">
                <a:latin typeface="Arial" panose="020B0604020202020204" pitchFamily="34" charset="0"/>
                <a:cs typeface="Arial" panose="020B0604020202020204" pitchFamily="34" charset="0"/>
              </a:rPr>
              <a:t>of health promotion or health management </a:t>
            </a:r>
            <a:r>
              <a:rPr lang="en-US" sz="2800" dirty="0" smtClean="0">
                <a:latin typeface="Arial" panose="020B0604020202020204" pitchFamily="34" charset="0"/>
                <a:cs typeface="Arial" panose="020B0604020202020204" pitchFamily="34" charset="0"/>
              </a:rPr>
              <a:t>programs/concepts </a:t>
            </a:r>
            <a:r>
              <a:rPr lang="en-US" sz="2800" dirty="0">
                <a:latin typeface="Arial" panose="020B0604020202020204" pitchFamily="34" charset="0"/>
                <a:cs typeface="Arial" panose="020B0604020202020204" pitchFamily="34" charset="0"/>
              </a:rPr>
              <a:t>differ when using this </a:t>
            </a:r>
            <a:r>
              <a:rPr lang="en-US" sz="2800" dirty="0" smtClean="0">
                <a:latin typeface="Arial" panose="020B0604020202020204" pitchFamily="34" charset="0"/>
                <a:cs typeface="Arial" panose="020B0604020202020204" pitchFamily="34" charset="0"/>
              </a:rPr>
              <a:t>comprehensive family-based perspective?</a:t>
            </a: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Does a comprehensive family-based perspective improve the success of intervention efforts?</a:t>
            </a:r>
          </a:p>
          <a:p>
            <a:pPr>
              <a:buNone/>
            </a:pPr>
            <a:endParaRPr lang="en-US" dirty="0" smtClean="0"/>
          </a:p>
        </p:txBody>
      </p:sp>
      <p:sp>
        <p:nvSpPr>
          <p:cNvPr id="4" name="TextBox 3"/>
          <p:cNvSpPr txBox="1"/>
          <p:nvPr/>
        </p:nvSpPr>
        <p:spPr>
          <a:xfrm>
            <a:off x="7086600" y="3733800"/>
            <a:ext cx="1600200" cy="707886"/>
          </a:xfrm>
          <a:prstGeom prst="rect">
            <a:avLst/>
          </a:prstGeom>
          <a:noFill/>
        </p:spPr>
        <p:txBody>
          <a:bodyPr wrap="square" rtlCol="0">
            <a:spAutoFit/>
          </a:bodyPr>
          <a:lstStyle/>
          <a:p>
            <a:r>
              <a:rPr lang="en-US" sz="4000" b="1" dirty="0" smtClean="0">
                <a:solidFill>
                  <a:schemeClr val="accent1"/>
                </a:solidFill>
              </a:rPr>
              <a:t>Yes</a:t>
            </a:r>
            <a:endParaRPr lang="en-US" sz="4000" b="1" dirty="0">
              <a:solidFill>
                <a:schemeClr val="accent1"/>
              </a:solidFill>
            </a:endParaRPr>
          </a:p>
        </p:txBody>
      </p:sp>
      <p:sp>
        <p:nvSpPr>
          <p:cNvPr id="5" name="TextBox 4"/>
          <p:cNvSpPr txBox="1"/>
          <p:nvPr/>
        </p:nvSpPr>
        <p:spPr>
          <a:xfrm>
            <a:off x="7066005" y="5410200"/>
            <a:ext cx="1600200" cy="707886"/>
          </a:xfrm>
          <a:prstGeom prst="rect">
            <a:avLst/>
          </a:prstGeom>
          <a:noFill/>
        </p:spPr>
        <p:txBody>
          <a:bodyPr wrap="square" rtlCol="0">
            <a:spAutoFit/>
          </a:bodyPr>
          <a:lstStyle/>
          <a:p>
            <a:r>
              <a:rPr lang="en-US" sz="4000" b="1" dirty="0" smtClean="0">
                <a:solidFill>
                  <a:schemeClr val="accent1"/>
                </a:solidFill>
              </a:rPr>
              <a:t>Yes</a:t>
            </a:r>
            <a:endParaRPr lang="en-US" sz="4000" b="1" dirty="0">
              <a:solidFill>
                <a:schemeClr val="accent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r>
              <a:rPr lang="en-US" dirty="0" smtClean="0"/>
              <a:t>Example 1:  Bereavement</a:t>
            </a:r>
            <a:br>
              <a:rPr lang="en-US" dirty="0" smtClean="0"/>
            </a:br>
            <a:r>
              <a:rPr lang="en-US" sz="2000" dirty="0" smtClean="0">
                <a:solidFill>
                  <a:srgbClr val="FF0000"/>
                </a:solidFill>
              </a:rPr>
              <a:t>(</a:t>
            </a:r>
            <a:r>
              <a:rPr lang="en-US" sz="2000" dirty="0" err="1" smtClean="0">
                <a:solidFill>
                  <a:srgbClr val="FF0000"/>
                </a:solidFill>
              </a:rPr>
              <a:t>Utz</a:t>
            </a:r>
            <a:r>
              <a:rPr lang="en-US" sz="2000" dirty="0">
                <a:solidFill>
                  <a:srgbClr val="FF0000"/>
                </a:solidFill>
              </a:rPr>
              <a:t>, Caserta, Lund, </a:t>
            </a:r>
            <a:r>
              <a:rPr lang="en-US" sz="2000" dirty="0" smtClean="0">
                <a:solidFill>
                  <a:srgbClr val="FF0000"/>
                </a:solidFill>
              </a:rPr>
              <a:t>2013  -- R01AG023090-02 from NIA)</a:t>
            </a:r>
          </a:p>
        </p:txBody>
      </p:sp>
      <p:sp>
        <p:nvSpPr>
          <p:cNvPr id="13315" name="Rectangle 3"/>
          <p:cNvSpPr>
            <a:spLocks noGrp="1" noChangeArrowheads="1"/>
          </p:cNvSpPr>
          <p:nvPr>
            <p:ph type="body" idx="1"/>
          </p:nvPr>
        </p:nvSpPr>
        <p:spPr>
          <a:xfrm>
            <a:off x="228600" y="1447800"/>
            <a:ext cx="8915400" cy="5715000"/>
          </a:xfrm>
        </p:spPr>
        <p:txBody>
          <a:bodyPr/>
          <a:lstStyle/>
          <a:p>
            <a:pPr marL="0" indent="0">
              <a:buNone/>
            </a:pPr>
            <a:r>
              <a:rPr lang="en-US" sz="2800" dirty="0" smtClean="0">
                <a:latin typeface="Arial" panose="020B0604020202020204" pitchFamily="34" charset="0"/>
                <a:cs typeface="Arial" panose="020B0604020202020204" pitchFamily="34" charset="0"/>
              </a:rPr>
              <a:t>Purpose</a:t>
            </a:r>
            <a:r>
              <a:rPr lang="en-US"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To design , implement, and test a </a:t>
            </a:r>
          </a:p>
          <a:p>
            <a:pPr marL="0" indent="0">
              <a:buNone/>
            </a:pPr>
            <a:r>
              <a:rPr lang="en-US" sz="2000" dirty="0" smtClean="0">
                <a:latin typeface="Arial" panose="020B0604020202020204" pitchFamily="34" charset="0"/>
                <a:cs typeface="Arial" panose="020B0604020202020204" pitchFamily="34" charset="0"/>
              </a:rPr>
              <a:t>theoretically-based, group-delivered model of </a:t>
            </a:r>
          </a:p>
          <a:p>
            <a:pPr marL="0" indent="0">
              <a:buNone/>
            </a:pPr>
            <a:r>
              <a:rPr lang="en-US" sz="2000" dirty="0" smtClean="0">
                <a:latin typeface="Arial" panose="020B0604020202020204" pitchFamily="34" charset="0"/>
                <a:cs typeface="Arial" panose="020B0604020202020204" pitchFamily="34" charset="0"/>
              </a:rPr>
              <a:t>support for recently bereaved spouses.</a:t>
            </a:r>
            <a:endParaRPr lang="en-US" sz="1600" dirty="0" smtClean="0">
              <a:latin typeface="Arial" panose="020B0604020202020204" pitchFamily="34" charset="0"/>
              <a:cs typeface="Arial" panose="020B0604020202020204" pitchFamily="34" charset="0"/>
            </a:endParaRPr>
          </a:p>
          <a:p>
            <a:pPr marL="0" indent="0">
              <a:buNone/>
            </a:pPr>
            <a:endParaRPr lang="en-US" sz="700" dirty="0">
              <a:latin typeface="Arial" panose="020B0604020202020204" pitchFamily="34" charset="0"/>
              <a:cs typeface="Arial" panose="020B0604020202020204" pitchFamily="34" charset="0"/>
            </a:endParaRPr>
          </a:p>
          <a:p>
            <a:pPr marL="0" indent="0">
              <a:buNone/>
            </a:pPr>
            <a:r>
              <a:rPr lang="en-US" sz="2800" dirty="0" smtClean="0">
                <a:latin typeface="Arial" panose="020B0604020202020204" pitchFamily="34" charset="0"/>
                <a:cs typeface="Arial" panose="020B0604020202020204" pitchFamily="34" charset="0"/>
              </a:rPr>
              <a:t>Data</a:t>
            </a:r>
            <a:r>
              <a:rPr lang="en-US" sz="2000" dirty="0" smtClean="0">
                <a:latin typeface="Arial" panose="020B0604020202020204" pitchFamily="34" charset="0"/>
                <a:cs typeface="Arial" panose="020B0604020202020204" pitchFamily="34" charset="0"/>
              </a:rPr>
              <a:t>: Randomized intervention design, with longitudinal survey follow-up</a:t>
            </a:r>
            <a:endParaRPr lang="en-US" sz="1100" dirty="0" smtClean="0">
              <a:latin typeface="Arial" panose="020B0604020202020204" pitchFamily="34" charset="0"/>
              <a:cs typeface="Arial" panose="020B0604020202020204" pitchFamily="34" charset="0"/>
            </a:endParaRPr>
          </a:p>
          <a:p>
            <a:pPr marL="0" indent="0">
              <a:buNone/>
            </a:pPr>
            <a:endParaRPr lang="en-US" sz="600" dirty="0" smtClean="0">
              <a:latin typeface="Arial" panose="020B0604020202020204" pitchFamily="34" charset="0"/>
              <a:cs typeface="Arial" panose="020B0604020202020204" pitchFamily="34" charset="0"/>
            </a:endParaRPr>
          </a:p>
          <a:p>
            <a:pPr marL="0" indent="0">
              <a:buNone/>
            </a:pPr>
            <a:r>
              <a:rPr lang="en-US" sz="2800" dirty="0" smtClean="0">
                <a:latin typeface="Arial" panose="020B0604020202020204" pitchFamily="34" charset="0"/>
                <a:cs typeface="Arial" panose="020B0604020202020204" pitchFamily="34" charset="0"/>
              </a:rPr>
              <a:t>Key findings:  </a:t>
            </a:r>
            <a:r>
              <a:rPr lang="en-US" sz="2000" dirty="0" smtClean="0">
                <a:latin typeface="Arial" panose="020B0604020202020204" pitchFamily="34" charset="0"/>
                <a:cs typeface="Arial" panose="020B0604020202020204" pitchFamily="34" charset="0"/>
              </a:rPr>
              <a:t>Bereavement-related outcomes showed a general trend of adaptation or recovery following the loss.  However, there were no differences between treatment and control groups</a:t>
            </a:r>
          </a:p>
          <a:p>
            <a:pPr marL="0" indent="0">
              <a:buNone/>
            </a:pPr>
            <a:endParaRPr lang="en-US" sz="2000" dirty="0" smtClean="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821" y="4724400"/>
            <a:ext cx="3681579"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0" y="4705052"/>
            <a:ext cx="4572000" cy="2000548"/>
          </a:xfrm>
          <a:prstGeom prst="rect">
            <a:avLst/>
          </a:prstGeom>
          <a:noFill/>
        </p:spPr>
        <p:txBody>
          <a:bodyPr wrap="square" rtlCol="0">
            <a:spAutoFit/>
          </a:bodyPr>
          <a:lstStyle/>
          <a:p>
            <a:pPr marL="285750" indent="-285750">
              <a:buFont typeface="Arial" panose="020B0604020202020204" pitchFamily="34" charset="0"/>
              <a:buChar char="•"/>
            </a:pPr>
            <a:endParaRPr lang="en-US" sz="1400" b="1" dirty="0" smtClean="0">
              <a:solidFill>
                <a:schemeClr val="accent1"/>
              </a:solidFill>
            </a:endParaRPr>
          </a:p>
          <a:p>
            <a:pPr marL="285750" indent="-285750">
              <a:buFont typeface="Arial" panose="020B0604020202020204" pitchFamily="34" charset="0"/>
              <a:buChar char="•"/>
            </a:pPr>
            <a:r>
              <a:rPr lang="en-US" sz="2400" b="1" dirty="0" smtClean="0">
                <a:solidFill>
                  <a:schemeClr val="accent1"/>
                </a:solidFill>
              </a:rPr>
              <a:t>Need for individually delivered and/or individually tailored interventions </a:t>
            </a:r>
          </a:p>
          <a:p>
            <a:pPr marL="285750" indent="-285750">
              <a:buFont typeface="Arial" panose="020B0604020202020204" pitchFamily="34" charset="0"/>
              <a:buChar char="•"/>
            </a:pPr>
            <a:endParaRPr lang="en-US" sz="1400" b="1" dirty="0" smtClean="0">
              <a:solidFill>
                <a:schemeClr val="accent1"/>
              </a:solidFill>
            </a:endParaRPr>
          </a:p>
          <a:p>
            <a:pPr marL="285750" indent="-285750">
              <a:buFont typeface="Arial" panose="020B0604020202020204" pitchFamily="34" charset="0"/>
              <a:buChar char="•"/>
            </a:pPr>
            <a:r>
              <a:rPr lang="en-US" sz="2400" b="1" dirty="0" smtClean="0">
                <a:solidFill>
                  <a:schemeClr val="accent1"/>
                </a:solidFill>
              </a:rPr>
              <a:t>Family-based perspective </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703845"/>
            <a:ext cx="3681579" cy="215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213" y="4724399"/>
            <a:ext cx="3676187" cy="2133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1676400"/>
            <a:ext cx="2761783" cy="1042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013615"/>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r>
              <a:rPr lang="en-US" dirty="0" smtClean="0"/>
              <a:t>Example </a:t>
            </a:r>
            <a:r>
              <a:rPr lang="en-US" dirty="0"/>
              <a:t>2</a:t>
            </a:r>
            <a:r>
              <a:rPr lang="en-US" dirty="0" smtClean="0"/>
              <a:t>:  Adolescent Obesity</a:t>
            </a:r>
            <a:br>
              <a:rPr lang="en-US" dirty="0" smtClean="0"/>
            </a:br>
            <a:r>
              <a:rPr lang="en-US" sz="2200" dirty="0" smtClean="0">
                <a:solidFill>
                  <a:srgbClr val="FF0000"/>
                </a:solidFill>
              </a:rPr>
              <a:t>(</a:t>
            </a:r>
            <a:r>
              <a:rPr lang="en-US" sz="2200" dirty="0" err="1" smtClean="0">
                <a:solidFill>
                  <a:srgbClr val="FF0000"/>
                </a:solidFill>
              </a:rPr>
              <a:t>Coffield</a:t>
            </a:r>
            <a:r>
              <a:rPr lang="en-US" sz="2200" dirty="0" smtClean="0">
                <a:solidFill>
                  <a:srgbClr val="FF0000"/>
                </a:solidFill>
              </a:rPr>
              <a:t>, </a:t>
            </a:r>
            <a:r>
              <a:rPr lang="en-US" sz="2200" dirty="0" err="1" smtClean="0">
                <a:solidFill>
                  <a:srgbClr val="FF0000"/>
                </a:solidFill>
              </a:rPr>
              <a:t>Metos</a:t>
            </a:r>
            <a:r>
              <a:rPr lang="en-US" sz="2200" dirty="0" smtClean="0">
                <a:solidFill>
                  <a:srgbClr val="FF0000"/>
                </a:solidFill>
              </a:rPr>
              <a:t>, </a:t>
            </a:r>
            <a:r>
              <a:rPr lang="en-US" sz="2200" dirty="0" err="1" smtClean="0">
                <a:solidFill>
                  <a:srgbClr val="FF0000"/>
                </a:solidFill>
              </a:rPr>
              <a:t>Utz</a:t>
            </a:r>
            <a:r>
              <a:rPr lang="en-US" sz="2200" dirty="0" smtClean="0">
                <a:solidFill>
                  <a:srgbClr val="FF0000"/>
                </a:solidFill>
              </a:rPr>
              <a:t>, </a:t>
            </a:r>
            <a:r>
              <a:rPr lang="en-US" sz="2200" dirty="0" err="1" smtClean="0">
                <a:solidFill>
                  <a:srgbClr val="FF0000"/>
                </a:solidFill>
              </a:rPr>
              <a:t>Waitzman</a:t>
            </a:r>
            <a:r>
              <a:rPr lang="en-US" sz="2200" dirty="0" smtClean="0">
                <a:solidFill>
                  <a:srgbClr val="FF0000"/>
                </a:solidFill>
              </a:rPr>
              <a:t>, 2011)</a:t>
            </a:r>
          </a:p>
        </p:txBody>
      </p:sp>
      <p:sp>
        <p:nvSpPr>
          <p:cNvPr id="13315" name="Rectangle 3"/>
          <p:cNvSpPr>
            <a:spLocks noGrp="1" noChangeArrowheads="1"/>
          </p:cNvSpPr>
          <p:nvPr>
            <p:ph type="body" idx="1"/>
          </p:nvPr>
        </p:nvSpPr>
        <p:spPr>
          <a:xfrm>
            <a:off x="228600" y="1447800"/>
            <a:ext cx="8915400" cy="5715000"/>
          </a:xfrm>
        </p:spPr>
        <p:txBody>
          <a:bodyPr>
            <a:normAutofit/>
          </a:bodyPr>
          <a:lstStyle/>
          <a:p>
            <a:pPr marL="0" indent="0">
              <a:buNone/>
            </a:pPr>
            <a:r>
              <a:rPr lang="en-US" sz="2800" dirty="0" smtClean="0">
                <a:latin typeface="Arial" panose="020B0604020202020204" pitchFamily="34" charset="0"/>
                <a:cs typeface="Arial" panose="020B0604020202020204" pitchFamily="34" charset="0"/>
              </a:rPr>
              <a:t>Purpose</a:t>
            </a:r>
            <a:r>
              <a:rPr lang="en-US"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To evaluate the effects of school wellness policies mandated by the 2004 Child Nutrition and WIC Reauthorization Act on the prevalence of overweight and obesity among adolescents.</a:t>
            </a:r>
            <a:endParaRPr lang="en-US" sz="1600" dirty="0" smtClean="0">
              <a:latin typeface="Arial" panose="020B0604020202020204" pitchFamily="34" charset="0"/>
              <a:cs typeface="Arial" panose="020B0604020202020204" pitchFamily="34" charset="0"/>
            </a:endParaRPr>
          </a:p>
          <a:p>
            <a:pPr marL="0" indent="0">
              <a:buNone/>
            </a:pPr>
            <a:endParaRPr lang="en-US" sz="1200" dirty="0" smtClean="0">
              <a:latin typeface="Arial" panose="020B0604020202020204" pitchFamily="34" charset="0"/>
              <a:cs typeface="Arial" panose="020B0604020202020204" pitchFamily="34" charset="0"/>
            </a:endParaRPr>
          </a:p>
          <a:p>
            <a:pPr marL="0" indent="0">
              <a:buNone/>
            </a:pPr>
            <a:r>
              <a:rPr lang="en-US" sz="2800" dirty="0" smtClean="0">
                <a:latin typeface="Arial" panose="020B0604020202020204" pitchFamily="34" charset="0"/>
                <a:cs typeface="Arial" panose="020B0604020202020204" pitchFamily="34" charset="0"/>
              </a:rPr>
              <a:t>Data</a:t>
            </a:r>
            <a:r>
              <a:rPr lang="en-US" sz="2000" dirty="0" smtClean="0">
                <a:latin typeface="Arial" panose="020B0604020202020204" pitchFamily="34" charset="0"/>
                <a:cs typeface="Arial" panose="020B0604020202020204" pitchFamily="34" charset="0"/>
              </a:rPr>
              <a:t>:  Utah Population Database, birth certificates and driver license linked to school policy data for a cohort of children born 1990 to 1992</a:t>
            </a:r>
            <a:endParaRPr lang="en-US" sz="1100" dirty="0" smtClean="0">
              <a:latin typeface="Arial" panose="020B0604020202020204" pitchFamily="34" charset="0"/>
              <a:cs typeface="Arial" panose="020B0604020202020204" pitchFamily="34" charset="0"/>
            </a:endParaRPr>
          </a:p>
          <a:p>
            <a:pPr marL="0" indent="0">
              <a:buNone/>
            </a:pPr>
            <a:endParaRPr lang="en-US" sz="1050" dirty="0" smtClean="0">
              <a:latin typeface="Arial" panose="020B0604020202020204" pitchFamily="34" charset="0"/>
              <a:cs typeface="Arial" panose="020B0604020202020204" pitchFamily="34" charset="0"/>
            </a:endParaRPr>
          </a:p>
          <a:p>
            <a:pPr marL="0" indent="0">
              <a:buNone/>
            </a:pPr>
            <a:r>
              <a:rPr lang="en-US" sz="2800" dirty="0" smtClean="0">
                <a:latin typeface="Arial" panose="020B0604020202020204" pitchFamily="34" charset="0"/>
                <a:cs typeface="Arial" panose="020B0604020202020204" pitchFamily="34" charset="0"/>
              </a:rPr>
              <a:t>Key findings:</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Each additional </a:t>
            </a:r>
            <a:r>
              <a:rPr lang="en-US" sz="1800" dirty="0" smtClean="0">
                <a:latin typeface="Arial" panose="020B0604020202020204" pitchFamily="34" charset="0"/>
                <a:cs typeface="Arial" panose="020B0604020202020204" pitchFamily="34" charset="0"/>
              </a:rPr>
              <a:t>component included </a:t>
            </a:r>
            <a:r>
              <a:rPr lang="en-US" sz="1800" dirty="0">
                <a:latin typeface="Arial" panose="020B0604020202020204" pitchFamily="34" charset="0"/>
                <a:cs typeface="Arial" panose="020B0604020202020204" pitchFamily="34" charset="0"/>
              </a:rPr>
              <a:t>in a district's wellness policy was associated with as much as: 3.2% lower odds in the prevalence of adolescent overweight (OR = .</a:t>
            </a:r>
            <a:r>
              <a:rPr lang="en-US" sz="1800" dirty="0" smtClean="0">
                <a:latin typeface="Arial" panose="020B0604020202020204" pitchFamily="34" charset="0"/>
                <a:cs typeface="Arial" panose="020B0604020202020204" pitchFamily="34" charset="0"/>
              </a:rPr>
              <a:t>968; </a:t>
            </a:r>
            <a:r>
              <a:rPr lang="en-US" sz="1800" dirty="0">
                <a:latin typeface="Arial" panose="020B0604020202020204" pitchFamily="34" charset="0"/>
                <a:cs typeface="Arial" panose="020B0604020202020204" pitchFamily="34" charset="0"/>
              </a:rPr>
              <a:t>95% CI = .941-.</a:t>
            </a:r>
            <a:r>
              <a:rPr lang="en-US" sz="1800" dirty="0" smtClean="0">
                <a:latin typeface="Arial" panose="020B0604020202020204" pitchFamily="34" charset="0"/>
                <a:cs typeface="Arial" panose="020B0604020202020204" pitchFamily="34" charset="0"/>
              </a:rPr>
              <a:t>997).  Effect was primarily driven by nutrition related policies, not physical activity.</a:t>
            </a:r>
          </a:p>
          <a:p>
            <a:pPr marL="457200" lvl="1" indent="0">
              <a:buNone/>
            </a:pPr>
            <a:endParaRPr lang="en-US" sz="1800"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US" sz="1800" dirty="0" smtClean="0">
                <a:latin typeface="Arial" panose="020B0604020202020204" pitchFamily="34" charset="0"/>
                <a:cs typeface="Arial" panose="020B0604020202020204" pitchFamily="34" charset="0"/>
              </a:rPr>
              <a:t>When multivariate regression models controlled </a:t>
            </a:r>
            <a:r>
              <a:rPr lang="en-US" sz="1800" b="1" dirty="0">
                <a:latin typeface="Arial" panose="020B0604020202020204" pitchFamily="34" charset="0"/>
                <a:cs typeface="Arial" panose="020B0604020202020204" pitchFamily="34" charset="0"/>
              </a:rPr>
              <a:t>for individual, maternal, and familial characteristics</a:t>
            </a:r>
            <a:r>
              <a:rPr lang="en-US" sz="1800" dirty="0">
                <a:latin typeface="Arial" panose="020B0604020202020204" pitchFamily="34" charset="0"/>
                <a:cs typeface="Arial" panose="020B0604020202020204" pitchFamily="34" charset="0"/>
              </a:rPr>
              <a:t>, as well as</a:t>
            </a:r>
            <a:r>
              <a:rPr lang="en-US" sz="1800" b="1" dirty="0">
                <a:latin typeface="Arial" panose="020B0604020202020204" pitchFamily="34" charset="0"/>
                <a:cs typeface="Arial" panose="020B0604020202020204" pitchFamily="34" charset="0"/>
              </a:rPr>
              <a:t> characteristics of school </a:t>
            </a:r>
            <a:r>
              <a:rPr lang="en-US" sz="1800" b="1" dirty="0" smtClean="0">
                <a:latin typeface="Arial" panose="020B0604020202020204" pitchFamily="34" charset="0"/>
                <a:cs typeface="Arial" panose="020B0604020202020204" pitchFamily="34" charset="0"/>
              </a:rPr>
              <a:t>district (</a:t>
            </a:r>
            <a:r>
              <a:rPr lang="en-US" sz="1800" b="1" dirty="0" err="1" smtClean="0">
                <a:latin typeface="Arial" panose="020B0604020202020204" pitchFamily="34" charset="0"/>
                <a:cs typeface="Arial" panose="020B0604020202020204" pitchFamily="34" charset="0"/>
              </a:rPr>
              <a:t>environenet</a:t>
            </a:r>
            <a:r>
              <a:rPr lang="en-US" sz="1800" b="1" dirty="0" smtClean="0">
                <a:latin typeface="Arial" panose="020B0604020202020204" pitchFamily="34" charset="0"/>
                <a:cs typeface="Arial" panose="020B0604020202020204" pitchFamily="34" charset="0"/>
              </a:rPr>
              <a:t>)</a:t>
            </a:r>
            <a:r>
              <a:rPr lang="en-US" sz="1800" dirty="0" smtClean="0">
                <a:latin typeface="Arial" panose="020B0604020202020204" pitchFamily="34" charset="0"/>
                <a:cs typeface="Arial" panose="020B0604020202020204" pitchFamily="34" charset="0"/>
              </a:rPr>
              <a:t>.  The policy effects were dampened, but remained significant.</a:t>
            </a:r>
          </a:p>
          <a:p>
            <a:pPr lvl="1"/>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2402246"/>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l="16406" t="11333" r="17969" b="10000"/>
          <a:stretch>
            <a:fillRect/>
          </a:stretch>
        </p:blipFill>
        <p:spPr bwMode="auto">
          <a:xfrm>
            <a:off x="304800" y="385536"/>
            <a:ext cx="8564105" cy="6015264"/>
          </a:xfrm>
          <a:prstGeom prst="rect">
            <a:avLst/>
          </a:prstGeom>
          <a:noFill/>
          <a:ln w="9525">
            <a:noFill/>
            <a:miter lim="800000"/>
            <a:headEnd/>
            <a:tailEnd/>
          </a:ln>
        </p:spPr>
      </p:pic>
      <p:sp>
        <p:nvSpPr>
          <p:cNvPr id="3" name="Oval 2"/>
          <p:cNvSpPr/>
          <p:nvPr/>
        </p:nvSpPr>
        <p:spPr>
          <a:xfrm>
            <a:off x="2286000" y="2667000"/>
            <a:ext cx="1600200" cy="1524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Family</a:t>
            </a:r>
            <a:endParaRPr lang="en-US" b="1" dirty="0">
              <a:solidFill>
                <a:schemeClr val="tx1"/>
              </a:solidFill>
            </a:endParaRPr>
          </a:p>
        </p:txBody>
      </p:sp>
      <p:sp>
        <p:nvSpPr>
          <p:cNvPr id="5" name="Oval 4"/>
          <p:cNvSpPr/>
          <p:nvPr/>
        </p:nvSpPr>
        <p:spPr>
          <a:xfrm>
            <a:off x="914400" y="1371600"/>
            <a:ext cx="4267200" cy="4191000"/>
          </a:xfrm>
          <a:prstGeom prst="ellipse">
            <a:avLst/>
          </a:prstGeom>
          <a:solidFill>
            <a:srgbClr val="FFFF00">
              <a:alpha val="32941"/>
            </a:srgb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riped Right Arrow 5"/>
          <p:cNvSpPr/>
          <p:nvPr/>
        </p:nvSpPr>
        <p:spPr>
          <a:xfrm>
            <a:off x="5257800" y="2057400"/>
            <a:ext cx="3657600" cy="2590800"/>
          </a:xfrm>
          <a:prstGeom prst="stripedRightArrow">
            <a:avLst>
              <a:gd name="adj1" fmla="val 50000"/>
              <a:gd name="adj2" fmla="val 5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Intervention</a:t>
            </a:r>
          </a:p>
          <a:p>
            <a:pPr algn="ctr"/>
            <a:r>
              <a:rPr lang="en-US" sz="2400" b="1" dirty="0" smtClean="0">
                <a:solidFill>
                  <a:schemeClr val="tx1"/>
                </a:solidFill>
              </a:rPr>
              <a:t>Dissemination</a:t>
            </a:r>
            <a:endParaRPr lang="en-US" sz="2400" b="1" dirty="0">
              <a:solidFill>
                <a:schemeClr val="tx1"/>
              </a:solidFill>
            </a:endParaRPr>
          </a:p>
        </p:txBody>
      </p:sp>
      <p:sp>
        <p:nvSpPr>
          <p:cNvPr id="7" name="Rounded Rectangle 6"/>
          <p:cNvSpPr/>
          <p:nvPr/>
        </p:nvSpPr>
        <p:spPr>
          <a:xfrm>
            <a:off x="1600200" y="5791200"/>
            <a:ext cx="2895600" cy="6858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Methods &amp; Data</a:t>
            </a:r>
            <a:endParaRPr lang="en-US" sz="2400" b="1" dirty="0">
              <a:solidFill>
                <a:schemeClr val="tx1"/>
              </a:solidFill>
            </a:endParaRPr>
          </a:p>
        </p:txBody>
      </p:sp>
      <p:sp>
        <p:nvSpPr>
          <p:cNvPr id="8" name="TextBox 7"/>
          <p:cNvSpPr txBox="1"/>
          <p:nvPr/>
        </p:nvSpPr>
        <p:spPr>
          <a:xfrm>
            <a:off x="990600" y="762000"/>
            <a:ext cx="7391400" cy="523220"/>
          </a:xfrm>
          <a:prstGeom prst="rect">
            <a:avLst/>
          </a:prstGeom>
          <a:solidFill>
            <a:schemeClr val="bg1"/>
          </a:solidFill>
        </p:spPr>
        <p:txBody>
          <a:bodyPr wrap="square" rtlCol="0">
            <a:spAutoFit/>
          </a:bodyPr>
          <a:lstStyle/>
          <a:p>
            <a:r>
              <a:rPr lang="en-US" sz="2800" b="1" dirty="0" smtClean="0"/>
              <a:t>Comprehensive, Family-Based Model of Health</a:t>
            </a:r>
            <a:endParaRPr lang="en-US" sz="2800" b="1" dirty="0"/>
          </a:p>
        </p:txBody>
      </p:sp>
      <p:sp>
        <p:nvSpPr>
          <p:cNvPr id="2" name="TextBox 1"/>
          <p:cNvSpPr txBox="1"/>
          <p:nvPr/>
        </p:nvSpPr>
        <p:spPr>
          <a:xfrm>
            <a:off x="4838700" y="5105400"/>
            <a:ext cx="3543300" cy="830997"/>
          </a:xfrm>
          <a:prstGeom prst="rect">
            <a:avLst/>
          </a:prstGeom>
          <a:noFill/>
        </p:spPr>
        <p:txBody>
          <a:bodyPr wrap="square" rtlCol="0">
            <a:spAutoFit/>
          </a:bodyPr>
          <a:lstStyle/>
          <a:p>
            <a:r>
              <a:rPr lang="en-US" sz="2400" b="1" dirty="0" smtClean="0">
                <a:solidFill>
                  <a:srgbClr val="FF0000"/>
                </a:solidFill>
              </a:rPr>
              <a:t>Discussion of this model’s potential and promise</a:t>
            </a:r>
            <a:endParaRPr lang="en-US" sz="2400" b="1"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228600" y="533400"/>
            <a:ext cx="8915400" cy="5943600"/>
          </a:xfrm>
        </p:spPr>
        <p:txBody>
          <a:bodyPr>
            <a:normAutofit/>
          </a:bodyPr>
          <a:lstStyle/>
          <a:p>
            <a:pPr marL="0" indent="0" algn="ctr">
              <a:buNone/>
            </a:pPr>
            <a:r>
              <a:rPr lang="en-US" sz="4000" b="1" dirty="0" smtClean="0"/>
              <a:t>Upcoming Events</a:t>
            </a:r>
          </a:p>
          <a:p>
            <a:pPr marL="0" indent="0">
              <a:buNone/>
            </a:pPr>
            <a:endParaRPr lang="en-US" sz="1400" dirty="0" smtClean="0"/>
          </a:p>
          <a:p>
            <a:pPr marL="0" indent="0">
              <a:buNone/>
            </a:pPr>
            <a:r>
              <a:rPr lang="en-US" dirty="0" smtClean="0"/>
              <a:t>C-FAHR Symposium </a:t>
            </a:r>
          </a:p>
          <a:p>
            <a:pPr marL="800100" lvl="2" indent="0">
              <a:buNone/>
            </a:pPr>
            <a:r>
              <a:rPr lang="en-US" u="sng" dirty="0" smtClean="0"/>
              <a:t>October 6, 4pm to 8pm at the Officer’s Club</a:t>
            </a:r>
          </a:p>
          <a:p>
            <a:pPr marL="800100" lvl="2" indent="0">
              <a:buNone/>
            </a:pPr>
            <a:r>
              <a:rPr lang="en-US" sz="2000" dirty="0" smtClean="0"/>
              <a:t>Keynote Address by Dr</a:t>
            </a:r>
            <a:r>
              <a:rPr lang="en-US" sz="2000" dirty="0"/>
              <a:t>. Rena </a:t>
            </a:r>
            <a:r>
              <a:rPr lang="en-US" sz="2000" dirty="0" err="1"/>
              <a:t>Repetti</a:t>
            </a:r>
            <a:r>
              <a:rPr lang="en-US" sz="2000" dirty="0"/>
              <a:t>, UCLA Department of </a:t>
            </a:r>
            <a:r>
              <a:rPr lang="en-US" sz="2000" dirty="0" smtClean="0"/>
              <a:t>Psychology.  Followed by a “Research Mixer” and Cocktail Hour where we can begin to learn about other research and researchers on campus. </a:t>
            </a:r>
          </a:p>
          <a:p>
            <a:pPr marL="800100" lvl="2" indent="0">
              <a:buNone/>
            </a:pPr>
            <a:endParaRPr lang="en-US" sz="1100" dirty="0" smtClean="0"/>
          </a:p>
          <a:p>
            <a:pPr marL="800100" lvl="2" indent="0">
              <a:buNone/>
            </a:pPr>
            <a:r>
              <a:rPr lang="en-US" u="sng" dirty="0" smtClean="0"/>
              <a:t>October 7, morning to 130pm</a:t>
            </a:r>
          </a:p>
          <a:p>
            <a:pPr marL="800100" lvl="2" indent="0">
              <a:buNone/>
            </a:pPr>
            <a:r>
              <a:rPr lang="en-US" sz="2000" dirty="0" smtClean="0"/>
              <a:t>small group discussions related to the data/analytic considerations required for a comprehensive family-based perspective, and brainstorming related to forming new interdisciplinary collaborations</a:t>
            </a:r>
          </a:p>
          <a:p>
            <a:pPr marL="800100" lvl="2" indent="0">
              <a:buNone/>
            </a:pPr>
            <a:endParaRPr lang="en-US" sz="2000" dirty="0"/>
          </a:p>
          <a:p>
            <a:pPr marL="0" indent="0" algn="r">
              <a:buNone/>
            </a:pPr>
            <a:r>
              <a:rPr lang="en-US" sz="2400" b="1" dirty="0" smtClean="0">
                <a:solidFill>
                  <a:srgbClr val="FF0000"/>
                </a:solidFill>
              </a:rPr>
              <a:t>Submit your </a:t>
            </a:r>
            <a:r>
              <a:rPr lang="en-US" sz="2400" b="1" dirty="0" err="1" smtClean="0">
                <a:solidFill>
                  <a:srgbClr val="FF0000"/>
                </a:solidFill>
              </a:rPr>
              <a:t>biosketch</a:t>
            </a:r>
            <a:r>
              <a:rPr lang="en-US" sz="2400" b="1" dirty="0" smtClean="0">
                <a:solidFill>
                  <a:srgbClr val="FF0000"/>
                </a:solidFill>
              </a:rPr>
              <a:t> to become an Affiliated Member  </a:t>
            </a:r>
          </a:p>
          <a:p>
            <a:pPr marL="0" indent="0" algn="r">
              <a:buNone/>
            </a:pPr>
            <a:r>
              <a:rPr lang="en-US" sz="2400" i="1" dirty="0" smtClean="0">
                <a:solidFill>
                  <a:schemeClr val="accent1"/>
                </a:solidFill>
              </a:rPr>
              <a:t>C-FAHR-info@utah.edu</a:t>
            </a:r>
            <a:endParaRPr lang="en-US" sz="2400" dirty="0">
              <a:solidFill>
                <a:schemeClr val="accent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343400"/>
            <a:ext cx="7772400" cy="2133600"/>
          </a:xfrm>
        </p:spPr>
        <p:txBody>
          <a:bodyPr>
            <a:normAutofit/>
          </a:bodyPr>
          <a:lstStyle/>
          <a:p>
            <a:r>
              <a:rPr lang="en-US" sz="4000" b="1" dirty="0" smtClean="0"/>
              <a:t>Who are we?</a:t>
            </a:r>
            <a:br>
              <a:rPr lang="en-US" sz="4000" b="1" dirty="0" smtClean="0"/>
            </a:br>
            <a:r>
              <a:rPr lang="en-US" sz="4000" b="1" dirty="0" smtClean="0"/>
              <a:t>What can we become?</a:t>
            </a:r>
            <a:endParaRPr lang="en-US" sz="4800" i="1" dirty="0">
              <a:solidFill>
                <a:schemeClr val="accent5">
                  <a:lumMod val="75000"/>
                </a:schemeClr>
              </a:solidFill>
            </a:endParaRPr>
          </a:p>
        </p:txBody>
      </p:sp>
      <p:pic>
        <p:nvPicPr>
          <p:cNvPr id="1026" name="Picture 2" descr="consortium banner"/>
          <p:cNvPicPr>
            <a:picLocks noChangeAspect="1" noChangeArrowheads="1"/>
          </p:cNvPicPr>
          <p:nvPr/>
        </p:nvPicPr>
        <p:blipFill>
          <a:blip r:embed="rId3" cstate="print"/>
          <a:srcRect/>
          <a:stretch>
            <a:fillRect/>
          </a:stretch>
        </p:blipFill>
        <p:spPr bwMode="auto">
          <a:xfrm>
            <a:off x="133350" y="1066800"/>
            <a:ext cx="8858250" cy="2857500"/>
          </a:xfrm>
          <a:prstGeom prst="rect">
            <a:avLst/>
          </a:prstGeom>
          <a:noFill/>
          <a:ln w="38100">
            <a:solidFill>
              <a:schemeClr val="tx1"/>
            </a:solid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8161" y="457200"/>
            <a:ext cx="4724400" cy="1524000"/>
          </a:xfrm>
          <a:prstGeom prst="rect">
            <a:avLst/>
          </a:prstGeom>
          <a:ln>
            <a:solidFill>
              <a:schemeClr val="tx1"/>
            </a:solidFill>
          </a:ln>
        </p:spPr>
      </p:pic>
      <p:sp>
        <p:nvSpPr>
          <p:cNvPr id="3" name="TextBox 2"/>
          <p:cNvSpPr txBox="1"/>
          <p:nvPr/>
        </p:nvSpPr>
        <p:spPr>
          <a:xfrm>
            <a:off x="170761" y="6164759"/>
            <a:ext cx="8839200" cy="769441"/>
          </a:xfrm>
          <a:prstGeom prst="rect">
            <a:avLst/>
          </a:prstGeom>
          <a:noFill/>
        </p:spPr>
        <p:txBody>
          <a:bodyPr wrap="square" rtlCol="0">
            <a:spAutoFit/>
          </a:bodyPr>
          <a:lstStyle/>
          <a:p>
            <a:pPr algn="ctr"/>
            <a:r>
              <a:rPr lang="en-US" dirty="0" smtClean="0">
                <a:solidFill>
                  <a:schemeClr val="bg1">
                    <a:lumMod val="50000"/>
                  </a:schemeClr>
                </a:solidFill>
              </a:rPr>
              <a:t>      </a:t>
            </a:r>
            <a:r>
              <a:rPr lang="en-US" sz="2400" dirty="0" smtClean="0">
                <a:solidFill>
                  <a:schemeClr val="bg1">
                    <a:lumMod val="50000"/>
                  </a:schemeClr>
                </a:solidFill>
              </a:rPr>
              <a:t>http://csbs.utah.edu/health_family.php</a:t>
            </a:r>
          </a:p>
          <a:p>
            <a:endParaRPr lang="en-US" sz="2000" b="1" dirty="0"/>
          </a:p>
        </p:txBody>
      </p:sp>
      <p:sp>
        <p:nvSpPr>
          <p:cNvPr id="4" name="TextBox 3"/>
          <p:cNvSpPr txBox="1"/>
          <p:nvPr/>
        </p:nvSpPr>
        <p:spPr>
          <a:xfrm>
            <a:off x="259814" y="2438400"/>
            <a:ext cx="8686800" cy="3600986"/>
          </a:xfrm>
          <a:prstGeom prst="rect">
            <a:avLst/>
          </a:prstGeom>
          <a:noFill/>
        </p:spPr>
        <p:txBody>
          <a:bodyPr wrap="square" rtlCol="0">
            <a:spAutoFit/>
          </a:bodyPr>
          <a:lstStyle/>
          <a:p>
            <a:r>
              <a:rPr lang="en-US" sz="2800" b="1" u="sng" dirty="0" smtClean="0"/>
              <a:t>Purpose of C-FAHR</a:t>
            </a:r>
            <a:endParaRPr lang="en-US" sz="2000" b="1" u="sng" dirty="0" smtClean="0"/>
          </a:p>
          <a:p>
            <a:r>
              <a:rPr lang="en-US" sz="2000" dirty="0" smtClean="0"/>
              <a:t>A research consortium to encourage/facilitate interdisciplinary research related to families and health across the life course.</a:t>
            </a:r>
          </a:p>
          <a:p>
            <a:endParaRPr lang="en-US" sz="2000" dirty="0" smtClean="0"/>
          </a:p>
          <a:p>
            <a:pPr marL="342900" indent="-342900">
              <a:buFont typeface="Arial" panose="020B0604020202020204" pitchFamily="34" charset="0"/>
              <a:buChar char="•"/>
            </a:pPr>
            <a:r>
              <a:rPr lang="en-US" sz="2000" dirty="0" smtClean="0"/>
              <a:t>How can the family be used as a vehicle for promoting health and adjusting to chronic illnesses and how such strategies may vary across developmental life stages (infancy, childhood, adolescence, across adulthood)?  </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Multi-level approach (genetic and environmental factors, methodologies, family interactions and interventions, and healthcare communication) to understanding health across the lifespan.</a:t>
            </a:r>
            <a:endParaRPr lang="en-US" sz="2000" dirty="0"/>
          </a:p>
        </p:txBody>
      </p:sp>
    </p:spTree>
    <p:extLst>
      <p:ext uri="{BB962C8B-B14F-4D97-AF65-F5344CB8AC3E}">
        <p14:creationId xmlns:p14="http://schemas.microsoft.com/office/powerpoint/2010/main" val="31556758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9666" y="4363232"/>
            <a:ext cx="2055628" cy="437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0789" y="3980125"/>
            <a:ext cx="2054094" cy="43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0789" y="3331063"/>
            <a:ext cx="2054093" cy="5551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34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6172" y="3534777"/>
            <a:ext cx="2055628" cy="559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0788" y="4517814"/>
            <a:ext cx="2054093" cy="5875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28161" y="457200"/>
            <a:ext cx="4724400" cy="1524000"/>
          </a:xfrm>
          <a:prstGeom prst="rect">
            <a:avLst/>
          </a:prstGeom>
          <a:ln>
            <a:solidFill>
              <a:schemeClr val="tx1"/>
            </a:solidFill>
          </a:ln>
        </p:spPr>
      </p:pic>
      <p:sp>
        <p:nvSpPr>
          <p:cNvPr id="2" name="TextBox 1"/>
          <p:cNvSpPr txBox="1"/>
          <p:nvPr/>
        </p:nvSpPr>
        <p:spPr>
          <a:xfrm>
            <a:off x="304800" y="2209800"/>
            <a:ext cx="8839200" cy="369332"/>
          </a:xfrm>
          <a:prstGeom prst="rect">
            <a:avLst/>
          </a:prstGeom>
          <a:noFill/>
        </p:spPr>
        <p:txBody>
          <a:bodyPr wrap="square" rtlCol="0">
            <a:spAutoFit/>
          </a:bodyPr>
          <a:lstStyle/>
          <a:p>
            <a:endParaRPr lang="en-US" dirty="0"/>
          </a:p>
        </p:txBody>
      </p:sp>
      <p:sp>
        <p:nvSpPr>
          <p:cNvPr id="3" name="TextBox 2"/>
          <p:cNvSpPr txBox="1"/>
          <p:nvPr/>
        </p:nvSpPr>
        <p:spPr>
          <a:xfrm>
            <a:off x="304800" y="5105400"/>
            <a:ext cx="8839200" cy="1446550"/>
          </a:xfrm>
          <a:prstGeom prst="rect">
            <a:avLst/>
          </a:prstGeom>
          <a:noFill/>
        </p:spPr>
        <p:txBody>
          <a:bodyPr wrap="square" rtlCol="0">
            <a:spAutoFit/>
          </a:bodyPr>
          <a:lstStyle/>
          <a:p>
            <a:r>
              <a:rPr lang="en-US" sz="2800" b="1" dirty="0" smtClean="0"/>
              <a:t>We are now beginning a campus-wide effort to expand the list of Affiliated Members</a:t>
            </a:r>
            <a:r>
              <a:rPr lang="en-US" sz="2000" dirty="0" smtClean="0"/>
              <a:t>.   </a:t>
            </a:r>
          </a:p>
          <a:p>
            <a:pPr marL="742950" lvl="1" indent="-285750">
              <a:buFont typeface="Arial" panose="020B0604020202020204" pitchFamily="34" charset="0"/>
              <a:buChar char="•"/>
            </a:pPr>
            <a:r>
              <a:rPr lang="en-US" sz="1600" dirty="0" smtClean="0"/>
              <a:t>Submit your </a:t>
            </a:r>
            <a:r>
              <a:rPr lang="en-US" sz="1600" dirty="0" err="1" smtClean="0"/>
              <a:t>biosketch</a:t>
            </a:r>
            <a:r>
              <a:rPr lang="en-US" sz="1600" dirty="0" smtClean="0"/>
              <a:t> to </a:t>
            </a:r>
            <a:r>
              <a:rPr lang="en-US" sz="1600" dirty="0" smtClean="0">
                <a:hlinkClick r:id="rId9"/>
              </a:rPr>
              <a:t>C-Fahr_info@utah.edu</a:t>
            </a:r>
            <a:r>
              <a:rPr lang="en-US" sz="1600" dirty="0" smtClean="0"/>
              <a:t>.  </a:t>
            </a:r>
          </a:p>
          <a:p>
            <a:pPr marL="742950" lvl="1" indent="-285750">
              <a:buFont typeface="Arial" panose="020B0604020202020204" pitchFamily="34" charset="0"/>
              <a:buChar char="•"/>
            </a:pPr>
            <a:r>
              <a:rPr lang="en-US" sz="1600" dirty="0" smtClean="0"/>
              <a:t>Further details on  </a:t>
            </a:r>
            <a:r>
              <a:rPr lang="en-US" sz="1600" dirty="0">
                <a:hlinkClick r:id="rId10"/>
              </a:rPr>
              <a:t>http://</a:t>
            </a:r>
            <a:r>
              <a:rPr lang="en-US" sz="1600" dirty="0" smtClean="0">
                <a:hlinkClick r:id="rId10"/>
              </a:rPr>
              <a:t>csbs.utah.edu/health_family.php</a:t>
            </a:r>
            <a:r>
              <a:rPr lang="en-US" sz="1600" dirty="0" smtClean="0"/>
              <a:t>     </a:t>
            </a:r>
            <a:endParaRPr lang="en-US" sz="1600" dirty="0"/>
          </a:p>
        </p:txBody>
      </p:sp>
      <p:sp>
        <p:nvSpPr>
          <p:cNvPr id="4" name="TextBox 3"/>
          <p:cNvSpPr txBox="1"/>
          <p:nvPr/>
        </p:nvSpPr>
        <p:spPr>
          <a:xfrm>
            <a:off x="457200" y="2137827"/>
            <a:ext cx="8382000" cy="1138773"/>
          </a:xfrm>
          <a:prstGeom prst="rect">
            <a:avLst/>
          </a:prstGeom>
          <a:noFill/>
        </p:spPr>
        <p:txBody>
          <a:bodyPr wrap="square" rtlCol="0">
            <a:spAutoFit/>
          </a:bodyPr>
          <a:lstStyle/>
          <a:p>
            <a:r>
              <a:rPr lang="en-US" sz="2800" b="1" u="sng" dirty="0" smtClean="0"/>
              <a:t>Membership</a:t>
            </a:r>
            <a:endParaRPr lang="en-US" sz="2000" b="1" u="sng" dirty="0" smtClean="0"/>
          </a:p>
          <a:p>
            <a:r>
              <a:rPr lang="en-US" sz="2000" dirty="0" smtClean="0"/>
              <a:t>Initial team for the TEP proposal had approximately 30 faculty from 11 different departments, representing 5 different colleges/institutes</a:t>
            </a:r>
            <a:endParaRPr lang="en-US" sz="2000" dirty="0"/>
          </a:p>
        </p:txBody>
      </p:sp>
    </p:spTree>
    <p:extLst>
      <p:ext uri="{BB962C8B-B14F-4D97-AF65-F5344CB8AC3E}">
        <p14:creationId xmlns:p14="http://schemas.microsoft.com/office/powerpoint/2010/main" val="12285566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8161" y="685800"/>
            <a:ext cx="4724400" cy="1524000"/>
          </a:xfrm>
          <a:prstGeom prst="rect">
            <a:avLst/>
          </a:prstGeom>
          <a:ln>
            <a:solidFill>
              <a:schemeClr val="tx1"/>
            </a:solidFill>
          </a:ln>
        </p:spPr>
      </p:pic>
      <p:sp>
        <p:nvSpPr>
          <p:cNvPr id="4" name="TextBox 3"/>
          <p:cNvSpPr txBox="1"/>
          <p:nvPr/>
        </p:nvSpPr>
        <p:spPr>
          <a:xfrm>
            <a:off x="259814" y="2438400"/>
            <a:ext cx="8686800" cy="4385816"/>
          </a:xfrm>
          <a:prstGeom prst="rect">
            <a:avLst/>
          </a:prstGeom>
          <a:noFill/>
        </p:spPr>
        <p:txBody>
          <a:bodyPr wrap="square" rtlCol="0">
            <a:spAutoFit/>
          </a:bodyPr>
          <a:lstStyle/>
          <a:p>
            <a:r>
              <a:rPr lang="en-US" sz="2800" b="1" u="sng" dirty="0"/>
              <a:t>Colloquium Series</a:t>
            </a:r>
          </a:p>
          <a:p>
            <a:r>
              <a:rPr lang="en-US" sz="2000" i="1" dirty="0"/>
              <a:t>Monthly events.  To be announced.  </a:t>
            </a:r>
            <a:endParaRPr lang="en-US" sz="2000" dirty="0"/>
          </a:p>
          <a:p>
            <a:endParaRPr lang="en-US" sz="2800" b="1" u="sng" dirty="0" smtClean="0"/>
          </a:p>
          <a:p>
            <a:r>
              <a:rPr lang="en-US" sz="2800" b="1" u="sng" dirty="0" smtClean="0"/>
              <a:t>Pilot Grant Program</a:t>
            </a:r>
            <a:endParaRPr lang="en-US" sz="2000" b="1" u="sng" dirty="0" smtClean="0"/>
          </a:p>
          <a:p>
            <a:r>
              <a:rPr lang="en-US" sz="2000" i="1" dirty="0" smtClean="0"/>
              <a:t>To be announced this fall.</a:t>
            </a:r>
          </a:p>
          <a:p>
            <a:endParaRPr lang="en-US" sz="1100" dirty="0" smtClean="0"/>
          </a:p>
          <a:p>
            <a:pPr marL="800100" lvl="1" indent="-342900">
              <a:buFont typeface="Arial" panose="020B0604020202020204" pitchFamily="34" charset="0"/>
              <a:buChar char="•"/>
            </a:pPr>
            <a:r>
              <a:rPr lang="en-US" sz="2000" dirty="0" smtClean="0"/>
              <a:t>To support interdisciplinary collaborations among Affiliated Members</a:t>
            </a:r>
          </a:p>
          <a:p>
            <a:pPr marL="800100" lvl="1" indent="-342900">
              <a:buFont typeface="Arial" panose="020B0604020202020204" pitchFamily="34" charset="0"/>
              <a:buChar char="•"/>
            </a:pPr>
            <a:endParaRPr lang="en-US" sz="2000" dirty="0" smtClean="0"/>
          </a:p>
          <a:p>
            <a:pPr marL="800100" lvl="1" indent="-342900">
              <a:buFont typeface="Arial" panose="020B0604020202020204" pitchFamily="34" charset="0"/>
              <a:buChar char="•"/>
            </a:pPr>
            <a:r>
              <a:rPr lang="en-US" sz="2000" dirty="0" smtClean="0"/>
              <a:t>To facilitate pilot work that will aid in the preparation and submission of external research proposals related to families and health across the life course.</a:t>
            </a:r>
          </a:p>
          <a:p>
            <a:endParaRPr lang="en-US" sz="2000" dirty="0" smtClean="0"/>
          </a:p>
          <a:p>
            <a:endParaRPr lang="en-US" sz="2000" dirty="0"/>
          </a:p>
        </p:txBody>
      </p:sp>
    </p:spTree>
    <p:extLst>
      <p:ext uri="{BB962C8B-B14F-4D97-AF65-F5344CB8AC3E}">
        <p14:creationId xmlns:p14="http://schemas.microsoft.com/office/powerpoint/2010/main" val="1383630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90600" y="609600"/>
            <a:ext cx="7239000" cy="5638800"/>
          </a:xfrm>
          <a:prstGeom prst="rect">
            <a:avLst/>
          </a:prstGeom>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685800" y="457200"/>
            <a:ext cx="7772400" cy="1622425"/>
          </a:xfrm>
        </p:spPr>
        <p:txBody>
          <a:bodyPr>
            <a:normAutofit/>
          </a:bodyPr>
          <a:lstStyle/>
          <a:p>
            <a:r>
              <a:rPr lang="en-US" sz="5400" b="1" dirty="0" smtClean="0"/>
              <a:t>The Pac-12 Six-Pack</a:t>
            </a:r>
            <a:endParaRPr lang="en-US" sz="5400" b="1" dirty="0"/>
          </a:p>
        </p:txBody>
      </p:sp>
      <p:sp>
        <p:nvSpPr>
          <p:cNvPr id="18434" name="AutoShape 2" descr="data:image/jpeg;base64,/9j/4AAQSkZJRgABAQAAAQABAAD/2wCEAAkGBxQTEhQUExQUFhUXGRYYGBYVGBwYHxwhGhYbGBwcGhoaHSggGxomHBwaJDEhJSksMC4uICAzODMsNygtLisBCgoKDg0OGhAQGywmICQtLDQvMC80LDUsLCwsLywsLywsLCwvLCwsLiw0LCwsLCwsLCwsLCwsLCwsLCwsLCwsLP/AABEIAOEA4QMBIgACEQEDEQH/xAAcAAEAAwEBAQEBAAAAAAAAAAAABQYHCAQDAQL/xABPEAABAwICBgYFBwcKBAcAAAABAAIDBBEFIQYHEjFBURMiYXGBkRQyQlKhCCNykqKxwTM1YnOCssIWNENTVIOTs9HSFRckRCVjZKOkw+H/xAAZAQEAAwEBAAAAAAAAAAAAAAAAAQIDBAX/xAArEQACAgEDAgQGAwEAAAAAAAAAAQIDEQQSITFBE1GBsRQiIzNhoTJx8DT/2gAMAwEAAhEDEQA/ANxREQBERAEXzqKhrGlz3Na0b3OIaB3kqmY1rXwunuDUdK4ezA0yfaHUv+0gLuixLFtf7BlTUjj+lM8N+ywH95VyTWpjVXcU0dt+VPAZD5uD8/JTgHSC+U9Qxgu9zWjm4gfeudf5P6S1Zu91W0G19ucQtHb0YePg1faDUZiMjtqaop233kvfI79yx80wDbqrS+gjNn1lM08jMy/ldRk2s7Cm762I/RDnfutKz6k+T8P6StJ+hDb73lSLNRVA0fOVVQSN52o2j4sNvNOAWKTXBhI/7hx7opD/AAr+P+cmE/17/wDBk/2qEbqrwNmT6gk/pVLB91kdq60faLmdnjVj8CpwRkm/+cmE/wBe/wDwZP8Aav6Zrhwk/wDcOHfFJ/tUE3V1o+4ZTs8KsfiUdqswN+Taix/RqWH77pgZLXDrPwp26sjH0g9v3tUnS6Y0EhsytpXHkJWX8rrPX6i8PcOpVVAvu60bh+4L+aj6v5Pzf6OtI+nED9zwo4JNpp6ljxdj2uHNrgfuX1XO9TqKr43bUNRTutuO0+N37pA818DozpLSG8bqpwG7o6gSNP8Adl5+LUwDo9Fze3WfjlHlUsJA/tNOWcebQ3zzVhwrX+N1TRkfpQvv9l4H7yYBt6Ki4NrcwuosOnMLj7M7Sy3e8XZ9pXSlqmSNDo3te07nMcHA+IyUA+yIiAIiIAiIgCIiALy4pXNghlmf6sTHyO7mNLj8AvUqLrrxAw4RUW3ybEQ/aeNr7IcgMIwjD8Qx2qe3pS9wvI50r3bEYLrWaM9nfk0DnyK0vBdQ0DAHVlS99sy2ICNvDIudckb88l9Pk+ULYKCqrH5bbyCf0IWXv5uf5diq+C4bX49LM51QWxtIcRI5xa3bLi1rGNyNgLcOC1jHdl5wkUlLBeGx6N4duFM94PJ1U69rb+uG/AL4V+uqmjBbT0sjgNxcWxN8ANo2t2BerCNStIyxnlmmPFotEw+Au77SuWF6G0NP+SpYQfeLdt31n3PxU/TXmyvzv8GVO1qYpUfzWkbY3t0cMkx8xll3L8DNJqjjO0H9TBby2XD71uQFty/U8VLpFE+G+7ZhzdW2MykGart9OpleR4AEeRX9s1HzuzlrIr9kbn/EuatuVK1saT+hUTgw2mnvHHzA9t/g3ceZapjbNvCIdcUss56xuijhnlijkErI3FokDdkOtkSBc5bVwM87X4rSsK1KSSQxySVIie9oc6PotrZuL7JO2LkcVB6oNF/S6wSPF4afZe6+5zr9RvbmNo9g7V0YtLbXF4RnXWpcsxWq1HvDHFlWHPAJa0xbO0QMhfbNr81ldJTNMrY5ndE3b2HuLb7GeySW3HqneL8Cuvlgeu7RfoKkVcY+bqDZ/ISWufrAX7w5KrXJ4kLKlFZR7XakJm5xVkR4g9G5nxa53mv5dq1xmI3hrL/QqZWE9m4fFWzUtpR6TS+jyOvLT2AvvdGfUPh6p7m81oqzlbOLwy8YRayjDDDpNT7jO4Dtgmv9bad+K/W60MWp/wCdUgsLXMkMkJ8/Vz7luS/CFHip9Yot4bXRsybD9dtO8AVFLI0HeWFso8jsm3gV6nP0cxH1m0zHn3gaV1/pdTa8yFdsT0Toqj8tSwuPvbADvrNsfiqfi2piikuYXzQHgARI3xDxtfaCZrfmh86/JDYxqIppAXUlTJHfMCS0rO4EWIHbcrMdIcCxDA52fPGMvu5kkD3Brtki4Iy5i7SOPFWvSDAq/AnRSRVRdG51hsFzWkt62zJGSRYi/E8dytuvKnbV4RBVx7mOilB/Qmbs283MPgolHGHnKJjLPBo+jeKCqpYKgZdLGx9uRLQSPA3CklnGoPEOlwprL5wyyx+Z6QfvrR1kXCIiAIiIAiIgCyH5SNXajpo/fmLvBjCPvcFrywv5S8x2qFvC07vjGFKBMRf9Loo21wZIR/8AIkz+y9S2omh2MOMls5pXm/Yy0Y8Ltd8VD60h0OB0MI/9O3wZAT94Cu+rKnDMLowBa8Qf9cl9/itelX9sz6z9CcxTEoqeJ00zwyNttpx3C7g0buZIHiqFieuahjuImzTHmG7DfN5B+C+2vOo2cM2f6yaJvleT+Bc9q9NSksszttcXhGq12u+oP5GlhZ+se6X90MVz1V4zXVrJKmqezor7ETGMDQSD1nk5mw9UZ+9yCwbAMIkq6iKni9aRwF7XDRvc49gFyurcKw9lPDHDELMjaGtHYBx5k7yeaXKMVhIVOUnlnpc4AEk2AzJK5i0/0hdiNc57LuYCIoGjiL2BA5vdn4gcFrGunSb0elFNGbS1Fwbb2xj1j+16vcXclTdSei/TVBq5B83AbMvxkI3/ALIN+8t5JUtsXNi17pKCNW0C0bFBRxw5bZ68rhxe4C/gAA0dgC+WsTSUUFE+QEdK7qRD9Jw325NF3eFuKs6yPWXoriWIVV44m9BENmLakYL3sXvtfK5AGfBoWcMSnmTNJtxj8qLRqp0n9Nomh7rzw2jkubl2XVefpAZnmHKe0qwNlbSy078g8dV3uuGbXeDgO8XHFZfoBofieH1jJTC0xO+blDZWeqfattZlpsedrjitmSxKMsxYrblH5kcs6P4nNhdeHuaQ6F5jmZ7zb2e3tyzB5hpXUNLUNkY2RhDmPaHNcNxBFwfJY7rz0Xs5tdGMnbMc1ue5jz3jqnuapDUZpNtxvopD1o7vivxYT1m/suN+53YtbFvgpozreyWxln1mYjWUtMKmjc35s/OscwOBafaHEFp5HcTyWeUOu6pb+WpoJPoOdF9+2twnha9rmOAc1wLXA7iCLEHssuWNNdHXUFXJAb7AO1E4+0x3q58SNx7QVFKjJYaJtco8o1/DNdFE+wmjmhPE2EjR4tO19lXrA8dp6thkppWyNBsSL5GwNiDmDYhclLY/k9VP89j4DoXgd/SNP7rVNtMVHKIqtcnhlq1z0HS4XK7jE6OQeDtk/ZcVBYKfS9F5YyLuZDOyw5xOLmfANV900peloKuPi6CUDv2CR8bLP9SDulw2rhJ/pHjuEkLR991mua/6Zo+J+hHfJqq7x1sXJ0T/AKzXN/hW1Ln/AOTXNapq2e9Ex31X2/iXQCyZoERFACIiAIiIAsF+Ut+VovoTfvMW9LBvlLflaL6E37zFKBL69ZNmjoI+0n6sQH8S0zRGPZoKNvu08A8omhZdr6PzGH90v7kS1bR3+aU36mL/ACwtZfbj6mUf5shtYOiRxKGKHpRE1kokcdnaJsxzbDMe8VB4bqaoGflTNMeO0/YHgI7G3itFc4AXOQ5lQGJab4fBcSVcNxvax3SOHYWsub9llWMp4xEs4xzlnowbRajpTtU9PFG62ztht3W5bZu74qTqqhsbHSPIaxgLnOPAAXJ8ln1drjom/k2Ty9oaGD7RB+Cpemes19bA6njh6FjiNp23tFwGez6osCbeVleNM5PkzldCK4ZWsdxCXE68vaCXSvDIme629mN7LDMnntFdF6MYIyjpoqdm5gzPvOObnHvcT3ZDgsy1JaM3c6tkGQuyG/Pc947vVHe5a+94AJJsALknhZTfLnYuxXTxeN76s/pFhWkGsSskqJDTzujhvaNoazcMtoktJud+/K6jDppiP9rl8m/7VK00g9VHyZ0Qi53GmmID/u5fs/7V7cK1hV0csbpZ3SRhw22FrOs3jYht72zGe9PhpeYWqj5M3DFsOZUQyQyC7JGlrvEbxyI3g8wuaHsnwuvyylp5MuAeP9r2n4rp2mqGyMa9hDmuAc0jiCLgrM9dejPSRNrIx1o+rLbiwnJ37JPkexRRPD2vuTfHMdy6o0XCMSZUwxzxm7JGhw8eB7Qcj2hUrXNox6VSdPG281Pd2W9zPbb4ZOHcearupHSTZe6ikOTrvhvwO97B3jrAdjua2Ii6pJOqZeElbA46Vz1Y6YRYbNK+WOR7ZWtb83a42STeziL7+a82sjRr0GtkY0Wif85F9Fxzb+y647tk8VVV28Tj+GcnMJHS1Lp9h9XFIyOpY1zmOGxLeI5tO7bsHfskqm/J5d83WDthNu9rx+CxtbB8nwfz08LQ/wD2LCdahB4N4WOUlkg/k+M2cTqxyhePKdi6CXP/AMn/ADxSsI3dE/PvnYugFys6QiIoAREQBERAFh3yl4P5i/8AXt/yytxWSfKPpb0NPJb1J7X5B0bvxaFKB5tc4D8Nw6QHi37UF/wWlaFSbWH0TudNTn/2mrL9MvndGsPk9wU4J7o3RH4rQdV84fhVGRwj2PqOLPwWsvtr+zNfzZWdfzT6FTkE26cAgcbxSHPsyWGsaugtd1PtYaXe5LE7zJZ/EsCY1dOn/gcmqeJH6xqlMBwh9VPHBH60jrX5DeXHsAuV4Y2radTOjfRxOq3jrSDZjvwYDmf2iPIdq1snsjk56oeJPHY0LCqBlPDHDGLMjaGjw4ntO8qm62Me6KAUzD15x1rcGcfrer3bSu9VUNjY57zZrQXOPIAXK5/x/E3VVRJO72j1R7rRk0eXxueK4qIbpZZ6F8tscIh2xKd0Y0VmrX2jGywHryO3N7B7zuwfBWTRDQB81pakGOLeGbnP/wBrfiezetWpKVkTGsjaGsaLBrRYBb23qPEepjXRnl9DCdKtEJaJ3W68RNmygZHscPZd2ceCrzol0niYaY3B8fSMI67LXuOPV9ru8s8llmk2g9mekUR6WAja2QdotH6PvN7N47UqvzxIWUY5iSuqHHtqN1I85su6K/FpPWb4E37j2LRKmBsjHMeA5rgWuadxBFiD4LnjDKx9PNHNH6zHBw7eYPYRcHvXQOGVzJ4mSxm7XtDh/oe0HJY6iG2W5dzWieY7X2OctIMLlw2uLWuIdE4Pifzbe7D+B7QV0HoxjTayminbltt6zfdcMnN8Df4Kra3NHPSKYTsHzkFybcWH1h4ZO8DzVO1O6Q9BUGlefm582dkgGX1gLd4arz+rXu7oyh9K3b2Ze9a2jPptE4sF5obyR8zYddni3d2gKhajsFhqBW9PFHKy0AAkaHAflCbX3H1VuCgdGdG20clWY7bE8vStaPZuwAju2tojsNljGzEHE6XD51IqOlOqahMcksRkgLGPdZrtpnVaTm19yN3AhROoDKCuecheL4MeT960PT6o6PDax3/kSgd7mlo+JCzvVeehwPEJju+fd9WAD77qyk3W8kbUprBDfJsivUVsh3iOMfWe4/wrfFjHyaqW0NZJb1nxsv8ARaXfxLZ1izUIiKAEREAREQBUPXfRdLhFRYXMZjkHg8A/ZJV8UVpVh/pFFUwcZIZWDjmWENPgbIDJ8Ad6TonK3MmDbv8A3col8g0hWrUZV7eG7H9VLI361pP4iqd8n+QT0mI0TrWcA4X49Kx0bvAbLfNe/wCT9WFrqundk6zJNk7wWksfl2EsB8Fsua2vIyfE0aBrJo+lwyrbyj2/8Nwk/hXNjAusqynEkb43bntc09zhY/euVZKcse5jt7HOae9psfuW+lfDRy6xdGTOiGAurKmOAXAJu9w9lg9Y9/AdpC6Tp4Gsa1jAGtaA1rRuAAsAPBUjVLo56PTdO8Wlnsc/ZYPVHjcuPeOSuOKV7IInyyGzWAk9vIDtJyWV898sI209eyGX3KVrLxJ8hjoYAXySWc9rd9h6rfE5nkAOa9GiWgkdPsy1Oy+XeG72s8/Wd28OHNUibSubbkfDaJ0hJfILOkdyG0R1WgWADQLW471FVFVJIbyPe883uLvvK3jTLbtTwZu2O7c1k6AEzfeHmF/a51sAvZR45PCfm5pG9gcSPqm4Pko+CfZj41LqjflUMdopqR7qqjG0wnanp/ZPN7QNzudu/PNV/A9ZbwQ2pYHj+sYLO7y3cfCy0TDMSiqGCSF4e08Rw7CN4PYVhKudT+Zcfo2jZC1fK+f2Z1W4fSYmDJTEQ1W90Tsg8+GRP6Q8QvRq3xCSnlkoagFjjd8YdwPtAcCCMxbLJ3NffTLQi5M9ILO9Z0Tcrn3o+Tuzyz31EaSy9UTjpDGQWSHqyxkHg+2ee9rwbrZJThhdP2jNvZLL6/pm3OF8jmFztp1gDqGsc1l2sJ6SFw4C9wAebTl4A8VvWA4qypgZMzc4ZjkRkQe4qB1maO+l0hLBeaG72W3kW6zfEfEBY0z2TwzS+G+GUSGhGkAraSObLbHUkHJ7d/gcnDsIU8sD1V6R+i1YjebQ1FmG+4O9h3mdk9/Yt8Vbq9kiaLN8M9yja6Kzo8LlF85HxxjxdtH7LSqjITTaJPO50wO7j0s9v3F6PlB19mUkA9p0kp/ZAY3z2neS8OvAilwnD6IGxuy45iGHZN/2ntPepfFa/LJXM2WTUBRdHhTX/wBbLK/yIj/gWkqvavcO9Hw2jiI2SIWFw5OeNt1+3acVYViahERAEREAREQBERAYBoB/0GktRTHJkhmjaNws600fH3QAO/tUngrfQdJZI9zZnSAd0w6Zo+uAFH68onUeK0dfHvcGutuu6B4vn2tcwKW1xs2ZaDEocwQ2zhxLSJo+zMF3kt6uXjzRlbwt3ka7idcyCKSaQ2ZG0uce4cO07lguieFnFMSe9zQ2MvdNKBuALr7P7Ry8yp/W/pg2aOGmhddr2xzSEcnAPjb8Q76qu2rLRv0Ojbti00tpJOYuOqzwHxJVo/Trcu7Mp/VsUeyLaBbILMNamO7T20rD1WWdJbi4jqt8Bn4jkr7pHi7aWnkmdnsjqt95xyaPP4XWCvnc9znvO05xLnE8STclNPDL3MtfPC2n9NC+jGFxDWglx3AC5PcBvU/oponLWHa9SEHN5G/sYOJ7dw+C1bBsCgpW2iYAeLzm497vw3LpnfGHHVnPCiU/wjKaHQStlsdhsYPGV1j9UXPmApiLVZIfWqWDujLvvcFqCLness7cGq0VXfky2bVZKPUqI3fSYW/c4rxQaP4lh7+libtW39EdsOHJzMnEeGS19E+Ms6Swx8HWnmOUyE0X0jjrGEjqyNykjO9p/Edq8WlWhkVXd7bRze+Bk76Y49+/v3KcnwyN0jZdnZlbukbkbcWk+008ivYsd2JZhwdG3KxLkzTQmSagqjSVLS1k3qHe0vG7ZduO0Mudw1aWvjVUrJG7MjQ4ZGxF8xuI5Ec19lE57nkQjtWDn7Wno76JVlzBaKa72W4H22+BNx2Eclq2rXST02jaXG80XzcvaQMnftDPvvyXp090eFbRvjAHSN68R/SaN3c4Xb4rEdAdJTh9XtP2uid1Jm8QL5G3Np+F10/dr/KOX7Nv4ZZNKx6dpFDAM2RGJh5WjvM/7y34KO1wONbjlJRNzDeiYbcDI/aefBmyfBS+puAz1tZXy5WDszu2pXF7sz7rW27nKF1Ug4hj1TXOBLGdLK0nhtno42kfqy76qyt4aj5I6KuU5eZv7W2AA3DJfqIsDUIiIAiIgCIiAIiIDPteWB+k4XI9ou+ncJh3C7X+GySfBVjRh3/FNHHQ+tNSZNHH5rrMt3xks81slTA2RjmPF2uBa4HiCLEeSwHVTUOwzGqjD5SdiQuiF+LmXdE79phP1grReHkiSysH8apdHPS6wSPF4YLPdf2new3zFz2NtxXQqxvAT/wrHZKc9WCpNmcBZ5Lo7dz7x+K0TTnSAUVI+QEdI7qRDm52424gZuPctrszksd+hhTiEHnt1M71p6QdNUCnYfm4PW7Xnf8AVGXftLy6C6NGslu64hZYvPPkwdp48h3hU+la6R4Au573ADm5zj95JXRejeDtpKeOFtuqLuPvOPrHz+FltZLwoKKMq14snJnvghaxoawBrWgANAsABuACjarSWlZMyndM3pnuDRG3rG5963q+Nl4NY9W+LDqh8bnMeBGA5psRtSsabHhkSFiugx/8Rpf1rfvVKNMrISm30yaW6jZNQS6nR6jMY0gpqUfPzMYeDSbuPc0XJ8l4tPax8VBUSRuLHhos5u8XcBlyNiudnOc91yXOe47zdxJPxJU6bS+KtzfBGo1PhPCXJtFZrbo2mzI55O0Na0fadf4L4M1wU986ecDs2D8NoKlYfq1r5RtGNsQO7pXgH6rbkdxsvVJqprgLjoD2B5/FoC6fB0q4z+zn8XUvnH6NFwzWRQTWBlMRPCZuz9oXb8VaoZmvaHMcHNO4tIIPcQuaMZwGopSBUQvjvuJsWnuc0lpPZdSOgWJSxVtO2OR7Wvlja9oPVcC4A3buOXFVs0MHHdBloayW7bNHRSIi8w9ALBtc2jfo9T6QwWinuTbhIPWH7Q63ftLeVG6Q4JFWQmGZt2EtPaC03yPDl3ErSqzZLJnbXvjgy+tf/wAL0bd7M1ULcjecfAtiHmFKagMD6DDjM4WdUvLv2GXaz47R8VUNdla6uxKlw2D2NlpA3bctt4HBrA034XctzwugZBDFDGLMiY1jR2NaGjxyVZPLyXisLB6kRFUkIiIAiIgCIiAIiIAsN+UDgjoZqbEocnBzWPcOD2Hbid8CL9jVuSiNLMDZW0k1M/dI0gH3XDNrvBwBQGcadBuJYVTYnDlJGAX7O8AnZkHPqSC9+VyqVpdpdJXuhL8hHG1uzwL7dd/ifgB2qY1H4yYaipwmqGTzIA124PaC2Rnc5oP1e1VvS7AnUNXJAb7IO1GT7THZtPfwPaCu3TyT4fbocWqi0srv1LRqjw/pq5riLtha6Tx9Vv3k+C3dZLqGhyq3/qWj7ZP3ha0sdQ8zNdMsVplU1p/mup/uv8+NY1oL+cKT9a1bLrT/ADXU/wB1/nxrGtBfzhSfrWru0n/PL19jl1P34+nubnpxQST0M8UTdp7gA1twL9YHeTbcFkuDaA4gyoge6nIa2WNzjtsyAeCT63Jbui4qtTKuLiscnXZRGySk+wRFk2snWBfapaR2WbZZmnfzYw/e7wHNUqqlbLbEvbbGuOWfHWxpjHMDRw2eGuBkk4Xb7LeduJ8FUNA6N8lfTbDS7ZkY91uDWuBJPIf/AIFHYLhMtVM2GFu093kBxc48GhdBaI6MRUMOxH1nmxkkIzcfwaOA4d9yvStnDTV7F1f+yefXGeos3vov9gnURF5B6gUfpBizKSmmqJPViY55HOwyaO0mwHaVILEPlA6Sue+HDYLucS18obmSSbRR9/tW7WIgeTUVhb6yuqcTn6xaXbJPGSW5cRy2WG1v0wt6UBoLo62gooacW2mtvIRxe7Nx88h2AKfRgIiIAiIgCIiAIiIAiIgCIiAwjXro8+mqYcUprtJcwSFvsyMzY/uIFj2gc1P6SxMxrCYq6Bvz8TSXMGZ6v5WPmbes3nl7y0jH8Ijq6eWnmF2SNLT2cQ4doIBHaAsE1cYzJguKS0NWbRSPDHE+qHf0co4BrgRc8iL+qrxk08orKKksMueoKYFlY3iHQu+sHj+ErWFQ8FwL0DFpOjFqesY4ttuZIw7ZZ2AtL3DxHBXxWtacsruVqjtjtfYqmtP811P91/nxrGtBfzhSfrWrZdaf5rqf7r/PjWNaC/nCk/WtXoaT/nl6+xw6n78fT3OkEX4Sse1j6wDLtU1I75vMSSj2+bWH3OZ492/z6aZWywjtttjXHLPrrI1g7e1S0jupm2WUe1wLWH3ebuO4Zb88wfCpamVsMLdp7vIDi5x4NHNfmEYXLUythhaXPdw4AcSTwaOa6B0N0VioIdltnSut0kls3HkOTRwH4r1JzhpYbY9f9yzz4QnqZ7pdD90P0WioIdhnWkdYySEZuP4NHAfiSp9EXkSk5PLPUjFRWEERFUkitKcdjoqWWpl9WNtwOLnHJrR2l1gsV1M4JJiGITYnU9YRvLgTuMrsxbsY0ggcLs5L5a3NIZMUxCLDaTrMY/YyOT5Tk5xt7LBcX4dc7rLbtFcBjoaWKmi3Rtzdxc45uce0m5+CkEsiIoAREQBERAEREAREQBERAEREAWW68tCPS6f0uFt54G9YAZvjGZHaW5uHZtDktSRAZXqW0zbXU4pKg3qKfZLCTm9jfVdfftN9U8wRvuVqi501naMy4PXR19F1InP2m23RvzLoyPccL2HLaHBbXoPpVFiNKyeOwdukjvcsfbNp7OIPEKWDya0/zXU/3X+fGsa0F/OFJ+tauh8RoI543RStD43W2mncbEOG7tAUVR6G0MT2yR07GvYQWuBdkRx3rro1Ma6nBrrn2OW3Tudimn0PhrHeRhtSQSDsgZG297Qfgud11LX0Uc0bo5Wh7Hes08c78O1Qf8g8P/ssfm7/AFVtLqo1RaaK6nTStkmmYDh+JzQEmGV8ZdkSxxaT2Ejgvb/Kqt/tdR/iu/1W4/yDw/8Assfm7/VP5B4f/ZY/N3+q3etqfWPsYrR2rhS9zDv5VVv9rqP8V3+qsmg//EK+fZ9LqRCyxleJHZD3Rn6x+GZWm/yDw/8Assfm7/VTGF4XDTs6OCNsbLk2bzO8nmVnZrK3HEI8+hpXpZqWZS49T1sbYAcsszf4nMrPNcmnPoFN0ULrVU4IZbexu50nYeDe3P2SrXpdpJDh9M+omOTcmt4vcfVY3tPwAJ3BYPoJgM2PYjJWVdzAxwdJyPuQs/RAtfs7XXXno7i5ahdCuhi9Pnb87KLQg72xne7vf+7b3itfX41oAAAsBkAF+qAEREAREQBERAEREAREQBERAEREAREQHhxrCYqqCSCdu1HINlw+4g8HA2IPAhc5U8tVo1iZDgXwu32ybNHfJw4CRvwNxuOfTarmneiMWJUzoZLNeLuiktcsdbf2tO4jiO0AqUwS2DYrFVQsngeHxyC7XD4gjg4G4I4EFeuOQOALSCDuINwua9CtJ6jAa2Slq2u6EutIwZ25TRcwRbvHaBbW9IqGcs9PweYFzx0j4R1opwc9prTkJeZFi7cTdSo5eCG8F7RY/hWu4Dq1dI8OGRMLge+7JNnZPZtFWWn1uYY4C8kjCeDon5d+yCPIqzqmuxVWRfcvaKjS62cMG6Z7voxP/FoVexTXdFa1NSyvdewMpaweAYXE92SKqb7B2R8zWHvABJIAG8nJfHEK6OCJ8srgyNgLnOO4AKoaOUlS9npuLSNbsjpGU/qRQhvW25AT1pBa93E7PCx3ZJrC0znxqqZRUTXGDbsxoyMrh/SP5MG8A7hcnPIVccPBZPJ58axOq0jxJkMILIW36Np3RsuNqWS29xyy+i0cz0Po3gcVFTR08IsyMWud7jxc629xOZUPq70Kiwyn6NtnTPsZpfePIcQxtzYd53lWtQ2SERFACIiAIiIAiIgCIiAIiIAiIgCIiAIiIAiIgKdrJ0DixOC2TKhgPRS/wO5sPwOY4g45q/03qMGqX0dY1/QB5D4zmYifbZzad5AyINx29KKlaydX0OJxXFmVLB83Lz47D+bT5jeOIMpghNP9AYsRj9NoCwzObt9UjZnFss9wk4XNr7jzGGVEDmOcx7XNc02c1wsQRwIO4q06G6Y1eBVL6WqjeYQ75yE723/pIjuNxnycPNazpPopR43TtqqaRolLepM3c79CVu/Ldn1m/A9Fdu3iXQwsq3crqc+RROc4NaC5ziAGtFySdwAGZK3HV1q8jomem1+yJWjbDXEbMIAvtOO4vHPc3hnmpHRDQulwiF1VVSMMrW3fM7JsYOWzHfnuvvduFr2WV6wNPKjGZ20dGx/QF1mRt9aUj2n8mjfY5C1zuyWXbuIiurHLPRrJ1gy4rM2ioA8wOcGgNBDp3XyJG8MHAHvPZqeq7V5HhkW2/ZfVSD5yQbmjf0bP0b7zxPYAB/Oq/VzHhsYkks+reOu/eGA+xH2c3bz3ZK+rnbNwiIoAREQBERAEREAREQBERAEREAREQBERAEREAREQBERAVXT7QaDE4dmTqTNB6KYDNvYfeZfe3ysVguHYliOjtWY3t6rrF0ZJMcrd20x3A8nWuOI4LqRQ+lGjVPXwmGpZtN3tcMnMPvMdwPwPG6lMHOmPaQV+kFWyGJhDAbxwNPVYNxkkdxIB9Y87AZ2O46u9X8GGR5WkqHD5yYj7LPdZ9+88hK6I6KU+HQiKnZa9tuR2b3nm4/cNwU6jYCIigBERAEREAREQBERAEREAREQBERAEREAREQBERAEREAREQBERAEREAREQBERAEREAREQBERAEREAREQH/2Q=="/>
          <p:cNvSpPr>
            <a:spLocks noGrp="1" noChangeAspect="1" noChangeArrowheads="1"/>
          </p:cNvSpPr>
          <p:nvPr>
            <p:ph type="subTitle" idx="1"/>
          </p:nvPr>
        </p:nvSpPr>
        <p:spPr bwMode="auto">
          <a:xfrm>
            <a:off x="1371600" y="4876800"/>
            <a:ext cx="6400800" cy="1752600"/>
          </a:xfrm>
          <a:prstGeom prst="rect">
            <a:avLst/>
          </a:prstGeom>
          <a:noFill/>
        </p:spPr>
        <p:txBody>
          <a:bodyPr vert="horz" wrap="square" lIns="91440" tIns="45720" rIns="91440" bIns="45720" numCol="1" anchor="t" anchorCtr="0" compatLnSpc="1">
            <a:prstTxWarp prst="textNoShape">
              <a:avLst/>
            </a:prstTxWarp>
          </a:bodyPr>
          <a:lstStyle/>
          <a:p>
            <a:r>
              <a:rPr lang="en-US" b="1" i="1" dirty="0" smtClean="0">
                <a:solidFill>
                  <a:schemeClr val="tx1"/>
                </a:solidFill>
              </a:rPr>
              <a:t>Developing a Comprehensive, Family-Based Model to Health</a:t>
            </a:r>
            <a:endParaRPr lang="en-US" b="1" i="1" dirty="0">
              <a:solidFill>
                <a:schemeClr val="tx1"/>
              </a:solidFill>
            </a:endParaRPr>
          </a:p>
        </p:txBody>
      </p:sp>
      <p:sp>
        <p:nvSpPr>
          <p:cNvPr id="18436" name="AutoShape 4" descr="data:image/jpeg;base64,/9j/4AAQSkZJRgABAQAAAQABAAD/2wCEAAkGBxQTEhQUExQUFhUXGRYYGBYVGBwYHxwhGhYbGBwcGhoaHSggGxomHBwaJDEhJSksMC4uICAzODMsNygtLisBCgoKDg0OGhAQGywmICQtLDQvMC80LDUsLCwsLywsLywsLCwvLCwsLiw0LCwsLCwsLCwsLCwsLCwsLCwsLCwsLP/AABEIAOEA4QMBIgACEQEDEQH/xAAcAAEAAwEBAQEBAAAAAAAAAAAABQYHCAQDAQL/xABPEAABAwICBgYFBwcKBAcAAAABAAIDBBEFIQYHEjFBURMiYXGBkRQyQlKhCCNykqKxwTM1YnOCssIWNENTVIOTs9HSFRckRCVjZKOkw+H/xAAZAQEAAwEBAAAAAAAAAAAAAAAAAQIDBAX/xAArEQACAgEDAgQGAwEAAAAAAAAAAQIDEQQSITFBE1GBsRQiIzNhoTJx8DT/2gAMAwEAAhEDEQA/ANxREQBERAEXzqKhrGlz3Na0b3OIaB3kqmY1rXwunuDUdK4ezA0yfaHUv+0gLuixLFtf7BlTUjj+lM8N+ywH95VyTWpjVXcU0dt+VPAZD5uD8/JTgHSC+U9Qxgu9zWjm4gfeudf5P6S1Zu91W0G19ucQtHb0YePg1faDUZiMjtqaop233kvfI79yx80wDbqrS+gjNn1lM08jMy/ldRk2s7Cm762I/RDnfutKz6k+T8P6StJ+hDb73lSLNRVA0fOVVQSN52o2j4sNvNOAWKTXBhI/7hx7opD/AAr+P+cmE/17/wDBk/2qEbqrwNmT6gk/pVLB91kdq60faLmdnjVj8CpwRkm/+cmE/wBe/wDwZP8Aav6Zrhwk/wDcOHfFJ/tUE3V1o+4ZTs8KsfiUdqswN+Taix/RqWH77pgZLXDrPwp26sjH0g9v3tUnS6Y0EhsytpXHkJWX8rrPX6i8PcOpVVAvu60bh+4L+aj6v5Pzf6OtI+nED9zwo4JNpp6ljxdj2uHNrgfuX1XO9TqKr43bUNRTutuO0+N37pA818DozpLSG8bqpwG7o6gSNP8Adl5+LUwDo9Fze3WfjlHlUsJA/tNOWcebQ3zzVhwrX+N1TRkfpQvv9l4H7yYBt6Ki4NrcwuosOnMLj7M7Sy3e8XZ9pXSlqmSNDo3te07nMcHA+IyUA+yIiAIiIAiIgCIiALy4pXNghlmf6sTHyO7mNLj8AvUqLrrxAw4RUW3ybEQ/aeNr7IcgMIwjD8Qx2qe3pS9wvI50r3bEYLrWaM9nfk0DnyK0vBdQ0DAHVlS99sy2ICNvDIudckb88l9Pk+ULYKCqrH5bbyCf0IWXv5uf5diq+C4bX49LM51QWxtIcRI5xa3bLi1rGNyNgLcOC1jHdl5wkUlLBeGx6N4duFM94PJ1U69rb+uG/AL4V+uqmjBbT0sjgNxcWxN8ANo2t2BerCNStIyxnlmmPFotEw+Au77SuWF6G0NP+SpYQfeLdt31n3PxU/TXmyvzv8GVO1qYpUfzWkbY3t0cMkx8xll3L8DNJqjjO0H9TBby2XD71uQFty/U8VLpFE+G+7ZhzdW2MykGart9OpleR4AEeRX9s1HzuzlrIr9kbn/EuatuVK1saT+hUTgw2mnvHHzA9t/g3ceZapjbNvCIdcUss56xuijhnlijkErI3FokDdkOtkSBc5bVwM87X4rSsK1KSSQxySVIie9oc6PotrZuL7JO2LkcVB6oNF/S6wSPF4afZe6+5zr9RvbmNo9g7V0YtLbXF4RnXWpcsxWq1HvDHFlWHPAJa0xbO0QMhfbNr81ldJTNMrY5ndE3b2HuLb7GeySW3HqneL8Cuvlgeu7RfoKkVcY+bqDZ/ISWufrAX7w5KrXJ4kLKlFZR7XakJm5xVkR4g9G5nxa53mv5dq1xmI3hrL/QqZWE9m4fFWzUtpR6TS+jyOvLT2AvvdGfUPh6p7m81oqzlbOLwy8YRayjDDDpNT7jO4Dtgmv9bad+K/W60MWp/wCdUgsLXMkMkJ8/Vz7luS/CFHip9Yot4bXRsybD9dtO8AVFLI0HeWFso8jsm3gV6nP0cxH1m0zHn3gaV1/pdTa8yFdsT0Toqj8tSwuPvbADvrNsfiqfi2piikuYXzQHgARI3xDxtfaCZrfmh86/JDYxqIppAXUlTJHfMCS0rO4EWIHbcrMdIcCxDA52fPGMvu5kkD3Brtki4Iy5i7SOPFWvSDAq/AnRSRVRdG51hsFzWkt62zJGSRYi/E8dytuvKnbV4RBVx7mOilB/Qmbs283MPgolHGHnKJjLPBo+jeKCqpYKgZdLGx9uRLQSPA3CklnGoPEOlwprL5wyyx+Z6QfvrR1kXCIiAIiIAiIgCyH5SNXajpo/fmLvBjCPvcFrywv5S8x2qFvC07vjGFKBMRf9Loo21wZIR/8AIkz+y9S2omh2MOMls5pXm/Yy0Y8Ltd8VD60h0OB0MI/9O3wZAT94Cu+rKnDMLowBa8Qf9cl9/itelX9sz6z9CcxTEoqeJ00zwyNttpx3C7g0buZIHiqFieuahjuImzTHmG7DfN5B+C+2vOo2cM2f6yaJvleT+Bc9q9NSksszttcXhGq12u+oP5GlhZ+se6X90MVz1V4zXVrJKmqezor7ETGMDQSD1nk5mw9UZ+9yCwbAMIkq6iKni9aRwF7XDRvc49gFyurcKw9lPDHDELMjaGtHYBx5k7yeaXKMVhIVOUnlnpc4AEk2AzJK5i0/0hdiNc57LuYCIoGjiL2BA5vdn4gcFrGunSb0elFNGbS1Fwbb2xj1j+16vcXclTdSei/TVBq5B83AbMvxkI3/ALIN+8t5JUtsXNi17pKCNW0C0bFBRxw5bZ68rhxe4C/gAA0dgC+WsTSUUFE+QEdK7qRD9Jw325NF3eFuKs6yPWXoriWIVV44m9BENmLakYL3sXvtfK5AGfBoWcMSnmTNJtxj8qLRqp0n9Nomh7rzw2jkubl2XVefpAZnmHKe0qwNlbSy078g8dV3uuGbXeDgO8XHFZfoBofieH1jJTC0xO+blDZWeqfattZlpsedrjitmSxKMsxYrblH5kcs6P4nNhdeHuaQ6F5jmZ7zb2e3tyzB5hpXUNLUNkY2RhDmPaHNcNxBFwfJY7rz0Xs5tdGMnbMc1ue5jz3jqnuapDUZpNtxvopD1o7vivxYT1m/suN+53YtbFvgpozreyWxln1mYjWUtMKmjc35s/OscwOBafaHEFp5HcTyWeUOu6pb+WpoJPoOdF9+2twnha9rmOAc1wLXA7iCLEHssuWNNdHXUFXJAb7AO1E4+0x3q58SNx7QVFKjJYaJtco8o1/DNdFE+wmjmhPE2EjR4tO19lXrA8dp6thkppWyNBsSL5GwNiDmDYhclLY/k9VP89j4DoXgd/SNP7rVNtMVHKIqtcnhlq1z0HS4XK7jE6OQeDtk/ZcVBYKfS9F5YyLuZDOyw5xOLmfANV900peloKuPi6CUDv2CR8bLP9SDulw2rhJ/pHjuEkLR991mua/6Zo+J+hHfJqq7x1sXJ0T/AKzXN/hW1Ln/AOTXNapq2e9Ex31X2/iXQCyZoERFACIiAIiIAsF+Ut+VovoTfvMW9LBvlLflaL6E37zFKBL69ZNmjoI+0n6sQH8S0zRGPZoKNvu08A8omhZdr6PzGH90v7kS1bR3+aU36mL/ACwtZfbj6mUf5shtYOiRxKGKHpRE1kokcdnaJsxzbDMe8VB4bqaoGflTNMeO0/YHgI7G3itFc4AXOQ5lQGJab4fBcSVcNxvax3SOHYWsub9llWMp4xEs4xzlnowbRajpTtU9PFG62ztht3W5bZu74qTqqhsbHSPIaxgLnOPAAXJ8ln1drjom/k2Ty9oaGD7RB+Cpemes19bA6njh6FjiNp23tFwGez6osCbeVleNM5PkzldCK4ZWsdxCXE68vaCXSvDIme629mN7LDMnntFdF6MYIyjpoqdm5gzPvOObnHvcT3ZDgsy1JaM3c6tkGQuyG/Pc947vVHe5a+94AJJsALknhZTfLnYuxXTxeN76s/pFhWkGsSskqJDTzujhvaNoazcMtoktJud+/K6jDppiP9rl8m/7VK00g9VHyZ0Qi53GmmID/u5fs/7V7cK1hV0csbpZ3SRhw22FrOs3jYht72zGe9PhpeYWqj5M3DFsOZUQyQyC7JGlrvEbxyI3g8wuaHsnwuvyylp5MuAeP9r2n4rp2mqGyMa9hDmuAc0jiCLgrM9dejPSRNrIx1o+rLbiwnJ37JPkexRRPD2vuTfHMdy6o0XCMSZUwxzxm7JGhw8eB7Qcj2hUrXNox6VSdPG281Pd2W9zPbb4ZOHcearupHSTZe6ikOTrvhvwO97B3jrAdjua2Ii6pJOqZeElbA46Vz1Y6YRYbNK+WOR7ZWtb83a42STeziL7+a82sjRr0GtkY0Wif85F9Fxzb+y647tk8VVV28Tj+GcnMJHS1Lp9h9XFIyOpY1zmOGxLeI5tO7bsHfskqm/J5d83WDthNu9rx+CxtbB8nwfz08LQ/wD2LCdahB4N4WOUlkg/k+M2cTqxyhePKdi6CXP/AMn/ADxSsI3dE/PvnYugFys6QiIoAREQBERAFh3yl4P5i/8AXt/yytxWSfKPpb0NPJb1J7X5B0bvxaFKB5tc4D8Nw6QHi37UF/wWlaFSbWH0TudNTn/2mrL9MvndGsPk9wU4J7o3RH4rQdV84fhVGRwj2PqOLPwWsvtr+zNfzZWdfzT6FTkE26cAgcbxSHPsyWGsaugtd1PtYaXe5LE7zJZ/EsCY1dOn/gcmqeJH6xqlMBwh9VPHBH60jrX5DeXHsAuV4Y2radTOjfRxOq3jrSDZjvwYDmf2iPIdq1snsjk56oeJPHY0LCqBlPDHDGLMjaGjw4ntO8qm62Me6KAUzD15x1rcGcfrer3bSu9VUNjY57zZrQXOPIAXK5/x/E3VVRJO72j1R7rRk0eXxueK4qIbpZZ6F8tscIh2xKd0Y0VmrX2jGywHryO3N7B7zuwfBWTRDQB81pakGOLeGbnP/wBrfiezetWpKVkTGsjaGsaLBrRYBb23qPEepjXRnl9DCdKtEJaJ3W68RNmygZHscPZd2ceCrzol0niYaY3B8fSMI67LXuOPV9ru8s8llmk2g9mekUR6WAja2QdotH6PvN7N47UqvzxIWUY5iSuqHHtqN1I85su6K/FpPWb4E37j2LRKmBsjHMeA5rgWuadxBFiD4LnjDKx9PNHNH6zHBw7eYPYRcHvXQOGVzJ4mSxm7XtDh/oe0HJY6iG2W5dzWieY7X2OctIMLlw2uLWuIdE4Pifzbe7D+B7QV0HoxjTayminbltt6zfdcMnN8Df4Kra3NHPSKYTsHzkFybcWH1h4ZO8DzVO1O6Q9BUGlefm582dkgGX1gLd4arz+rXu7oyh9K3b2Ze9a2jPptE4sF5obyR8zYddni3d2gKhajsFhqBW9PFHKy0AAkaHAflCbX3H1VuCgdGdG20clWY7bE8vStaPZuwAju2tojsNljGzEHE6XD51IqOlOqahMcksRkgLGPdZrtpnVaTm19yN3AhROoDKCuecheL4MeT960PT6o6PDax3/kSgd7mlo+JCzvVeehwPEJju+fd9WAD77qyk3W8kbUprBDfJsivUVsh3iOMfWe4/wrfFjHyaqW0NZJb1nxsv8ARaXfxLZ1izUIiKAEREAREQBUPXfRdLhFRYXMZjkHg8A/ZJV8UVpVh/pFFUwcZIZWDjmWENPgbIDJ8Ad6TonK3MmDbv8A3col8g0hWrUZV7eG7H9VLI361pP4iqd8n+QT0mI0TrWcA4X49Kx0bvAbLfNe/wCT9WFrqundk6zJNk7wWksfl2EsB8Fsua2vIyfE0aBrJo+lwyrbyj2/8Nwk/hXNjAusqynEkb43bntc09zhY/euVZKcse5jt7HOae9psfuW+lfDRy6xdGTOiGAurKmOAXAJu9w9lg9Y9/AdpC6Tp4Gsa1jAGtaA1rRuAAsAPBUjVLo56PTdO8Wlnsc/ZYPVHjcuPeOSuOKV7IInyyGzWAk9vIDtJyWV898sI209eyGX3KVrLxJ8hjoYAXySWc9rd9h6rfE5nkAOa9GiWgkdPsy1Oy+XeG72s8/Wd28OHNUibSubbkfDaJ0hJfILOkdyG0R1WgWADQLW471FVFVJIbyPe883uLvvK3jTLbtTwZu2O7c1k6AEzfeHmF/a51sAvZR45PCfm5pG9gcSPqm4Pko+CfZj41LqjflUMdopqR7qqjG0wnanp/ZPN7QNzudu/PNV/A9ZbwQ2pYHj+sYLO7y3cfCy0TDMSiqGCSF4e08Rw7CN4PYVhKudT+Zcfo2jZC1fK+f2Z1W4fSYmDJTEQ1W90Tsg8+GRP6Q8QvRq3xCSnlkoagFjjd8YdwPtAcCCMxbLJ3NffTLQi5M9ILO9Z0Tcrn3o+Tuzyz31EaSy9UTjpDGQWSHqyxkHg+2ee9rwbrZJThhdP2jNvZLL6/pm3OF8jmFztp1gDqGsc1l2sJ6SFw4C9wAebTl4A8VvWA4qypgZMzc4ZjkRkQe4qB1maO+l0hLBeaG72W3kW6zfEfEBY0z2TwzS+G+GUSGhGkAraSObLbHUkHJ7d/gcnDsIU8sD1V6R+i1YjebQ1FmG+4O9h3mdk9/Yt8Vbq9kiaLN8M9yja6Kzo8LlF85HxxjxdtH7LSqjITTaJPO50wO7j0s9v3F6PlB19mUkA9p0kp/ZAY3z2neS8OvAilwnD6IGxuy45iGHZN/2ntPepfFa/LJXM2WTUBRdHhTX/wBbLK/yIj/gWkqvavcO9Hw2jiI2SIWFw5OeNt1+3acVYViahERAEREAREQBERAYBoB/0GktRTHJkhmjaNws600fH3QAO/tUngrfQdJZI9zZnSAd0w6Zo+uAFH68onUeK0dfHvcGutuu6B4vn2tcwKW1xs2ZaDEocwQ2zhxLSJo+zMF3kt6uXjzRlbwt3ka7idcyCKSaQ2ZG0uce4cO07lguieFnFMSe9zQ2MvdNKBuALr7P7Ry8yp/W/pg2aOGmhddr2xzSEcnAPjb8Q76qu2rLRv0Ojbti00tpJOYuOqzwHxJVo/Trcu7Mp/VsUeyLaBbILMNamO7T20rD1WWdJbi4jqt8Bn4jkr7pHi7aWnkmdnsjqt95xyaPP4XWCvnc9znvO05xLnE8STclNPDL3MtfPC2n9NC+jGFxDWglx3AC5PcBvU/oponLWHa9SEHN5G/sYOJ7dw+C1bBsCgpW2iYAeLzm497vw3LpnfGHHVnPCiU/wjKaHQStlsdhsYPGV1j9UXPmApiLVZIfWqWDujLvvcFqCLness7cGq0VXfky2bVZKPUqI3fSYW/c4rxQaP4lh7+libtW39EdsOHJzMnEeGS19E+Ms6Swx8HWnmOUyE0X0jjrGEjqyNykjO9p/Edq8WlWhkVXd7bRze+Bk76Y49+/v3KcnwyN0jZdnZlbukbkbcWk+008ivYsd2JZhwdG3KxLkzTQmSagqjSVLS1k3qHe0vG7ZduO0Mudw1aWvjVUrJG7MjQ4ZGxF8xuI5Ec19lE57nkQjtWDn7Wno76JVlzBaKa72W4H22+BNx2Eclq2rXST02jaXG80XzcvaQMnftDPvvyXp090eFbRvjAHSN68R/SaN3c4Xb4rEdAdJTh9XtP2uid1Jm8QL5G3Np+F10/dr/KOX7Nv4ZZNKx6dpFDAM2RGJh5WjvM/7y34KO1wONbjlJRNzDeiYbcDI/aefBmyfBS+puAz1tZXy5WDszu2pXF7sz7rW27nKF1Ug4hj1TXOBLGdLK0nhtno42kfqy76qyt4aj5I6KuU5eZv7W2AA3DJfqIsDUIiIAiIgCIiAIiIDPteWB+k4XI9ou+ncJh3C7X+GySfBVjRh3/FNHHQ+tNSZNHH5rrMt3xks81slTA2RjmPF2uBa4HiCLEeSwHVTUOwzGqjD5SdiQuiF+LmXdE79phP1grReHkiSysH8apdHPS6wSPF4YLPdf2new3zFz2NtxXQqxvAT/wrHZKc9WCpNmcBZ5Lo7dz7x+K0TTnSAUVI+QEdI7qRDm52424gZuPctrszksd+hhTiEHnt1M71p6QdNUCnYfm4PW7Xnf8AVGXftLy6C6NGslu64hZYvPPkwdp48h3hU+la6R4Au573ADm5zj95JXRejeDtpKeOFtuqLuPvOPrHz+FltZLwoKKMq14snJnvghaxoawBrWgANAsABuACjarSWlZMyndM3pnuDRG3rG5963q+Nl4NY9W+LDqh8bnMeBGA5psRtSsabHhkSFiugx/8Rpf1rfvVKNMrISm30yaW6jZNQS6nR6jMY0gpqUfPzMYeDSbuPc0XJ8l4tPax8VBUSRuLHhos5u8XcBlyNiudnOc91yXOe47zdxJPxJU6bS+KtzfBGo1PhPCXJtFZrbo2mzI55O0Na0fadf4L4M1wU986ecDs2D8NoKlYfq1r5RtGNsQO7pXgH6rbkdxsvVJqprgLjoD2B5/FoC6fB0q4z+zn8XUvnH6NFwzWRQTWBlMRPCZuz9oXb8VaoZmvaHMcHNO4tIIPcQuaMZwGopSBUQvjvuJsWnuc0lpPZdSOgWJSxVtO2OR7Wvlja9oPVcC4A3buOXFVs0MHHdBloayW7bNHRSIi8w9ALBtc2jfo9T6QwWinuTbhIPWH7Q63ftLeVG6Q4JFWQmGZt2EtPaC03yPDl3ErSqzZLJnbXvjgy+tf/wAL0bd7M1ULcjecfAtiHmFKagMD6DDjM4WdUvLv2GXaz47R8VUNdla6uxKlw2D2NlpA3bctt4HBrA034XctzwugZBDFDGLMiY1jR2NaGjxyVZPLyXisLB6kRFUkIiIAiIgCIiAIiIAsN+UDgjoZqbEocnBzWPcOD2Hbid8CL9jVuSiNLMDZW0k1M/dI0gH3XDNrvBwBQGcadBuJYVTYnDlJGAX7O8AnZkHPqSC9+VyqVpdpdJXuhL8hHG1uzwL7dd/ifgB2qY1H4yYaipwmqGTzIA124PaC2Rnc5oP1e1VvS7AnUNXJAb7IO1GT7THZtPfwPaCu3TyT4fbocWqi0srv1LRqjw/pq5riLtha6Tx9Vv3k+C3dZLqGhyq3/qWj7ZP3ha0sdQ8zNdMsVplU1p/mup/uv8+NY1oL+cKT9a1bLrT/ADXU/wB1/nxrGtBfzhSfrWru0n/PL19jl1P34+nubnpxQST0M8UTdp7gA1twL9YHeTbcFkuDaA4gyoge6nIa2WNzjtsyAeCT63Jbui4qtTKuLiscnXZRGySk+wRFk2snWBfapaR2WbZZmnfzYw/e7wHNUqqlbLbEvbbGuOWfHWxpjHMDRw2eGuBkk4Xb7LeduJ8FUNA6N8lfTbDS7ZkY91uDWuBJPIf/AIFHYLhMtVM2GFu093kBxc48GhdBaI6MRUMOxH1nmxkkIzcfwaOA4d9yvStnDTV7F1f+yefXGeos3vov9gnURF5B6gUfpBizKSmmqJPViY55HOwyaO0mwHaVILEPlA6Sue+HDYLucS18obmSSbRR9/tW7WIgeTUVhb6yuqcTn6xaXbJPGSW5cRy2WG1v0wt6UBoLo62gooacW2mtvIRxe7Nx88h2AKfRgIiIAiIgCIiAIiIAiIgCIiAwjXro8+mqYcUprtJcwSFvsyMzY/uIFj2gc1P6SxMxrCYq6Bvz8TSXMGZ6v5WPmbes3nl7y0jH8Ijq6eWnmF2SNLT2cQ4doIBHaAsE1cYzJguKS0NWbRSPDHE+qHf0co4BrgRc8iL+qrxk08orKKksMueoKYFlY3iHQu+sHj+ErWFQ8FwL0DFpOjFqesY4ttuZIw7ZZ2AtL3DxHBXxWtacsruVqjtjtfYqmtP811P91/nxrGtBfzhSfrWrZdaf5rqf7r/PjWNaC/nCk/WtXoaT/nl6+xw6n78fT3OkEX4Sse1j6wDLtU1I75vMSSj2+bWH3OZ492/z6aZWywjtttjXHLPrrI1g7e1S0jupm2WUe1wLWH3ebuO4Zb88wfCpamVsMLdp7vIDi5x4NHNfmEYXLUythhaXPdw4AcSTwaOa6B0N0VioIdltnSut0kls3HkOTRwH4r1JzhpYbY9f9yzz4QnqZ7pdD90P0WioIdhnWkdYySEZuP4NHAfiSp9EXkSk5PLPUjFRWEERFUkitKcdjoqWWpl9WNtwOLnHJrR2l1gsV1M4JJiGITYnU9YRvLgTuMrsxbsY0ggcLs5L5a3NIZMUxCLDaTrMY/YyOT5Tk5xt7LBcX4dc7rLbtFcBjoaWKmi3Rtzdxc45uce0m5+CkEsiIoAREQBERAEREAREQBERAEREAWW68tCPS6f0uFt54G9YAZvjGZHaW5uHZtDktSRAZXqW0zbXU4pKg3qKfZLCTm9jfVdfftN9U8wRvuVqi501naMy4PXR19F1InP2m23RvzLoyPccL2HLaHBbXoPpVFiNKyeOwdukjvcsfbNp7OIPEKWDya0/zXU/3X+fGsa0F/OFJ+tauh8RoI543RStD43W2mncbEOG7tAUVR6G0MT2yR07GvYQWuBdkRx3rro1Ma6nBrrn2OW3Tudimn0PhrHeRhtSQSDsgZG297Qfgud11LX0Uc0bo5Wh7Hes08c78O1Qf8g8P/ssfm7/AFVtLqo1RaaK6nTStkmmYDh+JzQEmGV8ZdkSxxaT2Ejgvb/Kqt/tdR/iu/1W4/yDw/8Assfm7/VP5B4f/ZY/N3+q3etqfWPsYrR2rhS9zDv5VVv9rqP8V3+qsmg//EK+fZ9LqRCyxleJHZD3Rn6x+GZWm/yDw/8Assfm7/VTGF4XDTs6OCNsbLk2bzO8nmVnZrK3HEI8+hpXpZqWZS49T1sbYAcsszf4nMrPNcmnPoFN0ULrVU4IZbexu50nYeDe3P2SrXpdpJDh9M+omOTcmt4vcfVY3tPwAJ3BYPoJgM2PYjJWVdzAxwdJyPuQs/RAtfs7XXXno7i5ahdCuhi9Pnb87KLQg72xne7vf+7b3itfX41oAAAsBkAF+qAEREAREQBERAEREAREQBERAEREAREQHhxrCYqqCSCdu1HINlw+4g8HA2IPAhc5U8tVo1iZDgXwu32ybNHfJw4CRvwNxuOfTarmneiMWJUzoZLNeLuiktcsdbf2tO4jiO0AqUwS2DYrFVQsngeHxyC7XD4gjg4G4I4EFeuOQOALSCDuINwua9CtJ6jAa2Slq2u6EutIwZ25TRcwRbvHaBbW9IqGcs9PweYFzx0j4R1opwc9prTkJeZFi7cTdSo5eCG8F7RY/hWu4Dq1dI8OGRMLge+7JNnZPZtFWWn1uYY4C8kjCeDon5d+yCPIqzqmuxVWRfcvaKjS62cMG6Z7voxP/FoVexTXdFa1NSyvdewMpaweAYXE92SKqb7B2R8zWHvABJIAG8nJfHEK6OCJ8srgyNgLnOO4AKoaOUlS9npuLSNbsjpGU/qRQhvW25AT1pBa93E7PCx3ZJrC0znxqqZRUTXGDbsxoyMrh/SP5MG8A7hcnPIVccPBZPJ58axOq0jxJkMILIW36Np3RsuNqWS29xyy+i0cz0Po3gcVFTR08IsyMWud7jxc629xOZUPq70Kiwyn6NtnTPsZpfePIcQxtzYd53lWtQ2SERFACIiAIiIAiIgCIiAIiIAiIgCIiAIiIAiIgKdrJ0DixOC2TKhgPRS/wO5sPwOY4g45q/03qMGqX0dY1/QB5D4zmYifbZzad5AyINx29KKlaydX0OJxXFmVLB83Lz47D+bT5jeOIMpghNP9AYsRj9NoCwzObt9UjZnFss9wk4XNr7jzGGVEDmOcx7XNc02c1wsQRwIO4q06G6Y1eBVL6WqjeYQ75yE723/pIjuNxnycPNazpPopR43TtqqaRolLepM3c79CVu/Ldn1m/A9Fdu3iXQwsq3crqc+RROc4NaC5ziAGtFySdwAGZK3HV1q8jomem1+yJWjbDXEbMIAvtOO4vHPc3hnmpHRDQulwiF1VVSMMrW3fM7JsYOWzHfnuvvduFr2WV6wNPKjGZ20dGx/QF1mRt9aUj2n8mjfY5C1zuyWXbuIiurHLPRrJ1gy4rM2ioA8wOcGgNBDp3XyJG8MHAHvPZqeq7V5HhkW2/ZfVSD5yQbmjf0bP0b7zxPYAB/Oq/VzHhsYkks+reOu/eGA+xH2c3bz3ZK+rnbNwiIoAREQBERAEREAREQBERAEREAREQBERAEREAREQBERAVXT7QaDE4dmTqTNB6KYDNvYfeZfe3ysVguHYliOjtWY3t6rrF0ZJMcrd20x3A8nWuOI4LqRQ+lGjVPXwmGpZtN3tcMnMPvMdwPwPG6lMHOmPaQV+kFWyGJhDAbxwNPVYNxkkdxIB9Y87AZ2O46u9X8GGR5WkqHD5yYj7LPdZ9+88hK6I6KU+HQiKnZa9tuR2b3nm4/cNwU6jYCIigBERAEREAREQBERAEREAREQBERAEREAREQBERAEREAREQBERAEREAREQBERAEREAREQBERAEREARE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38" name="Picture 6" descr="http://unews.utah.edu/wp-content/uploads/Pac-12UtahPrimaryUse_RGBweb1.jpg"/>
          <p:cNvPicPr>
            <a:picLocks noChangeAspect="1" noChangeArrowheads="1"/>
          </p:cNvPicPr>
          <p:nvPr/>
        </p:nvPicPr>
        <p:blipFill>
          <a:blip r:embed="rId3" cstate="print"/>
          <a:srcRect/>
          <a:stretch>
            <a:fillRect/>
          </a:stretch>
        </p:blipFill>
        <p:spPr bwMode="auto">
          <a:xfrm>
            <a:off x="2514600" y="2057400"/>
            <a:ext cx="1948094" cy="2209800"/>
          </a:xfrm>
          <a:prstGeom prst="rect">
            <a:avLst/>
          </a:prstGeom>
          <a:noFill/>
        </p:spPr>
      </p:pic>
      <p:pic>
        <p:nvPicPr>
          <p:cNvPr id="18440" name="Picture 8" descr="http://image6.spreadshirt.com/image-server/v1/compositions/105868114/views/1,width=235,height=235,appearanceId=1/Beer-Six-Pack-Muscle-Shirt.jpg"/>
          <p:cNvPicPr>
            <a:picLocks noChangeAspect="1" noChangeArrowheads="1"/>
          </p:cNvPicPr>
          <p:nvPr/>
        </p:nvPicPr>
        <p:blipFill>
          <a:blip r:embed="rId4" cstate="print"/>
          <a:srcRect/>
          <a:stretch>
            <a:fillRect/>
          </a:stretch>
        </p:blipFill>
        <p:spPr bwMode="auto">
          <a:xfrm>
            <a:off x="4572001" y="2057400"/>
            <a:ext cx="2133600" cy="2238376"/>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906</TotalTime>
  <Words>3099</Words>
  <Application>Microsoft Macintosh PowerPoint</Application>
  <PresentationFormat>On-screen Show (4:3)</PresentationFormat>
  <Paragraphs>329</Paragraphs>
  <Slides>44</Slides>
  <Notes>22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C-FAHR Colloquium Series September 8, 2014   </vt:lpstr>
      <vt:lpstr>PowerPoint Presentation</vt:lpstr>
      <vt:lpstr>Our proposal was selected as one of the 4 TEP - Cluster Hiring Initiatives .</vt:lpstr>
      <vt:lpstr>Cluster Hiring</vt:lpstr>
      <vt:lpstr>Who are we? What can we become?</vt:lpstr>
      <vt:lpstr>PowerPoint Presentation</vt:lpstr>
      <vt:lpstr>PowerPoint Presentation</vt:lpstr>
      <vt:lpstr>PowerPoint Presentation</vt:lpstr>
      <vt:lpstr>The Pac-12 Six-Pack</vt:lpstr>
      <vt:lpstr>PowerPoint Presentation</vt:lpstr>
      <vt:lpstr>PowerPoint Presentation</vt:lpstr>
      <vt:lpstr>Chronic Illnesses are a Family Affair</vt:lpstr>
      <vt:lpstr>PowerPoint Presentation</vt:lpstr>
      <vt:lpstr>Collaborative Family Involvement Has Benefits and Liabilities:  Couples Coping with Prostate Cancer</vt:lpstr>
      <vt:lpstr>PowerPoint Presentation</vt:lpstr>
      <vt:lpstr>Genetics and Familiality Ken Smith, FCS &amp; Population Sciences HCI</vt:lpstr>
      <vt:lpstr>Utah Population Database</vt:lpstr>
      <vt:lpstr>PowerPoint Presentation</vt:lpstr>
      <vt:lpstr>All Cause Mortality and APOE (e33 is reference)</vt:lpstr>
      <vt:lpstr>All Cause Mortality Hazard Rate Ratios for APOE Genotypes (ε33 is reference) Interaction with Education</vt:lpstr>
      <vt:lpstr>Adversity (Very Young/Old Age)  Among Maternal Grandmothers</vt:lpstr>
      <vt:lpstr>PowerPoint Presentation</vt:lpstr>
      <vt:lpstr>PowerPoint Presentation</vt:lpstr>
      <vt:lpstr>Social Contexts of Health Ming Wen, Sociology</vt:lpstr>
      <vt:lpstr>Example 1: Adolescent Smoking (Wen, Duker &amp; Olson 2008)</vt:lpstr>
      <vt:lpstr>Example 2: Adult Obesity (Wen &amp; Kowaleski-Jones 2012)</vt:lpstr>
      <vt:lpstr>PowerPoint Presentation</vt:lpstr>
      <vt:lpstr>The Role of Health Care Joseph Stanford, Family &amp; Preventive Medicine </vt:lpstr>
      <vt:lpstr>Example:  Fertility Decisions Office of Cooperative Reproductive Health, DFPM, UU</vt:lpstr>
      <vt:lpstr>Example:  Fertility motivations (Stanford PI, Office of Population Affairs, HHS)</vt:lpstr>
      <vt:lpstr>Example:  Marital fertility (Stanford and Smith, J Biosoc Sci 2013)</vt:lpstr>
      <vt:lpstr>PowerPoint Presentation</vt:lpstr>
      <vt:lpstr>Family relationships are complex webs of influence</vt:lpstr>
      <vt:lpstr>Health as Coordination</vt:lpstr>
      <vt:lpstr>PowerPoint Presentation</vt:lpstr>
      <vt:lpstr>PowerPoint Presentation</vt:lpstr>
      <vt:lpstr>Health as a Map</vt:lpstr>
      <vt:lpstr>Exploratory Map Based On All Families  Estimated via Mixture Modeling</vt:lpstr>
      <vt:lpstr>PowerPoint Presentation</vt:lpstr>
      <vt:lpstr>Intervention &amp; Dissemination Rebeccca Utz, Sociology</vt:lpstr>
      <vt:lpstr>Example 1:  Bereavement (Utz, Caserta, Lund, 2013  -- R01AG023090-02 from NIA)</vt:lpstr>
      <vt:lpstr>Example 2:  Adolescent Obesity (Coffield, Metos, Utz, Waitzman, 2011)</vt:lpstr>
      <vt:lpstr>PowerPoint Presentation</vt:lpstr>
      <vt:lpstr> </vt:lpstr>
    </vt:vector>
  </TitlesOfParts>
  <Company>University Health Care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Kick-Off Conversation better title? September 8, 2013  C-FAHR Colloquium Series</dc:title>
  <dc:creator>Rebecca Utz</dc:creator>
  <cp:lastModifiedBy>Emily Bennett</cp:lastModifiedBy>
  <cp:revision>44</cp:revision>
  <dcterms:created xsi:type="dcterms:W3CDTF">2014-08-13T06:05:28Z</dcterms:created>
  <dcterms:modified xsi:type="dcterms:W3CDTF">2014-10-16T21:36:50Z</dcterms:modified>
</cp:coreProperties>
</file>